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0" r:id="rId1"/>
  </p:sldMasterIdLst>
  <p:notesMasterIdLst>
    <p:notesMasterId r:id="rId30"/>
  </p:notesMasterIdLst>
  <p:sldIdLst>
    <p:sldId id="264" r:id="rId2"/>
    <p:sldId id="271" r:id="rId3"/>
    <p:sldId id="267" r:id="rId4"/>
    <p:sldId id="268" r:id="rId5"/>
    <p:sldId id="272" r:id="rId6"/>
    <p:sldId id="266" r:id="rId7"/>
    <p:sldId id="281" r:id="rId8"/>
    <p:sldId id="273" r:id="rId9"/>
    <p:sldId id="278" r:id="rId10"/>
    <p:sldId id="279" r:id="rId11"/>
    <p:sldId id="280" r:id="rId12"/>
    <p:sldId id="290" r:id="rId13"/>
    <p:sldId id="274" r:id="rId14"/>
    <p:sldId id="291" r:id="rId15"/>
    <p:sldId id="292" r:id="rId16"/>
    <p:sldId id="276" r:id="rId17"/>
    <p:sldId id="284" r:id="rId18"/>
    <p:sldId id="285" r:id="rId19"/>
    <p:sldId id="293" r:id="rId20"/>
    <p:sldId id="275" r:id="rId21"/>
    <p:sldId id="270" r:id="rId22"/>
    <p:sldId id="282" r:id="rId23"/>
    <p:sldId id="283" r:id="rId24"/>
    <p:sldId id="286" r:id="rId25"/>
    <p:sldId id="288" r:id="rId26"/>
    <p:sldId id="294" r:id="rId27"/>
    <p:sldId id="289" r:id="rId28"/>
    <p:sldId id="262" r:id="rId29"/>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9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8529" autoAdjust="0"/>
  </p:normalViewPr>
  <p:slideViewPr>
    <p:cSldViewPr snapToGrid="0">
      <p:cViewPr varScale="1">
        <p:scale>
          <a:sx n="52" d="100"/>
          <a:sy n="52" d="100"/>
        </p:scale>
        <p:origin x="209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8646485-8053-4637-AEC1-9CE068032819}" type="datetimeFigureOut">
              <a:rPr lang="en-US" smtClean="0"/>
              <a:t>6/19/2019</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EFFE8A6-2F50-4DD6-8036-90361DE34B04}" type="slidenum">
              <a:rPr lang="en-US" smtClean="0"/>
              <a:t>‹#›</a:t>
            </a:fld>
            <a:endParaRPr lang="en-US"/>
          </a:p>
        </p:txBody>
      </p:sp>
    </p:spTree>
    <p:extLst>
      <p:ext uri="{BB962C8B-B14F-4D97-AF65-F5344CB8AC3E}">
        <p14:creationId xmlns:p14="http://schemas.microsoft.com/office/powerpoint/2010/main" val="3211151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cscce.berkeley.edu/sequa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FFE8A6-2F50-4DD6-8036-90361DE34B04}" type="slidenum">
              <a:rPr lang="en-US" smtClean="0"/>
              <a:t>1</a:t>
            </a:fld>
            <a:endParaRPr lang="en-US"/>
          </a:p>
        </p:txBody>
      </p:sp>
    </p:spTree>
    <p:extLst>
      <p:ext uri="{BB962C8B-B14F-4D97-AF65-F5344CB8AC3E}">
        <p14:creationId xmlns:p14="http://schemas.microsoft.com/office/powerpoint/2010/main" val="3689204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FFE8A6-2F50-4DD6-8036-90361DE34B04}" type="slidenum">
              <a:rPr lang="en-US" smtClean="0"/>
              <a:t>10</a:t>
            </a:fld>
            <a:endParaRPr lang="en-US"/>
          </a:p>
        </p:txBody>
      </p:sp>
    </p:spTree>
    <p:extLst>
      <p:ext uri="{BB962C8B-B14F-4D97-AF65-F5344CB8AC3E}">
        <p14:creationId xmlns:p14="http://schemas.microsoft.com/office/powerpoint/2010/main" val="530892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these photos, we see the children engaged in classroom materials purchased as part of the QIP to add gross motor materials to the classroom;</a:t>
            </a:r>
          </a:p>
          <a:p>
            <a:endParaRPr lang="en-US" baseline="0" dirty="0"/>
          </a:p>
          <a:p>
            <a:r>
              <a:rPr lang="en-US" dirty="0"/>
              <a:t>Campus based child</a:t>
            </a:r>
            <a:r>
              <a:rPr lang="en-US" baseline="0" dirty="0"/>
              <a:t> care center SUNY – 2 locations; remember the Standards &amp; ERS information informs goal setting &amp; action items</a:t>
            </a:r>
          </a:p>
          <a:p>
            <a:pPr marL="233309" indent="-233309">
              <a:buAutoNum type="arabicParenR"/>
            </a:pPr>
            <a:r>
              <a:rPr lang="en-US" baseline="0" dirty="0"/>
              <a:t>enhance blocks &amp; accessories for daily use other action times to support goals included; PD for I/T specific, conferences, leadership conference for administrator, complete a self assessment using PAS, curriculum books, coaching, outdoor play equipment &amp; materials, replacing broken leaky water table – over a 3 year period</a:t>
            </a:r>
          </a:p>
          <a:p>
            <a:pPr marL="233309" indent="-233309">
              <a:buAutoNum type="arabicParenR"/>
            </a:pPr>
            <a:r>
              <a:rPr lang="en-US" baseline="0" dirty="0"/>
              <a:t>add gross motor – large hollow block units, attend conferences &amp; institutes, PD for curriculum implementation, complete college coursework toward degree attainment staff &amp; administrators, complete training for PAS &amp; complete self assessment using PAS, sensory area/art, develop family survey – over a 3 year period</a:t>
            </a:r>
            <a:endParaRPr lang="en-US" dirty="0"/>
          </a:p>
        </p:txBody>
      </p:sp>
      <p:sp>
        <p:nvSpPr>
          <p:cNvPr id="4" name="Slide Number Placeholder 3"/>
          <p:cNvSpPr>
            <a:spLocks noGrp="1"/>
          </p:cNvSpPr>
          <p:nvPr>
            <p:ph type="sldNum" sz="quarter" idx="10"/>
          </p:nvPr>
        </p:nvSpPr>
        <p:spPr/>
        <p:txBody>
          <a:bodyPr/>
          <a:lstStyle/>
          <a:p>
            <a:fld id="{4EFFE8A6-2F50-4DD6-8036-90361DE34B04}" type="slidenum">
              <a:rPr lang="en-US" smtClean="0"/>
              <a:t>11</a:t>
            </a:fld>
            <a:endParaRPr lang="en-US"/>
          </a:p>
        </p:txBody>
      </p:sp>
    </p:spTree>
    <p:extLst>
      <p:ext uri="{BB962C8B-B14F-4D97-AF65-F5344CB8AC3E}">
        <p14:creationId xmlns:p14="http://schemas.microsoft.com/office/powerpoint/2010/main" val="3925871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first</a:t>
            </a:r>
            <a:r>
              <a:rPr lang="en-US" baseline="0" dirty="0"/>
              <a:t> re-rating cycle up until May 2019 – the re-rating cycle is continuous based on a program’s enrollment date in </a:t>
            </a:r>
            <a:r>
              <a:rPr lang="en-US" baseline="0" dirty="0" err="1"/>
              <a:t>QUALITYstarsNY</a:t>
            </a:r>
            <a:r>
              <a:rPr lang="en-US" baseline="0" dirty="0"/>
              <a:t>.</a:t>
            </a:r>
          </a:p>
          <a:p>
            <a:pPr defTabSz="933237"/>
            <a:r>
              <a:rPr lang="en-US" dirty="0"/>
              <a:t>Re-rating is set up in 3 year cycles with an option of submitting</a:t>
            </a:r>
            <a:r>
              <a:rPr lang="en-US" baseline="0" dirty="0"/>
              <a:t> for a re-rating after 18 months of participation</a:t>
            </a:r>
          </a:p>
          <a:p>
            <a:pPr marL="174982" indent="-174982" defTabSz="933237">
              <a:buFont typeface="Arial" panose="020B0604020202020204" pitchFamily="34" charset="0"/>
              <a:buChar char="•"/>
            </a:pPr>
            <a:endParaRPr lang="en-US" baseline="0" dirty="0"/>
          </a:p>
          <a:p>
            <a:pPr defTabSz="933237"/>
            <a:endParaRPr lang="en-US" baseline="0" dirty="0"/>
          </a:p>
          <a:p>
            <a:endParaRPr lang="en-US" dirty="0"/>
          </a:p>
        </p:txBody>
      </p:sp>
      <p:sp>
        <p:nvSpPr>
          <p:cNvPr id="4" name="Slide Number Placeholder 3"/>
          <p:cNvSpPr>
            <a:spLocks noGrp="1"/>
          </p:cNvSpPr>
          <p:nvPr>
            <p:ph type="sldNum" sz="quarter" idx="10"/>
          </p:nvPr>
        </p:nvSpPr>
        <p:spPr/>
        <p:txBody>
          <a:bodyPr/>
          <a:lstStyle/>
          <a:p>
            <a:fld id="{4EFFE8A6-2F50-4DD6-8036-90361DE34B04}" type="slidenum">
              <a:rPr lang="en-US" smtClean="0"/>
              <a:t>12</a:t>
            </a:fld>
            <a:endParaRPr lang="en-US"/>
          </a:p>
        </p:txBody>
      </p:sp>
    </p:spTree>
    <p:extLst>
      <p:ext uri="{BB962C8B-B14F-4D97-AF65-F5344CB8AC3E}">
        <p14:creationId xmlns:p14="http://schemas.microsoft.com/office/powerpoint/2010/main" val="3264381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our initial re-ratings, we saw dramatic</a:t>
            </a:r>
            <a:r>
              <a:rPr lang="en-US" baseline="0" dirty="0"/>
              <a:t> improvement &amp; increase in Star Levels.  Of course, we immediately wondered &amp; hoped we could sustain these gains over time.  The number of sites that maintained their 4 or 5 star rating over 3 years told us what we needed to know.</a:t>
            </a:r>
          </a:p>
          <a:p>
            <a:endParaRPr lang="en-US" dirty="0"/>
          </a:p>
          <a:p>
            <a:r>
              <a:rPr lang="en-US" baseline="0" dirty="0"/>
              <a:t>What we know about the 276 re-rated programs  - </a:t>
            </a:r>
            <a:r>
              <a:rPr lang="en-US" dirty="0"/>
              <a:t>76% (see slide)</a:t>
            </a:r>
          </a:p>
          <a:p>
            <a:endParaRPr lang="en-US" dirty="0"/>
          </a:p>
          <a:p>
            <a:endParaRPr lang="en-US" dirty="0"/>
          </a:p>
          <a:p>
            <a:endParaRPr lang="en-US" baseline="0" dirty="0"/>
          </a:p>
          <a:p>
            <a:pPr marL="174982" indent="-17498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EFFE8A6-2F50-4DD6-8036-90361DE34B04}" type="slidenum">
              <a:rPr lang="en-US" smtClean="0"/>
              <a:t>13</a:t>
            </a:fld>
            <a:endParaRPr lang="en-US"/>
          </a:p>
        </p:txBody>
      </p:sp>
    </p:spTree>
    <p:extLst>
      <p:ext uri="{BB962C8B-B14F-4D97-AF65-F5344CB8AC3E}">
        <p14:creationId xmlns:p14="http://schemas.microsoft.com/office/powerpoint/2010/main" val="3919668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r>
              <a:rPr lang="en-US" baseline="30000" dirty="0"/>
              <a:t>nd</a:t>
            </a:r>
            <a:r>
              <a:rPr lang="en-US" dirty="0"/>
              <a:t> Rating – </a:t>
            </a:r>
          </a:p>
          <a:p>
            <a:pPr marL="174982" indent="-174982">
              <a:buFont typeface="Arial" panose="020B0604020202020204" pitchFamily="34" charset="0"/>
              <a:buChar char="•"/>
            </a:pPr>
            <a:r>
              <a:rPr lang="en-US" dirty="0"/>
              <a:t>49% Maintained</a:t>
            </a:r>
          </a:p>
          <a:p>
            <a:pPr marL="643933" lvl="1" indent="-349964"/>
            <a:r>
              <a:rPr lang="en-US" dirty="0"/>
              <a:t>(50) – 3, 4, &amp; 5 Stars</a:t>
            </a:r>
          </a:p>
          <a:p>
            <a:pPr marL="643933" lvl="1" indent="-349964"/>
            <a:r>
              <a:rPr lang="en-US" dirty="0"/>
              <a:t>(43) – 1 &amp; 2 Stars</a:t>
            </a:r>
          </a:p>
          <a:p>
            <a:pPr marL="643933" lvl="1" indent="-349964"/>
            <a:endParaRPr lang="en-US" dirty="0"/>
          </a:p>
          <a:p>
            <a:pPr marL="174982" indent="-174982">
              <a:buFont typeface="Arial" panose="020B0604020202020204" pitchFamily="34" charset="0"/>
              <a:buChar char="•"/>
            </a:pPr>
            <a:r>
              <a:rPr lang="en-US" dirty="0"/>
              <a:t>50 % Increased Star Levels</a:t>
            </a:r>
          </a:p>
          <a:p>
            <a:pPr marL="643933" lvl="1" indent="-349964"/>
            <a:r>
              <a:rPr lang="en-US" b="1" dirty="0"/>
              <a:t>(57) one Star Level</a:t>
            </a:r>
          </a:p>
          <a:p>
            <a:pPr marL="643933" lvl="1" indent="-349964"/>
            <a:r>
              <a:rPr lang="en-US" b="1" dirty="0"/>
              <a:t>(31) two Star Levels</a:t>
            </a:r>
          </a:p>
          <a:p>
            <a:pPr marL="643933" lvl="1" indent="-349964"/>
            <a:r>
              <a:rPr lang="en-US" dirty="0"/>
              <a:t>(7) three Star Levels</a:t>
            </a:r>
            <a:endParaRPr lang="en-US" sz="1600" dirty="0"/>
          </a:p>
          <a:p>
            <a:pPr marL="643933" lvl="1" indent="-349964"/>
            <a:endParaRPr lang="en-US" dirty="0"/>
          </a:p>
          <a:p>
            <a:r>
              <a:rPr lang="en-US" dirty="0"/>
              <a:t>3</a:t>
            </a:r>
            <a:r>
              <a:rPr lang="en-US" baseline="30000" dirty="0"/>
              <a:t>rd</a:t>
            </a:r>
            <a:r>
              <a:rPr lang="en-US" baseline="0" dirty="0"/>
              <a:t> Rating – </a:t>
            </a:r>
          </a:p>
          <a:p>
            <a:pPr marL="349964" indent="-349964">
              <a:buFont typeface="Arial" panose="020B0604020202020204" pitchFamily="34" charset="0"/>
              <a:buChar char="•"/>
            </a:pPr>
            <a:r>
              <a:rPr lang="en-US" dirty="0"/>
              <a:t>36% Maintained</a:t>
            </a:r>
          </a:p>
          <a:p>
            <a:pPr marL="643933" lvl="1" indent="-349964"/>
            <a:r>
              <a:rPr lang="en-US" dirty="0"/>
              <a:t>(24) – 4 Stars</a:t>
            </a:r>
          </a:p>
          <a:p>
            <a:pPr marL="643933" lvl="1" indent="-349964"/>
            <a:r>
              <a:rPr lang="en-US" dirty="0"/>
              <a:t>(6) – 2 Stars</a:t>
            </a:r>
          </a:p>
          <a:p>
            <a:pPr marL="349964" indent="-349964">
              <a:buFont typeface="Arial" panose="020B0604020202020204" pitchFamily="34" charset="0"/>
              <a:buChar char="•"/>
            </a:pPr>
            <a:r>
              <a:rPr lang="en-US" dirty="0"/>
              <a:t>53% Increased Star Levels</a:t>
            </a:r>
          </a:p>
          <a:p>
            <a:pPr marL="643933" lvl="1" indent="-349964"/>
            <a:r>
              <a:rPr lang="en-US" b="1" dirty="0"/>
              <a:t>(29) one Star Level</a:t>
            </a:r>
          </a:p>
          <a:p>
            <a:pPr marL="643933" lvl="1" indent="-349964"/>
            <a:r>
              <a:rPr lang="en-US" b="1" dirty="0"/>
              <a:t>(11) two Star Levels</a:t>
            </a:r>
          </a:p>
          <a:p>
            <a:pPr marL="643933" lvl="1" indent="-349964"/>
            <a:r>
              <a:rPr lang="en-US" dirty="0"/>
              <a:t>(2) three Star Levels</a:t>
            </a:r>
          </a:p>
          <a:p>
            <a:endParaRPr lang="en-US" dirty="0"/>
          </a:p>
          <a:p>
            <a:r>
              <a:rPr lang="en-US" dirty="0"/>
              <a:t>Of</a:t>
            </a:r>
            <a:r>
              <a:rPr lang="en-US" baseline="0" dirty="0"/>
              <a:t> the 1 or 2 Star level programs who completed re-rating, </a:t>
            </a:r>
            <a:r>
              <a:rPr lang="en-US" dirty="0"/>
              <a:t>64% increased</a:t>
            </a:r>
            <a:r>
              <a:rPr lang="en-US" baseline="0" dirty="0"/>
              <a:t> their Star-Rating level</a:t>
            </a:r>
          </a:p>
          <a:p>
            <a:pPr marL="174982" indent="-174982">
              <a:buFont typeface="Arial" panose="020B0604020202020204" pitchFamily="34" charset="0"/>
              <a:buChar char="•"/>
            </a:pPr>
            <a:r>
              <a:rPr lang="en-US" baseline="0" dirty="0"/>
              <a:t>We know from this data that within the QIP goals were set, action items were completed &amp; improvements were made to align with the Standards &amp; this was reflected in the movement of Star levels</a:t>
            </a:r>
            <a:endParaRPr lang="en-US" dirty="0"/>
          </a:p>
          <a:p>
            <a:endParaRPr lang="en-US" dirty="0"/>
          </a:p>
          <a:p>
            <a:pPr defTabSz="933237"/>
            <a:r>
              <a:rPr lang="en-US" dirty="0"/>
              <a:t>Maintained &gt; when we don’t see an increase</a:t>
            </a:r>
            <a:r>
              <a:rPr lang="en-US" baseline="0" dirty="0"/>
              <a:t> in Star-Rating level, we do see an increase in scores within indicators; </a:t>
            </a:r>
            <a:r>
              <a:rPr lang="en-US" b="1" baseline="0" dirty="0"/>
              <a:t>75% of all re-rated programs increased their scores across indicators by an average of 29 points </a:t>
            </a:r>
            <a:r>
              <a:rPr lang="en-US" b="0" baseline="0" dirty="0"/>
              <a:t>(total without ERS 1-2 Star Levels = 290 &amp; total with ERS 3-5 Star Levels = 340)</a:t>
            </a:r>
            <a:endParaRPr lang="en-US" dirty="0"/>
          </a:p>
        </p:txBody>
      </p:sp>
      <p:sp>
        <p:nvSpPr>
          <p:cNvPr id="4" name="Slide Number Placeholder 3"/>
          <p:cNvSpPr>
            <a:spLocks noGrp="1"/>
          </p:cNvSpPr>
          <p:nvPr>
            <p:ph type="sldNum" sz="quarter" idx="10"/>
          </p:nvPr>
        </p:nvSpPr>
        <p:spPr/>
        <p:txBody>
          <a:bodyPr/>
          <a:lstStyle/>
          <a:p>
            <a:fld id="{4EFFE8A6-2F50-4DD6-8036-90361DE34B04}" type="slidenum">
              <a:rPr lang="en-US" smtClean="0"/>
              <a:t>14</a:t>
            </a:fld>
            <a:endParaRPr lang="en-US"/>
          </a:p>
        </p:txBody>
      </p:sp>
    </p:spTree>
    <p:extLst>
      <p:ext uri="{BB962C8B-B14F-4D97-AF65-F5344CB8AC3E}">
        <p14:creationId xmlns:p14="http://schemas.microsoft.com/office/powerpoint/2010/main" val="642127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r>
              <a:rPr lang="en-US" dirty="0"/>
              <a:t>&lt;1% decreased (16/276 programs) – data</a:t>
            </a:r>
            <a:r>
              <a:rPr lang="en-US" baseline="0" dirty="0"/>
              <a:t> has provided us an opportunity to look deeper into these instances &gt; analyze &amp; compare points for the (75) Standards at the indicator level, review goals/support, other factors that are revealed in the data (leadership turn over, teacher retention, staff qualifications &amp; experience)</a:t>
            </a:r>
            <a:endParaRPr lang="en-US" dirty="0"/>
          </a:p>
          <a:p>
            <a:endParaRPr lang="en-US" dirty="0"/>
          </a:p>
          <a:p>
            <a:endParaRPr lang="en-US" dirty="0"/>
          </a:p>
          <a:p>
            <a:r>
              <a:rPr lang="en-US" dirty="0"/>
              <a:t>Trends</a:t>
            </a:r>
            <a:r>
              <a:rPr lang="en-US" baseline="0" dirty="0"/>
              <a:t> we see in ECE programs impacting rating/re-rating scores that </a:t>
            </a:r>
            <a:r>
              <a:rPr lang="en-US" b="1" baseline="0" dirty="0"/>
              <a:t>do not </a:t>
            </a:r>
            <a:r>
              <a:rPr lang="en-US" baseline="0" dirty="0"/>
              <a:t>increase or in some cases, drop in points or Star-Rating level;</a:t>
            </a:r>
          </a:p>
          <a:p>
            <a:pPr marL="174982" indent="-174982">
              <a:buFont typeface="Arial" panose="020B0604020202020204" pitchFamily="34" charset="0"/>
              <a:buChar char="•"/>
            </a:pPr>
            <a:r>
              <a:rPr lang="en-US" baseline="0" dirty="0"/>
              <a:t>Leadership turnover</a:t>
            </a:r>
          </a:p>
          <a:p>
            <a:pPr marL="174982" indent="-174982">
              <a:buFont typeface="Arial" panose="020B0604020202020204" pitchFamily="34" charset="0"/>
              <a:buChar char="•"/>
            </a:pPr>
            <a:r>
              <a:rPr lang="en-US" baseline="0" dirty="0"/>
              <a:t>Teacher turn over (Q&amp;E)</a:t>
            </a:r>
          </a:p>
          <a:p>
            <a:pPr marL="174982" indent="-174982">
              <a:buFont typeface="Arial" panose="020B0604020202020204" pitchFamily="34" charset="0"/>
              <a:buChar char="•"/>
            </a:pPr>
            <a:endParaRPr lang="en-US" baseline="0" dirty="0"/>
          </a:p>
          <a:p>
            <a:r>
              <a:rPr lang="en-US" baseline="0" dirty="0"/>
              <a:t>Opportunities to impact change, QSNY &amp; other initiatives focused on workforce development; Career Center, Leadership Institute – PDGB-5 grant will support replication of the Leadership Institute so more ECE program leaders can benefit from the initiative.</a:t>
            </a:r>
          </a:p>
        </p:txBody>
      </p:sp>
      <p:sp>
        <p:nvSpPr>
          <p:cNvPr id="4" name="Slide Number Placeholder 3"/>
          <p:cNvSpPr>
            <a:spLocks noGrp="1"/>
          </p:cNvSpPr>
          <p:nvPr>
            <p:ph type="sldNum" sz="quarter" idx="10"/>
          </p:nvPr>
        </p:nvSpPr>
        <p:spPr/>
        <p:txBody>
          <a:bodyPr/>
          <a:lstStyle/>
          <a:p>
            <a:fld id="{4EFFE8A6-2F50-4DD6-8036-90361DE34B04}" type="slidenum">
              <a:rPr lang="en-US" smtClean="0"/>
              <a:t>15</a:t>
            </a:fld>
            <a:endParaRPr lang="en-US"/>
          </a:p>
        </p:txBody>
      </p:sp>
    </p:spTree>
    <p:extLst>
      <p:ext uri="{BB962C8B-B14F-4D97-AF65-F5344CB8AC3E}">
        <p14:creationId xmlns:p14="http://schemas.microsoft.com/office/powerpoint/2010/main" val="2175543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2017 begin &gt;targets</a:t>
            </a:r>
            <a:r>
              <a:rPr lang="en-US" baseline="0" dirty="0"/>
              <a:t> new sites &amp; most challenged sites (struggling with meeting licensing regulations, changes in leadership) – intensive support over 6 months, assigned QIS, frequent visits &amp; contact (2-3 times per month), resources, PD, coaching, &amp; materials.  All receive an ERS as a baseline assessment to inform development of a QIP (goals &amp; action items to address immediate issues &amp; plans to improve quality).  CQI begins with the assessment, goals/action items are developed within the QIP &amp; supports are provided based on the identified goals/action items.</a:t>
            </a:r>
          </a:p>
          <a:p>
            <a:endParaRPr lang="en-US" baseline="0" dirty="0"/>
          </a:p>
          <a:p>
            <a:r>
              <a:rPr lang="en-US" baseline="0" dirty="0"/>
              <a:t>Where available, </a:t>
            </a:r>
            <a:r>
              <a:rPr lang="en-US" baseline="0" dirty="0" err="1"/>
              <a:t>SwS</a:t>
            </a:r>
            <a:r>
              <a:rPr lang="en-US" baseline="0" dirty="0"/>
              <a:t> program leaders participated in the Leadership Initiative.</a:t>
            </a:r>
            <a:endParaRPr lang="en-US" dirty="0"/>
          </a:p>
          <a:p>
            <a:endParaRPr lang="en-US" dirty="0"/>
          </a:p>
        </p:txBody>
      </p:sp>
      <p:sp>
        <p:nvSpPr>
          <p:cNvPr id="4" name="Slide Number Placeholder 3"/>
          <p:cNvSpPr>
            <a:spLocks noGrp="1"/>
          </p:cNvSpPr>
          <p:nvPr>
            <p:ph type="sldNum" sz="quarter" idx="10"/>
          </p:nvPr>
        </p:nvSpPr>
        <p:spPr/>
        <p:txBody>
          <a:bodyPr/>
          <a:lstStyle/>
          <a:p>
            <a:fld id="{4EFFE8A6-2F50-4DD6-8036-90361DE34B04}" type="slidenum">
              <a:rPr lang="en-US" smtClean="0"/>
              <a:t>16</a:t>
            </a:fld>
            <a:endParaRPr lang="en-US"/>
          </a:p>
        </p:txBody>
      </p:sp>
    </p:spTree>
    <p:extLst>
      <p:ext uri="{BB962C8B-B14F-4D97-AF65-F5344CB8AC3E}">
        <p14:creationId xmlns:p14="http://schemas.microsoft.com/office/powerpoint/2010/main" val="2877183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FFE8A6-2F50-4DD6-8036-90361DE34B04}" type="slidenum">
              <a:rPr lang="en-US" smtClean="0"/>
              <a:t>17</a:t>
            </a:fld>
            <a:endParaRPr lang="en-US"/>
          </a:p>
        </p:txBody>
      </p:sp>
    </p:spTree>
    <p:extLst>
      <p:ext uri="{BB962C8B-B14F-4D97-AF65-F5344CB8AC3E}">
        <p14:creationId xmlns:p14="http://schemas.microsoft.com/office/powerpoint/2010/main" val="2590314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evaluations form the 1</a:t>
            </a:r>
            <a:r>
              <a:rPr lang="en-US" baseline="30000" dirty="0"/>
              <a:t>st</a:t>
            </a:r>
            <a:r>
              <a:rPr lang="en-US" baseline="0" dirty="0"/>
              <a:t> </a:t>
            </a:r>
            <a:r>
              <a:rPr lang="en-US" dirty="0"/>
              <a:t>cohort provide both quantitative</a:t>
            </a:r>
            <a:r>
              <a:rPr lang="en-US" baseline="0" dirty="0"/>
              <a:t> &amp; qualitative data.  Nearly 100% of programs (48 programs) who responded said that their contact with their QIS was “very helpful”.</a:t>
            </a:r>
            <a:endParaRPr lang="en-US" dirty="0"/>
          </a:p>
        </p:txBody>
      </p:sp>
      <p:sp>
        <p:nvSpPr>
          <p:cNvPr id="4" name="Slide Number Placeholder 3"/>
          <p:cNvSpPr>
            <a:spLocks noGrp="1"/>
          </p:cNvSpPr>
          <p:nvPr>
            <p:ph type="sldNum" sz="quarter" idx="10"/>
          </p:nvPr>
        </p:nvSpPr>
        <p:spPr/>
        <p:txBody>
          <a:bodyPr/>
          <a:lstStyle/>
          <a:p>
            <a:fld id="{4EFFE8A6-2F50-4DD6-8036-90361DE34B04}" type="slidenum">
              <a:rPr lang="en-US" smtClean="0"/>
              <a:t>18</a:t>
            </a:fld>
            <a:endParaRPr lang="en-US"/>
          </a:p>
        </p:txBody>
      </p:sp>
    </p:spTree>
    <p:extLst>
      <p:ext uri="{BB962C8B-B14F-4D97-AF65-F5344CB8AC3E}">
        <p14:creationId xmlns:p14="http://schemas.microsoft.com/office/powerpoint/2010/main" val="2692099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r>
              <a:rPr lang="en-US" baseline="0" dirty="0"/>
              <a:t>The intensive support provided during </a:t>
            </a:r>
            <a:r>
              <a:rPr lang="en-US" baseline="0" dirty="0" err="1"/>
              <a:t>SwS</a:t>
            </a:r>
            <a:r>
              <a:rPr lang="en-US" baseline="0" dirty="0"/>
              <a:t> participation has been effective in preparing for the Standards inventory process, which teaches program leaders about the elements of quality &amp; why these elements are important to the overall improvement of their programs – benefits to children &amp; families who attend high quality programs.</a:t>
            </a:r>
          </a:p>
          <a:p>
            <a:pPr defTabSz="933237"/>
            <a:endParaRPr lang="en-US" baseline="0" dirty="0"/>
          </a:p>
          <a:p>
            <a:pPr defTabSz="933237"/>
            <a:r>
              <a:rPr lang="en-US" baseline="0" dirty="0"/>
              <a:t>Currently developing reports to analyze data for (see slide)</a:t>
            </a:r>
          </a:p>
          <a:p>
            <a:pPr defTabSz="933237"/>
            <a:r>
              <a:rPr lang="en-US" baseline="0" dirty="0"/>
              <a:t>When we looked at first rating of all programs, those who participated in </a:t>
            </a:r>
            <a:r>
              <a:rPr lang="en-US" baseline="0" dirty="0" err="1"/>
              <a:t>SwS</a:t>
            </a:r>
            <a:r>
              <a:rPr lang="en-US" baseline="0" dirty="0"/>
              <a:t> were rated slightly higher than those who did not.</a:t>
            </a:r>
          </a:p>
          <a:p>
            <a:pPr defTabSz="933237"/>
            <a:r>
              <a:rPr lang="en-US" baseline="0" dirty="0"/>
              <a:t>We’re taking programs that were much more challenged, providing support, &amp; they are earning points equal to or slightly higher than program in regular </a:t>
            </a:r>
            <a:r>
              <a:rPr lang="en-US" baseline="0" dirty="0" err="1"/>
              <a:t>QUALITYstarsNY</a:t>
            </a:r>
            <a:endParaRPr lang="en-US" baseline="0" dirty="0"/>
          </a:p>
          <a:p>
            <a:pPr defTabSz="933237"/>
            <a:r>
              <a:rPr lang="en-US" baseline="0" dirty="0"/>
              <a:t>If asked:  1.6 to 1.8 &amp; 2.4 to 3.5</a:t>
            </a:r>
          </a:p>
          <a:p>
            <a:pPr defTabSz="933237"/>
            <a:endParaRPr lang="en-US" baseline="0" dirty="0"/>
          </a:p>
          <a:p>
            <a:pPr defTabSz="933237"/>
            <a:endParaRPr lang="en-US" baseline="0" dirty="0"/>
          </a:p>
          <a:p>
            <a:endParaRPr lang="en-US" dirty="0"/>
          </a:p>
        </p:txBody>
      </p:sp>
      <p:sp>
        <p:nvSpPr>
          <p:cNvPr id="4" name="Slide Number Placeholder 3"/>
          <p:cNvSpPr>
            <a:spLocks noGrp="1"/>
          </p:cNvSpPr>
          <p:nvPr>
            <p:ph type="sldNum" sz="quarter" idx="10"/>
          </p:nvPr>
        </p:nvSpPr>
        <p:spPr/>
        <p:txBody>
          <a:bodyPr/>
          <a:lstStyle/>
          <a:p>
            <a:fld id="{4EFFE8A6-2F50-4DD6-8036-90361DE34B04}" type="slidenum">
              <a:rPr lang="en-US" smtClean="0"/>
              <a:t>19</a:t>
            </a:fld>
            <a:endParaRPr lang="en-US"/>
          </a:p>
        </p:txBody>
      </p:sp>
    </p:spTree>
    <p:extLst>
      <p:ext uri="{BB962C8B-B14F-4D97-AF65-F5344CB8AC3E}">
        <p14:creationId xmlns:p14="http://schemas.microsoft.com/office/powerpoint/2010/main" val="1824532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FFE8A6-2F50-4DD6-8036-90361DE34B04}" type="slidenum">
              <a:rPr lang="en-US" smtClean="0"/>
              <a:t>2</a:t>
            </a:fld>
            <a:endParaRPr lang="en-US"/>
          </a:p>
        </p:txBody>
      </p:sp>
    </p:spTree>
    <p:extLst>
      <p:ext uri="{BB962C8B-B14F-4D97-AF65-F5344CB8AC3E}">
        <p14:creationId xmlns:p14="http://schemas.microsoft.com/office/powerpoint/2010/main" val="1208261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CQI</a:t>
            </a:r>
            <a:r>
              <a:rPr lang="en-US" baseline="0" dirty="0"/>
              <a:t> is effective with all of the necessary supports, a strength based approach, &amp; the willingness of program leaders &amp; staff who want to improve quality for the children &amp; families they serve.</a:t>
            </a:r>
            <a:endParaRPr lang="en-US" dirty="0"/>
          </a:p>
        </p:txBody>
      </p:sp>
      <p:sp>
        <p:nvSpPr>
          <p:cNvPr id="4" name="Slide Number Placeholder 3"/>
          <p:cNvSpPr>
            <a:spLocks noGrp="1"/>
          </p:cNvSpPr>
          <p:nvPr>
            <p:ph type="sldNum" sz="quarter" idx="10"/>
          </p:nvPr>
        </p:nvSpPr>
        <p:spPr/>
        <p:txBody>
          <a:bodyPr/>
          <a:lstStyle/>
          <a:p>
            <a:fld id="{4EFFE8A6-2F50-4DD6-8036-90361DE34B04}" type="slidenum">
              <a:rPr lang="en-US" smtClean="0"/>
              <a:t>20</a:t>
            </a:fld>
            <a:endParaRPr lang="en-US"/>
          </a:p>
        </p:txBody>
      </p:sp>
    </p:spTree>
    <p:extLst>
      <p:ext uri="{BB962C8B-B14F-4D97-AF65-F5344CB8AC3E}">
        <p14:creationId xmlns:p14="http://schemas.microsoft.com/office/powerpoint/2010/main" val="4217050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 was to engage in an overall study of our Standards in comparison with the SEQUAL measures.  We know that our 4-5 Star Level programs did better on the SEQUAL study.</a:t>
            </a:r>
          </a:p>
          <a:p>
            <a:endParaRPr lang="en-US" dirty="0">
              <a:hlinkClick r:id="rId3"/>
            </a:endParaRPr>
          </a:p>
          <a:p>
            <a:r>
              <a:rPr lang="en-US" dirty="0">
                <a:hlinkClick r:id="rId3"/>
              </a:rPr>
              <a:t>http://cscce.berkeley.edu/sequal/</a:t>
            </a:r>
            <a:r>
              <a:rPr lang="en-US" dirty="0"/>
              <a:t> Center for</a:t>
            </a:r>
            <a:r>
              <a:rPr lang="en-US" baseline="0" dirty="0"/>
              <a:t> the Study of Child Care Employment (CSCCE) of UC Berkeley</a:t>
            </a:r>
            <a:endParaRPr lang="en-US" dirty="0"/>
          </a:p>
          <a:p>
            <a:r>
              <a:rPr lang="en-US" dirty="0"/>
              <a:t>The SEQUAL is a multi-purpose validated tool for examining and improving environments in which early childhood teaching staff work and learn. The SEQUAL assesses how well the workplace supports teaching staff to learn and to continue to develop their knowledge and skills on the job. It is administered directly to teachers and assistant teachers in centers or school-based programs.</a:t>
            </a:r>
          </a:p>
          <a:p>
            <a:endParaRPr lang="en-US" dirty="0"/>
          </a:p>
          <a:p>
            <a:r>
              <a:rPr lang="en-US" dirty="0"/>
              <a:t>2018 Study / Published April 2019</a:t>
            </a:r>
            <a:r>
              <a:rPr lang="en-US" baseline="0" dirty="0"/>
              <a:t> -</a:t>
            </a:r>
            <a:r>
              <a:rPr lang="en-US" dirty="0"/>
              <a:t> </a:t>
            </a:r>
            <a:r>
              <a:rPr lang="en-US" i="1" dirty="0"/>
              <a:t>Teacher’s Voices:   Work Environment Conditions</a:t>
            </a:r>
            <a:r>
              <a:rPr lang="en-US" i="1" baseline="0" dirty="0"/>
              <a:t> that Impact Teacher Practice and Program Quality </a:t>
            </a:r>
            <a:r>
              <a:rPr lang="en-US" baseline="0" dirty="0"/>
              <a:t>– NY (center based), Minnesota, Miami</a:t>
            </a:r>
          </a:p>
          <a:p>
            <a:endParaRPr lang="en-US" baseline="0" dirty="0"/>
          </a:p>
          <a:p>
            <a:r>
              <a:rPr lang="en-US" dirty="0"/>
              <a:t>Findings reveal that common workplace challenges pose barriers to early child care educator well-being and classroom effectiveness. Findings also demonstrate the value of program policies that ensure dependable workplace supports and policies such as provisions for paid planning and reporting time.</a:t>
            </a:r>
          </a:p>
        </p:txBody>
      </p:sp>
      <p:sp>
        <p:nvSpPr>
          <p:cNvPr id="4" name="Slide Number Placeholder 3"/>
          <p:cNvSpPr>
            <a:spLocks noGrp="1"/>
          </p:cNvSpPr>
          <p:nvPr>
            <p:ph type="sldNum" sz="quarter" idx="10"/>
          </p:nvPr>
        </p:nvSpPr>
        <p:spPr/>
        <p:txBody>
          <a:bodyPr/>
          <a:lstStyle/>
          <a:p>
            <a:fld id="{4EFFE8A6-2F50-4DD6-8036-90361DE34B04}" type="slidenum">
              <a:rPr lang="en-US" smtClean="0"/>
              <a:t>21</a:t>
            </a:fld>
            <a:endParaRPr lang="en-US"/>
          </a:p>
        </p:txBody>
      </p:sp>
    </p:spTree>
    <p:extLst>
      <p:ext uri="{BB962C8B-B14F-4D97-AF65-F5344CB8AC3E}">
        <p14:creationId xmlns:p14="http://schemas.microsoft.com/office/powerpoint/2010/main" val="745769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did we want</a:t>
            </a:r>
            <a:r>
              <a:rPr lang="en-US" baseline="0" dirty="0"/>
              <a:t> to know from the study? </a:t>
            </a:r>
          </a:p>
          <a:p>
            <a:endParaRPr lang="en-US" baseline="0" dirty="0"/>
          </a:p>
          <a:p>
            <a:endParaRPr lang="en-US" baseline="0" dirty="0"/>
          </a:p>
          <a:p>
            <a:pPr defTabSz="933237">
              <a:defRPr/>
            </a:pPr>
            <a:r>
              <a:rPr lang="en-US" i="1" dirty="0">
                <a:solidFill>
                  <a:schemeClr val="accent4"/>
                </a:solidFill>
              </a:rPr>
              <a:t>In conclusion, the study did find that teaching staff working in higher-rated centers tended to assess their work environments more positively </a:t>
            </a:r>
            <a:r>
              <a:rPr lang="en-US" b="1" i="1" dirty="0">
                <a:solidFill>
                  <a:schemeClr val="accent4"/>
                </a:solidFill>
              </a:rPr>
              <a:t>but there is improvement needed across all rating levels</a:t>
            </a:r>
          </a:p>
          <a:p>
            <a:pPr marL="174982" indent="-174982">
              <a:buFont typeface="Arial" panose="020B0604020202020204" pitchFamily="34" charset="0"/>
              <a:buChar char="•"/>
            </a:pPr>
            <a:r>
              <a:rPr lang="en-US" dirty="0"/>
              <a:t>Adult</a:t>
            </a:r>
            <a:r>
              <a:rPr lang="en-US" baseline="0" dirty="0"/>
              <a:t> Well Being</a:t>
            </a:r>
          </a:p>
          <a:p>
            <a:pPr marL="174982" indent="-174982">
              <a:buFont typeface="Arial" panose="020B0604020202020204" pitchFamily="34" charset="0"/>
              <a:buChar char="•"/>
            </a:pPr>
            <a:r>
              <a:rPr lang="en-US" baseline="0" dirty="0"/>
              <a:t>Staffing &amp; Teaching Supports</a:t>
            </a:r>
          </a:p>
          <a:p>
            <a:pPr marL="174982" indent="-174982">
              <a:buFont typeface="Arial" panose="020B0604020202020204" pitchFamily="34" charset="0"/>
              <a:buChar char="•"/>
            </a:pPr>
            <a:r>
              <a:rPr lang="en-US" baseline="0" dirty="0"/>
              <a:t>Professional Development &amp; Guidance</a:t>
            </a:r>
            <a:endParaRPr lang="en-US" dirty="0"/>
          </a:p>
        </p:txBody>
      </p:sp>
      <p:sp>
        <p:nvSpPr>
          <p:cNvPr id="4" name="Slide Number Placeholder 3"/>
          <p:cNvSpPr>
            <a:spLocks noGrp="1"/>
          </p:cNvSpPr>
          <p:nvPr>
            <p:ph type="sldNum" sz="quarter" idx="10"/>
          </p:nvPr>
        </p:nvSpPr>
        <p:spPr/>
        <p:txBody>
          <a:bodyPr/>
          <a:lstStyle/>
          <a:p>
            <a:fld id="{4EFFE8A6-2F50-4DD6-8036-90361DE34B04}" type="slidenum">
              <a:rPr lang="en-US" smtClean="0"/>
              <a:t>22</a:t>
            </a:fld>
            <a:endParaRPr lang="en-US"/>
          </a:p>
        </p:txBody>
      </p:sp>
    </p:spTree>
    <p:extLst>
      <p:ext uri="{BB962C8B-B14F-4D97-AF65-F5344CB8AC3E}">
        <p14:creationId xmlns:p14="http://schemas.microsoft.com/office/powerpoint/2010/main" val="41134400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FFE8A6-2F50-4DD6-8036-90361DE34B04}" type="slidenum">
              <a:rPr lang="en-US" smtClean="0"/>
              <a:t>23</a:t>
            </a:fld>
            <a:endParaRPr lang="en-US"/>
          </a:p>
        </p:txBody>
      </p:sp>
    </p:spTree>
    <p:extLst>
      <p:ext uri="{BB962C8B-B14F-4D97-AF65-F5344CB8AC3E}">
        <p14:creationId xmlns:p14="http://schemas.microsoft.com/office/powerpoint/2010/main" val="4220062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All rated sites were invited to participate – 125</a:t>
            </a:r>
            <a:r>
              <a:rPr lang="en-US" baseline="0" dirty="0"/>
              <a:t> sites volunteered – sites across all star ratings were represented.</a:t>
            </a:r>
          </a:p>
          <a:p>
            <a:pPr defTabSz="933237">
              <a:defRPr/>
            </a:pPr>
            <a:r>
              <a:rPr lang="en-US" dirty="0"/>
              <a:t>356 teachers &amp; 66 program leaders completed the survey</a:t>
            </a:r>
            <a:endParaRPr lang="en-US" baseline="0" dirty="0"/>
          </a:p>
          <a:p>
            <a:r>
              <a:rPr lang="en-US" baseline="0" dirty="0"/>
              <a:t>51% of centers where both teachers &amp; program leaders responded</a:t>
            </a:r>
          </a:p>
          <a:p>
            <a:endParaRPr lang="en-US" baseline="0" dirty="0"/>
          </a:p>
          <a:p>
            <a:r>
              <a:rPr lang="en-US" baseline="0" dirty="0"/>
              <a:t>QSNY Standards are recognized as one of just three states making gains towards supportive work environments for teachers for achieving program quality (Teacher Practice &amp; Well-Being in the SEQUAL tool);</a:t>
            </a:r>
          </a:p>
          <a:p>
            <a:pPr marL="174982" indent="-174982">
              <a:buFont typeface="Arial" panose="020B0604020202020204" pitchFamily="34" charset="0"/>
              <a:buChar char="•"/>
            </a:pPr>
            <a:r>
              <a:rPr lang="en-US" baseline="0" dirty="0"/>
              <a:t>Paid time for PD</a:t>
            </a:r>
          </a:p>
          <a:p>
            <a:pPr marL="174982" indent="-174982">
              <a:buFont typeface="Arial" panose="020B0604020202020204" pitchFamily="34" charset="0"/>
              <a:buChar char="•"/>
            </a:pPr>
            <a:r>
              <a:rPr lang="en-US" baseline="0" dirty="0"/>
              <a:t>Paid planning/prep time</a:t>
            </a:r>
          </a:p>
          <a:p>
            <a:pPr marL="174982" indent="-174982">
              <a:buFont typeface="Arial" panose="020B0604020202020204" pitchFamily="34" charset="0"/>
              <a:buChar char="•"/>
            </a:pPr>
            <a:r>
              <a:rPr lang="en-US" baseline="0" dirty="0"/>
              <a:t>Paid time for vacation/holidays</a:t>
            </a:r>
          </a:p>
          <a:p>
            <a:pPr marL="174982" indent="-174982">
              <a:buFont typeface="Arial" panose="020B0604020202020204" pitchFamily="34" charset="0"/>
              <a:buChar char="•"/>
            </a:pPr>
            <a:r>
              <a:rPr lang="en-US" baseline="0" dirty="0"/>
              <a:t>Salary schedule</a:t>
            </a:r>
          </a:p>
          <a:p>
            <a:pPr marL="174982" indent="-174982">
              <a:buFont typeface="Arial" panose="020B0604020202020204" pitchFamily="34" charset="0"/>
              <a:buChar char="•"/>
            </a:pPr>
            <a:r>
              <a:rPr lang="en-US" baseline="0" dirty="0"/>
              <a:t>Offering benefits</a:t>
            </a:r>
          </a:p>
          <a:p>
            <a:pPr marL="174982" indent="-174982">
              <a:buFont typeface="Arial" panose="020B0604020202020204" pitchFamily="34" charset="0"/>
              <a:buChar char="•"/>
            </a:pPr>
            <a:r>
              <a:rPr lang="en-US" baseline="0" dirty="0"/>
              <a:t>Retention/staff turn over rates are also included in the rating</a:t>
            </a:r>
            <a:endParaRPr lang="en-US" dirty="0"/>
          </a:p>
        </p:txBody>
      </p:sp>
      <p:sp>
        <p:nvSpPr>
          <p:cNvPr id="4" name="Slide Number Placeholder 3"/>
          <p:cNvSpPr>
            <a:spLocks noGrp="1"/>
          </p:cNvSpPr>
          <p:nvPr>
            <p:ph type="sldNum" sz="quarter" idx="10"/>
          </p:nvPr>
        </p:nvSpPr>
        <p:spPr/>
        <p:txBody>
          <a:bodyPr/>
          <a:lstStyle/>
          <a:p>
            <a:fld id="{4EFFE8A6-2F50-4DD6-8036-90361DE34B04}" type="slidenum">
              <a:rPr lang="en-US" smtClean="0"/>
              <a:t>24</a:t>
            </a:fld>
            <a:endParaRPr lang="en-US"/>
          </a:p>
        </p:txBody>
      </p:sp>
    </p:spTree>
    <p:extLst>
      <p:ext uri="{BB962C8B-B14F-4D97-AF65-F5344CB8AC3E}">
        <p14:creationId xmlns:p14="http://schemas.microsoft.com/office/powerpoint/2010/main" val="1135366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FFE8A6-2F50-4DD6-8036-90361DE34B04}" type="slidenum">
              <a:rPr lang="en-US" smtClean="0"/>
              <a:t>25</a:t>
            </a:fld>
            <a:endParaRPr lang="en-US"/>
          </a:p>
        </p:txBody>
      </p:sp>
    </p:spTree>
    <p:extLst>
      <p:ext uri="{BB962C8B-B14F-4D97-AF65-F5344CB8AC3E}">
        <p14:creationId xmlns:p14="http://schemas.microsoft.com/office/powerpoint/2010/main" val="3183952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FFE8A6-2F50-4DD6-8036-90361DE34B04}" type="slidenum">
              <a:rPr lang="en-US" smtClean="0"/>
              <a:t>26</a:t>
            </a:fld>
            <a:endParaRPr lang="en-US"/>
          </a:p>
        </p:txBody>
      </p:sp>
    </p:spTree>
    <p:extLst>
      <p:ext uri="{BB962C8B-B14F-4D97-AF65-F5344CB8AC3E}">
        <p14:creationId xmlns:p14="http://schemas.microsoft.com/office/powerpoint/2010/main" val="5863196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Expanding;</a:t>
            </a:r>
          </a:p>
          <a:p>
            <a:r>
              <a:rPr lang="en-US"/>
              <a:t>Hiring 2 FT QIS &amp; 1 PT</a:t>
            </a:r>
            <a:endParaRPr lang="en-US" dirty="0"/>
          </a:p>
          <a:p>
            <a:r>
              <a:rPr lang="en-US" dirty="0"/>
              <a:t>NYC</a:t>
            </a:r>
            <a:r>
              <a:rPr lang="en-US" baseline="0" dirty="0"/>
              <a:t> – Bronx, Brooklyn (ENY/Brownsville), Manhattan (Washington Heights, Harlem)</a:t>
            </a:r>
          </a:p>
          <a:p>
            <a:r>
              <a:rPr lang="en-US" baseline="0" dirty="0"/>
              <a:t>Finger Lakes (Rochester)</a:t>
            </a:r>
          </a:p>
          <a:p>
            <a:r>
              <a:rPr lang="en-US" baseline="0" dirty="0"/>
              <a:t>Mid Hudson (</a:t>
            </a:r>
            <a:r>
              <a:rPr lang="en-US" baseline="0" dirty="0" err="1"/>
              <a:t>Dutchess</a:t>
            </a:r>
            <a:r>
              <a:rPr lang="en-US" baseline="0" dirty="0"/>
              <a:t>, Ulster, Orange)</a:t>
            </a:r>
          </a:p>
          <a:p>
            <a:endParaRPr lang="en-US" baseline="0" dirty="0"/>
          </a:p>
          <a:p>
            <a:r>
              <a:rPr lang="en-US" baseline="0" dirty="0"/>
              <a:t>Data tracking &amp; reporting system – enhance features, add to existing functions </a:t>
            </a:r>
          </a:p>
          <a:p>
            <a:endParaRPr lang="en-US" dirty="0"/>
          </a:p>
        </p:txBody>
      </p:sp>
      <p:sp>
        <p:nvSpPr>
          <p:cNvPr id="4" name="Slide Number Placeholder 3"/>
          <p:cNvSpPr>
            <a:spLocks noGrp="1"/>
          </p:cNvSpPr>
          <p:nvPr>
            <p:ph type="sldNum" sz="quarter" idx="10"/>
          </p:nvPr>
        </p:nvSpPr>
        <p:spPr/>
        <p:txBody>
          <a:bodyPr/>
          <a:lstStyle/>
          <a:p>
            <a:fld id="{4EFFE8A6-2F50-4DD6-8036-90361DE34B04}" type="slidenum">
              <a:rPr lang="en-US" smtClean="0"/>
              <a:t>27</a:t>
            </a:fld>
            <a:endParaRPr lang="en-US"/>
          </a:p>
        </p:txBody>
      </p:sp>
    </p:spTree>
    <p:extLst>
      <p:ext uri="{BB962C8B-B14F-4D97-AF65-F5344CB8AC3E}">
        <p14:creationId xmlns:p14="http://schemas.microsoft.com/office/powerpoint/2010/main" val="2985946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FFE8A6-2F50-4DD6-8036-90361DE34B04}" type="slidenum">
              <a:rPr lang="en-US" smtClean="0"/>
              <a:t>28</a:t>
            </a:fld>
            <a:endParaRPr lang="en-US"/>
          </a:p>
        </p:txBody>
      </p:sp>
    </p:spTree>
    <p:extLst>
      <p:ext uri="{BB962C8B-B14F-4D97-AF65-F5344CB8AC3E}">
        <p14:creationId xmlns:p14="http://schemas.microsoft.com/office/powerpoint/2010/main" val="800965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FFE8A6-2F50-4DD6-8036-90361DE34B04}" type="slidenum">
              <a:rPr lang="en-US" smtClean="0"/>
              <a:t>3</a:t>
            </a:fld>
            <a:endParaRPr lang="en-US"/>
          </a:p>
        </p:txBody>
      </p:sp>
    </p:spTree>
    <p:extLst>
      <p:ext uri="{BB962C8B-B14F-4D97-AF65-F5344CB8AC3E}">
        <p14:creationId xmlns:p14="http://schemas.microsoft.com/office/powerpoint/2010/main" val="2852894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FFE8A6-2F50-4DD6-8036-90361DE34B04}" type="slidenum">
              <a:rPr lang="en-US" smtClean="0"/>
              <a:t>4</a:t>
            </a:fld>
            <a:endParaRPr lang="en-US"/>
          </a:p>
        </p:txBody>
      </p:sp>
    </p:spTree>
    <p:extLst>
      <p:ext uri="{BB962C8B-B14F-4D97-AF65-F5344CB8AC3E}">
        <p14:creationId xmlns:p14="http://schemas.microsoft.com/office/powerpoint/2010/main" val="1817698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Licensed ECE programs</a:t>
            </a:r>
          </a:p>
          <a:p>
            <a:pPr marL="174982" indent="-174982">
              <a:buFont typeface="Arial" panose="020B0604020202020204" pitchFamily="34" charset="0"/>
              <a:buChar char="•"/>
            </a:pPr>
            <a:r>
              <a:rPr lang="en-US" dirty="0"/>
              <a:t>Family</a:t>
            </a:r>
            <a:r>
              <a:rPr lang="en-US" baseline="0" dirty="0"/>
              <a:t> Child Care homes</a:t>
            </a:r>
          </a:p>
          <a:p>
            <a:pPr marL="174982" indent="-174982">
              <a:buFont typeface="Arial" panose="020B0604020202020204" pitchFamily="34" charset="0"/>
              <a:buChar char="•"/>
            </a:pPr>
            <a:r>
              <a:rPr lang="en-US" baseline="0" dirty="0"/>
              <a:t>Center Based CBOs</a:t>
            </a:r>
          </a:p>
          <a:p>
            <a:pPr marL="174982" indent="-174982">
              <a:buFont typeface="Arial" panose="020B0604020202020204" pitchFamily="34" charset="0"/>
              <a:buChar char="•"/>
            </a:pPr>
            <a:r>
              <a:rPr lang="en-US" baseline="0" dirty="0"/>
              <a:t>Public Schools – UPK, 3K</a:t>
            </a:r>
          </a:p>
          <a:p>
            <a:endParaRPr lang="en-US" baseline="0" dirty="0"/>
          </a:p>
          <a:p>
            <a:r>
              <a:rPr lang="en-US" baseline="0" dirty="0"/>
              <a:t>Programs begin the application process directly from our website &amp; are provided support from an assigned QIS once they are accepted to participate.  QIS are highly qualified ECE professionals who play a key role in supporting the continuous quality improvement cycle.  We have 23 QIS across the state. </a:t>
            </a:r>
            <a:endParaRPr lang="en-US" dirty="0"/>
          </a:p>
          <a:p>
            <a:endParaRPr lang="en-US" baseline="0" dirty="0"/>
          </a:p>
          <a:p>
            <a:r>
              <a:rPr lang="en-US" baseline="0" dirty="0"/>
              <a:t>At this time, programs are put on track to participate in either </a:t>
            </a:r>
            <a:r>
              <a:rPr lang="en-US" baseline="0" dirty="0" err="1"/>
              <a:t>SwS</a:t>
            </a:r>
            <a:r>
              <a:rPr lang="en-US" baseline="0" dirty="0"/>
              <a:t> or begin immediately with the regular QSNY participation process.</a:t>
            </a:r>
          </a:p>
          <a:p>
            <a:endParaRPr lang="en-US" baseline="0" dirty="0"/>
          </a:p>
          <a:p>
            <a:r>
              <a:rPr lang="en-US" baseline="0" dirty="0" err="1"/>
              <a:t>SwS</a:t>
            </a:r>
            <a:r>
              <a:rPr lang="en-US" baseline="0" dirty="0"/>
              <a:t> is in it’s third year (4</a:t>
            </a:r>
            <a:r>
              <a:rPr lang="en-US" baseline="30000" dirty="0"/>
              <a:t>th</a:t>
            </a:r>
            <a:r>
              <a:rPr lang="en-US" baseline="0" dirty="0"/>
              <a:t> cohort) &amp; is set up to support qualifying programs who are new, have experienced a change in leadership, or have been dealing with significant violations with their regulatory agency.  It is designed to provide intensive support to programs over a 6 month period to prepare them for the Standards Inventory process related to regular QSNY participation &amp; CQI.  In </a:t>
            </a:r>
            <a:r>
              <a:rPr lang="en-US" baseline="0" dirty="0" err="1"/>
              <a:t>SwS</a:t>
            </a:r>
            <a:r>
              <a:rPr lang="en-US" baseline="0" dirty="0"/>
              <a:t>, programs receive; frequent visits with an assigned QIS, materials, PD, coaching, resources, and learning communities.</a:t>
            </a:r>
          </a:p>
        </p:txBody>
      </p:sp>
      <p:sp>
        <p:nvSpPr>
          <p:cNvPr id="4" name="Slide Number Placeholder 3"/>
          <p:cNvSpPr>
            <a:spLocks noGrp="1"/>
          </p:cNvSpPr>
          <p:nvPr>
            <p:ph type="sldNum" sz="quarter" idx="10"/>
          </p:nvPr>
        </p:nvSpPr>
        <p:spPr/>
        <p:txBody>
          <a:bodyPr/>
          <a:lstStyle/>
          <a:p>
            <a:fld id="{4EFFE8A6-2F50-4DD6-8036-90361DE34B04}" type="slidenum">
              <a:rPr lang="en-US" smtClean="0"/>
              <a:t>5</a:t>
            </a:fld>
            <a:endParaRPr lang="en-US"/>
          </a:p>
        </p:txBody>
      </p:sp>
    </p:spTree>
    <p:extLst>
      <p:ext uri="{BB962C8B-B14F-4D97-AF65-F5344CB8AC3E}">
        <p14:creationId xmlns:p14="http://schemas.microsoft.com/office/powerpoint/2010/main" val="567328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r>
              <a:rPr lang="en-US" baseline="0" dirty="0"/>
              <a:t>QSNY was conceived as a comprehensive approach to quality; 4-Key Areas within the Standards; Learning Environment including child health &amp; well-being, Family Engagement, Staff Q&amp;E, </a:t>
            </a:r>
            <a:r>
              <a:rPr lang="en-US" baseline="0" dirty="0" err="1"/>
              <a:t>Mgmt</a:t>
            </a:r>
            <a:r>
              <a:rPr lang="en-US" baseline="0" dirty="0"/>
              <a:t> &amp; Leadership </a:t>
            </a:r>
          </a:p>
          <a:p>
            <a:endParaRPr lang="en-US" dirty="0"/>
          </a:p>
          <a:p>
            <a:r>
              <a:rPr lang="en-US" dirty="0"/>
              <a:t>The rating process is focused on meeting the programs</a:t>
            </a:r>
            <a:r>
              <a:rPr lang="en-US" baseline="0" dirty="0"/>
              <a:t> exactly where they are, at that point in time.  Completing the Standards Inventory (75 Standards) &amp; for some programs the appropriate ERS allows for a Star-Rating Level to be assigned &amp; also provides our QIS with the baseline information needed to begin discussing next steps with a program.   </a:t>
            </a:r>
          </a:p>
          <a:p>
            <a:endParaRPr lang="en-US" baseline="0" dirty="0"/>
          </a:p>
          <a:p>
            <a:pPr defTabSz="933237"/>
            <a:r>
              <a:rPr lang="en-US" baseline="0" dirty="0"/>
              <a:t>The CQI process begins with the outcome of the Rating (points earned for each of the 75 Standards) &amp; when applicable, the ERS scores.  All of this information is documented in the Quality Improvement Plan (QIP) where the program leader sets goals &amp; creates action items towards quality improvement that are directly connected to indicators within the Standards.</a:t>
            </a:r>
            <a:endParaRPr lang="en-US" dirty="0"/>
          </a:p>
          <a:p>
            <a:endParaRPr lang="en-US" baseline="0" dirty="0"/>
          </a:p>
          <a:p>
            <a:pPr defTabSz="933237">
              <a:defRPr/>
            </a:pPr>
            <a:r>
              <a:rPr lang="en-US" baseline="0" dirty="0"/>
              <a:t>A strengths based approach builds a strong &amp; trusting relationship with a program leader &amp; consistently supports &amp; empowers this person in their role.  </a:t>
            </a:r>
            <a:endParaRPr lang="en-US" dirty="0"/>
          </a:p>
        </p:txBody>
      </p:sp>
      <p:sp>
        <p:nvSpPr>
          <p:cNvPr id="4" name="Slide Number Placeholder 3"/>
          <p:cNvSpPr>
            <a:spLocks noGrp="1"/>
          </p:cNvSpPr>
          <p:nvPr>
            <p:ph type="sldNum" sz="quarter" idx="10"/>
          </p:nvPr>
        </p:nvSpPr>
        <p:spPr/>
        <p:txBody>
          <a:bodyPr/>
          <a:lstStyle/>
          <a:p>
            <a:fld id="{4EFFE8A6-2F50-4DD6-8036-90361DE34B04}" type="slidenum">
              <a:rPr lang="en-US" smtClean="0"/>
              <a:t>6</a:t>
            </a:fld>
            <a:endParaRPr lang="en-US"/>
          </a:p>
        </p:txBody>
      </p:sp>
    </p:spTree>
    <p:extLst>
      <p:ext uri="{BB962C8B-B14F-4D97-AF65-F5344CB8AC3E}">
        <p14:creationId xmlns:p14="http://schemas.microsoft.com/office/powerpoint/2010/main" val="2458787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 assessment data is used to inform the development of the QIP &amp; resources are directly connected to the assessment</a:t>
            </a:r>
            <a:r>
              <a:rPr lang="en-US" baseline="0" dirty="0"/>
              <a:t> data to </a:t>
            </a:r>
            <a:r>
              <a:rPr lang="en-US" dirty="0"/>
              <a:t>advance</a:t>
            </a:r>
            <a:r>
              <a:rPr lang="en-US" baseline="0" dirty="0"/>
              <a:t> quality &amp; excellence.</a:t>
            </a:r>
            <a:endParaRPr lang="en-US" dirty="0"/>
          </a:p>
        </p:txBody>
      </p:sp>
      <p:sp>
        <p:nvSpPr>
          <p:cNvPr id="4" name="Slide Number Placeholder 3"/>
          <p:cNvSpPr>
            <a:spLocks noGrp="1"/>
          </p:cNvSpPr>
          <p:nvPr>
            <p:ph type="sldNum" sz="quarter" idx="10"/>
          </p:nvPr>
        </p:nvSpPr>
        <p:spPr/>
        <p:txBody>
          <a:bodyPr/>
          <a:lstStyle/>
          <a:p>
            <a:fld id="{4EFFE8A6-2F50-4DD6-8036-90361DE34B04}" type="slidenum">
              <a:rPr lang="en-US" smtClean="0"/>
              <a:t>7</a:t>
            </a:fld>
            <a:endParaRPr lang="en-US"/>
          </a:p>
        </p:txBody>
      </p:sp>
    </p:spTree>
    <p:extLst>
      <p:ext uri="{BB962C8B-B14F-4D97-AF65-F5344CB8AC3E}">
        <p14:creationId xmlns:p14="http://schemas.microsoft.com/office/powerpoint/2010/main" val="2510201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foundation of CQI is the QIP – this</a:t>
            </a:r>
            <a:r>
              <a:rPr lang="en-US" baseline="0" dirty="0"/>
              <a:t> plan is the basis for how each individual program receives the comprehensive services that QSNY provides.  The QIP is developed through a partnership between the QIS &amp; the program leader where reflection on the assessment data leads to creating goals &amp; action items related to;</a:t>
            </a:r>
          </a:p>
          <a:p>
            <a:r>
              <a:rPr lang="en-US" dirty="0"/>
              <a:t>Technical</a:t>
            </a:r>
            <a:r>
              <a:rPr lang="en-US" baseline="0" dirty="0"/>
              <a:t> Assistance</a:t>
            </a:r>
          </a:p>
          <a:p>
            <a:pPr marL="174982" indent="-174982">
              <a:buFont typeface="Arial" panose="020B0604020202020204" pitchFamily="34" charset="0"/>
              <a:buChar char="•"/>
            </a:pPr>
            <a:r>
              <a:rPr lang="en-US" baseline="0" dirty="0"/>
              <a:t>Regular visits &amp; accessibility</a:t>
            </a:r>
          </a:p>
          <a:p>
            <a:pPr marL="174982" indent="-174982">
              <a:buFont typeface="Arial" panose="020B0604020202020204" pitchFamily="34" charset="0"/>
              <a:buChar char="•"/>
            </a:pPr>
            <a:r>
              <a:rPr lang="en-US" baseline="0" dirty="0"/>
              <a:t>Partnership with program goal setting &amp; attainment</a:t>
            </a:r>
          </a:p>
          <a:p>
            <a:pPr marL="174982" indent="-174982">
              <a:buFont typeface="Arial" panose="020B0604020202020204" pitchFamily="34" charset="0"/>
              <a:buChar char="•"/>
            </a:pPr>
            <a:r>
              <a:rPr lang="en-US" baseline="0" dirty="0"/>
              <a:t>Learning Communities – can take place at programs &amp;/or in partnership with local CCR&amp;Rs, libraries, or other community agencies that allow for meeting space to hold the meetings</a:t>
            </a:r>
          </a:p>
          <a:p>
            <a:r>
              <a:rPr lang="en-US" baseline="0" dirty="0"/>
              <a:t>Materials &amp; Resources</a:t>
            </a:r>
          </a:p>
          <a:p>
            <a:pPr marL="174982" indent="-174982">
              <a:buFont typeface="Arial" panose="020B0604020202020204" pitchFamily="34" charset="0"/>
              <a:buChar char="•"/>
            </a:pPr>
            <a:r>
              <a:rPr lang="en-US" baseline="0" dirty="0"/>
              <a:t>Furniture, children’s books, play materials, outdoor equipment</a:t>
            </a:r>
          </a:p>
          <a:p>
            <a:pPr marL="174982" indent="-174982">
              <a:buFont typeface="Arial" panose="020B0604020202020204" pitchFamily="34" charset="0"/>
              <a:buChar char="•"/>
            </a:pPr>
            <a:r>
              <a:rPr lang="en-US" baseline="0" dirty="0"/>
              <a:t>Some cases; flooring, climbing equipment, </a:t>
            </a:r>
          </a:p>
          <a:p>
            <a:pPr marL="174982" indent="-174982">
              <a:buFont typeface="Arial" panose="020B0604020202020204" pitchFamily="34" charset="0"/>
              <a:buChar char="•"/>
            </a:pPr>
            <a:r>
              <a:rPr lang="en-US" baseline="0" dirty="0"/>
              <a:t>Leadership books for learning communities</a:t>
            </a:r>
          </a:p>
          <a:p>
            <a:r>
              <a:rPr lang="en-US" baseline="0" dirty="0"/>
              <a:t>Coaching</a:t>
            </a:r>
          </a:p>
          <a:p>
            <a:r>
              <a:rPr lang="en-US" baseline="0" dirty="0"/>
              <a:t>Professional Development</a:t>
            </a:r>
          </a:p>
          <a:p>
            <a:pPr marL="174982" indent="-174982">
              <a:buFont typeface="Arial" panose="020B0604020202020204" pitchFamily="34" charset="0"/>
              <a:buChar char="•"/>
            </a:pPr>
            <a:r>
              <a:rPr lang="en-US" baseline="0" dirty="0"/>
              <a:t>PD is developed in partnership with local CCR&amp;Rs, institutes of higher education – community partnerships are the key factors in meeting the PD needs of programs</a:t>
            </a:r>
          </a:p>
        </p:txBody>
      </p:sp>
      <p:sp>
        <p:nvSpPr>
          <p:cNvPr id="4" name="Slide Number Placeholder 3"/>
          <p:cNvSpPr>
            <a:spLocks noGrp="1"/>
          </p:cNvSpPr>
          <p:nvPr>
            <p:ph type="sldNum" sz="quarter" idx="10"/>
          </p:nvPr>
        </p:nvSpPr>
        <p:spPr/>
        <p:txBody>
          <a:bodyPr/>
          <a:lstStyle/>
          <a:p>
            <a:fld id="{4EFFE8A6-2F50-4DD6-8036-90361DE34B04}" type="slidenum">
              <a:rPr lang="en-US" smtClean="0"/>
              <a:t>8</a:t>
            </a:fld>
            <a:endParaRPr lang="en-US"/>
          </a:p>
        </p:txBody>
      </p:sp>
    </p:spTree>
    <p:extLst>
      <p:ext uri="{BB962C8B-B14F-4D97-AF65-F5344CB8AC3E}">
        <p14:creationId xmlns:p14="http://schemas.microsoft.com/office/powerpoint/2010/main" val="1096590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FCC</a:t>
            </a:r>
            <a:r>
              <a:rPr lang="en-US" baseline="0" dirty="0"/>
              <a:t> Brooklyn; went through the participation &amp; rating process, received an ERS &amp; worked with QIS to set goals.  Some action items for goals are; 1) create learning interest areas (blocks, math/science-nature, fine motor 2) create a well defined dramatic play area 3) materials needed 4) recruitment for enrollment/post laminated flyers 5) include social emotional development experiences into daily interactions &amp; planning – </a:t>
            </a:r>
          </a:p>
          <a:p>
            <a:endParaRPr lang="en-US" baseline="0" dirty="0"/>
          </a:p>
          <a:p>
            <a:r>
              <a:rPr lang="en-US" baseline="0" dirty="0"/>
              <a:t>1-Star Rating - Q&amp;E retention &amp; experience but goals are set to enhance “qualifications” so educational attainment for administrator &amp; staff.</a:t>
            </a:r>
          </a:p>
          <a:p>
            <a:endParaRPr lang="en-US" baseline="0" dirty="0"/>
          </a:p>
          <a:p>
            <a:r>
              <a:rPr lang="en-US" baseline="0" dirty="0"/>
              <a:t>The QSNY Standards, meeting programs where they’re at, strengths based &amp; WILLINGNESS to learn, grow, take action, improve – CQI!!!</a:t>
            </a:r>
          </a:p>
        </p:txBody>
      </p:sp>
      <p:sp>
        <p:nvSpPr>
          <p:cNvPr id="4" name="Slide Number Placeholder 3"/>
          <p:cNvSpPr>
            <a:spLocks noGrp="1"/>
          </p:cNvSpPr>
          <p:nvPr>
            <p:ph type="sldNum" sz="quarter" idx="10"/>
          </p:nvPr>
        </p:nvSpPr>
        <p:spPr/>
        <p:txBody>
          <a:bodyPr/>
          <a:lstStyle/>
          <a:p>
            <a:fld id="{4EFFE8A6-2F50-4DD6-8036-90361DE34B04}" type="slidenum">
              <a:rPr lang="en-US" smtClean="0"/>
              <a:t>9</a:t>
            </a:fld>
            <a:endParaRPr lang="en-US"/>
          </a:p>
        </p:txBody>
      </p:sp>
    </p:spTree>
    <p:extLst>
      <p:ext uri="{BB962C8B-B14F-4D97-AF65-F5344CB8AC3E}">
        <p14:creationId xmlns:p14="http://schemas.microsoft.com/office/powerpoint/2010/main" val="33126462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hasCustomPrompt="1"/>
          </p:nvPr>
        </p:nvSpPr>
        <p:spPr>
          <a:xfrm>
            <a:off x="820884" y="4829734"/>
            <a:ext cx="7543800" cy="370703"/>
          </a:xfrm>
        </p:spPr>
        <p:txBody>
          <a:bodyPr lIns="91440" rIns="91440">
            <a:noAutofit/>
          </a:bodyPr>
          <a:lstStyle>
            <a:lvl1pPr marL="0" indent="0" algn="l">
              <a:buNone/>
              <a:defRPr sz="2800" b="0" cap="none"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dirty="0"/>
              <a:t>Click To Add Meeting/Conference Name</a:t>
            </a:r>
          </a:p>
        </p:txBody>
      </p:sp>
      <p:cxnSp>
        <p:nvCxnSpPr>
          <p:cNvPr id="9" name="Straight Connector 8"/>
          <p:cNvCxnSpPr/>
          <p:nvPr/>
        </p:nvCxnSpPr>
        <p:spPr>
          <a:xfrm>
            <a:off x="958044" y="3740946"/>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86844" y="5673677"/>
            <a:ext cx="2720552" cy="620581"/>
          </a:xfrm>
          <a:prstGeom prst="rect">
            <a:avLst/>
          </a:prstGeom>
        </p:spPr>
      </p:pic>
      <p:sp>
        <p:nvSpPr>
          <p:cNvPr id="29" name="Title 28"/>
          <p:cNvSpPr>
            <a:spLocks noGrp="1"/>
          </p:cNvSpPr>
          <p:nvPr>
            <p:ph type="title"/>
          </p:nvPr>
        </p:nvSpPr>
        <p:spPr>
          <a:xfrm>
            <a:off x="820883" y="600371"/>
            <a:ext cx="7521837" cy="2999245"/>
          </a:xfrm>
        </p:spPr>
        <p:txBody>
          <a:bodyPr>
            <a:normAutofit/>
          </a:bodyPr>
          <a:lstStyle>
            <a:lvl1pPr>
              <a:defRPr sz="4400"/>
            </a:lvl1pPr>
          </a:lstStyle>
          <a:p>
            <a:r>
              <a:rPr lang="en-US" dirty="0"/>
              <a:t>Click to edit Master title style</a:t>
            </a:r>
          </a:p>
        </p:txBody>
      </p:sp>
      <p:sp>
        <p:nvSpPr>
          <p:cNvPr id="31" name="Text Placeholder 30"/>
          <p:cNvSpPr>
            <a:spLocks noGrp="1"/>
          </p:cNvSpPr>
          <p:nvPr>
            <p:ph type="body" sz="quarter" idx="13" hasCustomPrompt="1"/>
          </p:nvPr>
        </p:nvSpPr>
        <p:spPr>
          <a:xfrm>
            <a:off x="820883" y="3878125"/>
            <a:ext cx="7612381" cy="855370"/>
          </a:xfrm>
        </p:spPr>
        <p:txBody>
          <a:bodyPr/>
          <a:lstStyle>
            <a:lvl1pPr>
              <a:defRPr baseline="0"/>
            </a:lvl1pPr>
          </a:lstStyle>
          <a:p>
            <a:pPr lvl="0"/>
            <a:r>
              <a:rPr lang="en-US" dirty="0"/>
              <a:t> Click to add presenter name(s) and titles</a:t>
            </a:r>
          </a:p>
        </p:txBody>
      </p:sp>
      <p:sp>
        <p:nvSpPr>
          <p:cNvPr id="33" name="Text Placeholder 30"/>
          <p:cNvSpPr>
            <a:spLocks noGrp="1"/>
          </p:cNvSpPr>
          <p:nvPr>
            <p:ph type="body" sz="quarter" idx="14" hasCustomPrompt="1"/>
          </p:nvPr>
        </p:nvSpPr>
        <p:spPr>
          <a:xfrm>
            <a:off x="533400" y="6474812"/>
            <a:ext cx="7543800" cy="336550"/>
          </a:xfrm>
        </p:spPr>
        <p:txBody>
          <a:bodyPr>
            <a:noAutofit/>
          </a:bodyPr>
          <a:lstStyle>
            <a:lvl1pPr>
              <a:defRPr sz="2000" baseline="0">
                <a:solidFill>
                  <a:schemeClr val="accent1"/>
                </a:solidFill>
              </a:defRPr>
            </a:lvl1pPr>
          </a:lstStyle>
          <a:p>
            <a:pPr lvl="0"/>
            <a:r>
              <a:rPr lang="en-US" dirty="0"/>
              <a:t> Click to add date</a:t>
            </a:r>
          </a:p>
        </p:txBody>
      </p:sp>
    </p:spTree>
    <p:extLst>
      <p:ext uri="{BB962C8B-B14F-4D97-AF65-F5344CB8AC3E}">
        <p14:creationId xmlns:p14="http://schemas.microsoft.com/office/powerpoint/2010/main" val="1383861183"/>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chemeClr val="accent2"/>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a:lvl1pPr>
            <a:lvl2pPr>
              <a:defRPr sz="24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65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4400" b="0">
                <a:solidFill>
                  <a:schemeClr val="accent2"/>
                </a:solidFill>
              </a:defRPr>
            </a:lvl1pPr>
          </a:lstStyle>
          <a:p>
            <a:r>
              <a:rPr lang="en-US" dirty="0"/>
              <a:t>Click to edit Master title style</a:t>
            </a:r>
          </a:p>
        </p:txBody>
      </p:sp>
      <p:sp>
        <p:nvSpPr>
          <p:cNvPr id="3" name="Text Placeholder 2"/>
          <p:cNvSpPr>
            <a:spLocks noGrp="1"/>
          </p:cNvSpPr>
          <p:nvPr>
            <p:ph type="body" idx="1" hasCustomPrompt="1"/>
          </p:nvPr>
        </p:nvSpPr>
        <p:spPr>
          <a:xfrm>
            <a:off x="822960" y="4453128"/>
            <a:ext cx="7543800" cy="1143000"/>
          </a:xfrm>
        </p:spPr>
        <p:txBody>
          <a:bodyPr lIns="91440" rIns="91440" anchor="t" anchorCtr="0">
            <a:normAutofit/>
          </a:bodyPr>
          <a:lstStyle>
            <a:lvl1pPr marL="0" indent="0">
              <a:buNone/>
              <a:defRPr sz="2800" cap="none"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Edit Master Text Styles</a:t>
            </a: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2886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59" y="1845734"/>
            <a:ext cx="3703320" cy="4023360"/>
          </a:xfrm>
        </p:spPr>
        <p:txBody>
          <a:bodyPr>
            <a:normAutofit/>
          </a:bodyPr>
          <a:lstStyle>
            <a:lvl1pPr>
              <a:defRPr sz="2400"/>
            </a:lvl1pPr>
            <a:lvl2pPr>
              <a:defRPr sz="20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3440" y="1845735"/>
            <a:ext cx="3703320" cy="4023360"/>
          </a:xfrm>
        </p:spPr>
        <p:txBody>
          <a:bodyPr>
            <a:normAutofit/>
          </a:bodyPr>
          <a:lstStyle>
            <a:lvl1pPr>
              <a:defRPr sz="2400"/>
            </a:lvl1pPr>
            <a:lvl2pPr>
              <a:defRPr sz="20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normAutofit/>
          </a:bodyPr>
          <a:lstStyle>
            <a:lvl1pPr>
              <a:defRPr sz="4000">
                <a:solidFill>
                  <a:schemeClr val="accent2"/>
                </a:solidFill>
              </a:defRPr>
            </a:lvl1pPr>
          </a:lstStyle>
          <a:p>
            <a:r>
              <a:rPr lang="en-US" dirty="0"/>
              <a:t>Click to edit Master title style</a:t>
            </a:r>
          </a:p>
        </p:txBody>
      </p:sp>
    </p:spTree>
    <p:extLst>
      <p:ext uri="{BB962C8B-B14F-4D97-AF65-F5344CB8AC3E}">
        <p14:creationId xmlns:p14="http://schemas.microsoft.com/office/powerpoint/2010/main" val="1109431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normAutofit/>
          </a:bodyPr>
          <a:lstStyle>
            <a:lvl1pPr>
              <a:defRPr sz="4000">
                <a:solidFill>
                  <a:schemeClr val="accent2"/>
                </a:solidFill>
              </a:defRPr>
            </a:lvl1pPr>
          </a:lstStyle>
          <a:p>
            <a:r>
              <a:rPr lang="en-US" dirty="0"/>
              <a:t>Click to edit Master title style</a:t>
            </a:r>
          </a:p>
        </p:txBody>
      </p:sp>
      <p:sp>
        <p:nvSpPr>
          <p:cNvPr id="3" name="Text Placeholder 2"/>
          <p:cNvSpPr>
            <a:spLocks noGrp="1"/>
          </p:cNvSpPr>
          <p:nvPr>
            <p:ph type="body" idx="1" hasCustomPrompt="1"/>
          </p:nvPr>
        </p:nvSpPr>
        <p:spPr>
          <a:xfrm>
            <a:off x="822960" y="1846052"/>
            <a:ext cx="3703320" cy="736282"/>
          </a:xfrm>
          <a:solidFill>
            <a:schemeClr val="accent1"/>
          </a:solidFill>
        </p:spPr>
        <p:txBody>
          <a:bodyPr lIns="91440" rIns="91440" anchor="ctr">
            <a:noAutofit/>
          </a:bodyPr>
          <a:lstStyle>
            <a:lvl1pPr marL="0" indent="0">
              <a:buNone/>
              <a:defRPr sz="2400" b="0" cap="none" spc="150" baseline="0">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822960" y="2582334"/>
            <a:ext cx="3703320" cy="3378200"/>
          </a:xfrm>
        </p:spPr>
        <p:txBody>
          <a:bodyPr>
            <a:normAutofit/>
          </a:bodyPr>
          <a:lstStyle>
            <a:lvl1pPr>
              <a:defRPr sz="2400"/>
            </a:lvl1pPr>
            <a:lvl2pPr>
              <a:defRPr sz="20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63440" y="1846052"/>
            <a:ext cx="3703320" cy="736282"/>
          </a:xfrm>
          <a:solidFill>
            <a:schemeClr val="accent1"/>
          </a:solidFill>
        </p:spPr>
        <p:txBody>
          <a:bodyPr lIns="91440" rIns="91440" anchor="ctr">
            <a:normAutofit/>
          </a:bodyPr>
          <a:lstStyle>
            <a:lvl1pPr marL="0" indent="0">
              <a:buNone/>
              <a:defRPr sz="2400" b="0" cap="none" spc="150" baseline="0">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4663440" y="2582334"/>
            <a:ext cx="3703320" cy="3378200"/>
          </a:xfrm>
        </p:spPr>
        <p:txBody>
          <a:bodyPr>
            <a:normAutofit/>
          </a:bodyPr>
          <a:lstStyle>
            <a:lvl1pPr>
              <a:defRPr sz="2400"/>
            </a:lvl1pPr>
            <a:lvl2pPr>
              <a:defRPr sz="20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1037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dirty="0"/>
              <a:t>Click to edit Master title style</a:t>
            </a:r>
          </a:p>
        </p:txBody>
      </p:sp>
    </p:spTree>
    <p:extLst>
      <p:ext uri="{BB962C8B-B14F-4D97-AF65-F5344CB8AC3E}">
        <p14:creationId xmlns:p14="http://schemas.microsoft.com/office/powerpoint/2010/main" val="3273033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21846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800" b="0">
                <a:solidFill>
                  <a:schemeClr val="accent5">
                    <a:lumMod val="40000"/>
                    <a:lumOff val="60000"/>
                  </a:schemeClr>
                </a:solidFill>
              </a:defRPr>
            </a:lvl1pPr>
          </a:lstStyle>
          <a:p>
            <a:r>
              <a:rPr lang="en-US" dirty="0"/>
              <a:t>Click to edit Master title style</a:t>
            </a:r>
          </a:p>
        </p:txBody>
      </p:sp>
      <p:sp>
        <p:nvSpPr>
          <p:cNvPr id="3" name="Content Placeholder 2"/>
          <p:cNvSpPr>
            <a:spLocks noGrp="1"/>
          </p:cNvSpPr>
          <p:nvPr>
            <p:ph idx="1"/>
          </p:nvPr>
        </p:nvSpPr>
        <p:spPr>
          <a:xfrm>
            <a:off x="3600450" y="731520"/>
            <a:ext cx="4869180" cy="5257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60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spTree>
    <p:extLst>
      <p:ext uri="{BB962C8B-B14F-4D97-AF65-F5344CB8AC3E}">
        <p14:creationId xmlns:p14="http://schemas.microsoft.com/office/powerpoint/2010/main" val="780612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4948" cy="822960"/>
          </a:xfrm>
        </p:spPr>
        <p:txBody>
          <a:bodyPr lIns="91440" tIns="0" rIns="91440" bIns="0" anchor="b">
            <a:noAutofit/>
          </a:bodyPr>
          <a:lstStyle>
            <a:lvl1pPr>
              <a:defRPr sz="2700" b="0">
                <a:solidFill>
                  <a:schemeClr val="accent5">
                    <a:lumMod val="40000"/>
                    <a:lumOff val="60000"/>
                  </a:schemeClr>
                </a:solidFill>
              </a:defRPr>
            </a:lvl1pPr>
          </a:lstStyle>
          <a:p>
            <a:r>
              <a:rPr lang="en-US" dirty="0"/>
              <a:t>Click to edit Master title style</a:t>
            </a:r>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22960" y="5907023"/>
            <a:ext cx="7584948" cy="594360"/>
          </a:xfrm>
        </p:spPr>
        <p:txBody>
          <a:bodyPr lIns="91440" tIns="0" rIns="91440" bIns="0">
            <a:normAutofit/>
          </a:bodyPr>
          <a:lstStyle>
            <a:lvl1pPr marL="0" indent="0">
              <a:spcBef>
                <a:spcPts val="0"/>
              </a:spcBef>
              <a:spcAft>
                <a:spcPts val="450"/>
              </a:spcAft>
              <a:buNone/>
              <a:defRPr sz="180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spTree>
    <p:extLst>
      <p:ext uri="{BB962C8B-B14F-4D97-AF65-F5344CB8AC3E}">
        <p14:creationId xmlns:p14="http://schemas.microsoft.com/office/powerpoint/2010/main" val="2508366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p:nvCxnSpPr>
        <p:spPr>
          <a:xfrm>
            <a:off x="895149" y="1737845"/>
            <a:ext cx="7475220" cy="0"/>
          </a:xfrm>
          <a:prstGeom prst="line">
            <a:avLst/>
          </a:prstGeom>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964426773"/>
      </p:ext>
    </p:extLst>
  </p:cSld>
  <p:clrMap bg1="lt1" tx1="dk1" bg2="lt2" tx2="dk2" accent1="accent1" accent2="accent2" accent3="accent3" accent4="accent4" accent5="accent5" accent6="accent6" hlink="hlink" folHlink="folHlink"/>
  <p:sldLayoutIdLst>
    <p:sldLayoutId id="2147483721" r:id="rId1"/>
    <p:sldLayoutId id="2147483738" r:id="rId2"/>
    <p:sldLayoutId id="2147483723" r:id="rId3"/>
    <p:sldLayoutId id="2147483733" r:id="rId4"/>
    <p:sldLayoutId id="2147483725" r:id="rId5"/>
    <p:sldLayoutId id="2147483726" r:id="rId6"/>
    <p:sldLayoutId id="2147483732" r:id="rId7"/>
    <p:sldLayoutId id="2147483728" r:id="rId8"/>
    <p:sldLayoutId id="2147483729" r:id="rId9"/>
  </p:sldLayoutIdLst>
  <p:txStyles>
    <p:titleStyle>
      <a:lvl1pPr algn="l" defTabSz="685800" rtl="0" eaLnBrk="1" latinLnBrk="0" hangingPunct="1">
        <a:lnSpc>
          <a:spcPct val="85000"/>
        </a:lnSpc>
        <a:spcBef>
          <a:spcPct val="0"/>
        </a:spcBef>
        <a:buNone/>
        <a:defRPr sz="4000" kern="1200" spc="-38" baseline="0">
          <a:solidFill>
            <a:schemeClr val="tx1"/>
          </a:solidFill>
          <a:latin typeface="+mj-lt"/>
          <a:ea typeface="+mj-ea"/>
          <a:cs typeface="+mj-cs"/>
        </a:defRPr>
      </a:lvl1pPr>
    </p:titleStyle>
    <p:bodyStyle>
      <a:lvl1pPr marL="0" indent="0" algn="l" defTabSz="685800" rtl="0" eaLnBrk="1" latinLnBrk="0" hangingPunct="1">
        <a:lnSpc>
          <a:spcPct val="90000"/>
        </a:lnSpc>
        <a:spcBef>
          <a:spcPts val="1200"/>
        </a:spcBef>
        <a:spcAft>
          <a:spcPts val="150"/>
        </a:spcAft>
        <a:buClr>
          <a:schemeClr val="accent1"/>
        </a:buClr>
        <a:buSzPct val="100000"/>
        <a:buFont typeface="Arial" panose="020B0604020202020204" pitchFamily="34" charset="0"/>
        <a:buNone/>
        <a:defRPr sz="2800" kern="1200">
          <a:solidFill>
            <a:schemeClr val="tx1"/>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kern="1200">
          <a:solidFill>
            <a:schemeClr val="tx1"/>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kern="1200">
          <a:solidFill>
            <a:schemeClr val="tx1"/>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kern="1200">
          <a:solidFill>
            <a:schemeClr val="tx1"/>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www.qualitystarsny.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www.qualitystarsny.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p:txBody>
          <a:bodyPr/>
          <a:lstStyle/>
          <a:p>
            <a:r>
              <a:rPr lang="en-US" dirty="0"/>
              <a:t>Early Childhood Advisory Committee</a:t>
            </a:r>
          </a:p>
        </p:txBody>
      </p:sp>
      <p:sp>
        <p:nvSpPr>
          <p:cNvPr id="7" name="Title 6"/>
          <p:cNvSpPr>
            <a:spLocks noGrp="1"/>
          </p:cNvSpPr>
          <p:nvPr>
            <p:ph type="title"/>
          </p:nvPr>
        </p:nvSpPr>
        <p:spPr/>
        <p:txBody>
          <a:bodyPr/>
          <a:lstStyle/>
          <a:p>
            <a:r>
              <a:rPr lang="en-US" b="1" dirty="0" err="1"/>
              <a:t>QUALITYstarsNY</a:t>
            </a:r>
            <a:br>
              <a:rPr lang="en-US" dirty="0"/>
            </a:br>
            <a:r>
              <a:rPr lang="en-US" dirty="0"/>
              <a:t>2019 Project Updates</a:t>
            </a:r>
          </a:p>
        </p:txBody>
      </p:sp>
      <p:sp>
        <p:nvSpPr>
          <p:cNvPr id="6" name="Text Placeholder 5"/>
          <p:cNvSpPr>
            <a:spLocks noGrp="1"/>
          </p:cNvSpPr>
          <p:nvPr>
            <p:ph type="body" sz="quarter" idx="13"/>
          </p:nvPr>
        </p:nvSpPr>
        <p:spPr>
          <a:xfrm>
            <a:off x="820883" y="3878125"/>
            <a:ext cx="7612381" cy="752064"/>
          </a:xfrm>
        </p:spPr>
        <p:txBody>
          <a:bodyPr>
            <a:normAutofit/>
          </a:bodyPr>
          <a:lstStyle/>
          <a:p>
            <a:r>
              <a:rPr lang="en-US" dirty="0"/>
              <a:t>Leslie Capello, Director</a:t>
            </a:r>
          </a:p>
        </p:txBody>
      </p:sp>
      <p:sp>
        <p:nvSpPr>
          <p:cNvPr id="3" name="Footer Placeholder 2"/>
          <p:cNvSpPr>
            <a:spLocks noGrp="1"/>
          </p:cNvSpPr>
          <p:nvPr>
            <p:ph type="ftr" sz="quarter" idx="4294967295"/>
          </p:nvPr>
        </p:nvSpPr>
        <p:spPr>
          <a:xfrm>
            <a:off x="0" y="6461125"/>
            <a:ext cx="5811838" cy="365125"/>
          </a:xfrm>
          <a:prstGeom prst="rect">
            <a:avLst/>
          </a:prstGeom>
        </p:spPr>
        <p:txBody>
          <a:bodyPr/>
          <a:lstStyle/>
          <a:p>
            <a:r>
              <a:rPr lang="en-US" dirty="0">
                <a:solidFill>
                  <a:schemeClr val="accent1"/>
                </a:solidFill>
              </a:rPr>
              <a:t>June 20, 2019</a:t>
            </a:r>
          </a:p>
        </p:txBody>
      </p:sp>
    </p:spTree>
    <p:extLst>
      <p:ext uri="{BB962C8B-B14F-4D97-AF65-F5344CB8AC3E}">
        <p14:creationId xmlns:p14="http://schemas.microsoft.com/office/powerpoint/2010/main" val="2441878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1" y="0"/>
            <a:ext cx="9115297" cy="6858000"/>
          </a:xfrm>
          <a:prstGeom prst="rect">
            <a:avLst/>
          </a:prstGeom>
        </p:spPr>
      </p:pic>
    </p:spTree>
    <p:extLst>
      <p:ext uri="{BB962C8B-B14F-4D97-AF65-F5344CB8AC3E}">
        <p14:creationId xmlns:p14="http://schemas.microsoft.com/office/powerpoint/2010/main" val="1250645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8120" y="228600"/>
            <a:ext cx="4310610" cy="5745777"/>
          </a:xfrm>
          <a:prstGeom prst="rect">
            <a:avLst/>
          </a:prstGeom>
        </p:spPr>
      </p:pic>
      <p:pic>
        <p:nvPicPr>
          <p:cNvPr id="3" name="Picture 2"/>
          <p:cNvPicPr>
            <a:picLocks noChangeAspect="1"/>
          </p:cNvPicPr>
          <p:nvPr/>
        </p:nvPicPr>
        <p:blipFill>
          <a:blip r:embed="rId4"/>
          <a:stretch>
            <a:fillRect/>
          </a:stretch>
        </p:blipFill>
        <p:spPr>
          <a:xfrm>
            <a:off x="4726463" y="281939"/>
            <a:ext cx="4225563" cy="5639097"/>
          </a:xfrm>
          <a:prstGeom prst="rect">
            <a:avLst/>
          </a:prstGeom>
        </p:spPr>
      </p:pic>
    </p:spTree>
    <p:extLst>
      <p:ext uri="{BB962C8B-B14F-4D97-AF65-F5344CB8AC3E}">
        <p14:creationId xmlns:p14="http://schemas.microsoft.com/office/powerpoint/2010/main" val="3718359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endParaRPr lang="en-US" dirty="0"/>
          </a:p>
          <a:p>
            <a:pPr marL="342900" indent="-342900">
              <a:buFont typeface="Arial" panose="020B0604020202020204" pitchFamily="34" charset="0"/>
              <a:buChar char="•"/>
            </a:pPr>
            <a:r>
              <a:rPr lang="en-US" b="1" dirty="0"/>
              <a:t>843 rated programs</a:t>
            </a:r>
          </a:p>
          <a:p>
            <a:endParaRPr lang="en-US" b="1" dirty="0"/>
          </a:p>
          <a:p>
            <a:pPr marL="342900" indent="-342900">
              <a:buFont typeface="Arial" panose="020B0604020202020204" pitchFamily="34" charset="0"/>
              <a:buChar char="•"/>
            </a:pPr>
            <a:r>
              <a:rPr lang="en-US" dirty="0"/>
              <a:t>276 have been re-rated</a:t>
            </a:r>
          </a:p>
          <a:p>
            <a:pPr marL="630936" lvl="1" indent="-342900"/>
            <a:r>
              <a:rPr lang="en-US" dirty="0"/>
              <a:t>196 received a 2</a:t>
            </a:r>
            <a:r>
              <a:rPr lang="en-US" baseline="30000" dirty="0"/>
              <a:t>nd</a:t>
            </a:r>
            <a:r>
              <a:rPr lang="en-US" dirty="0"/>
              <a:t> rating</a:t>
            </a:r>
          </a:p>
          <a:p>
            <a:pPr marL="630936" lvl="1" indent="-342900"/>
            <a:r>
              <a:rPr lang="en-US" dirty="0"/>
              <a:t>80 received a 3</a:t>
            </a:r>
            <a:r>
              <a:rPr lang="en-US" baseline="30000" dirty="0"/>
              <a:t>rd</a:t>
            </a:r>
            <a:r>
              <a:rPr lang="en-US" dirty="0"/>
              <a:t> rating</a:t>
            </a:r>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64075" y="2623609"/>
            <a:ext cx="3702050" cy="2468033"/>
          </a:xfrm>
        </p:spPr>
      </p:pic>
      <p:sp>
        <p:nvSpPr>
          <p:cNvPr id="4" name="Title 3"/>
          <p:cNvSpPr>
            <a:spLocks noGrp="1"/>
          </p:cNvSpPr>
          <p:nvPr>
            <p:ph type="title"/>
          </p:nvPr>
        </p:nvSpPr>
        <p:spPr/>
        <p:txBody>
          <a:bodyPr/>
          <a:lstStyle/>
          <a:p>
            <a:r>
              <a:rPr lang="en-US" dirty="0"/>
              <a:t>Re-Rating Data</a:t>
            </a:r>
          </a:p>
        </p:txBody>
      </p:sp>
    </p:spTree>
    <p:extLst>
      <p:ext uri="{BB962C8B-B14F-4D97-AF65-F5344CB8AC3E}">
        <p14:creationId xmlns:p14="http://schemas.microsoft.com/office/powerpoint/2010/main" val="3364370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822960" y="1834583"/>
            <a:ext cx="3703320" cy="4023360"/>
          </a:xfrm>
        </p:spPr>
        <p:txBody>
          <a:bodyPr>
            <a:normAutofit/>
          </a:bodyPr>
          <a:lstStyle/>
          <a:p>
            <a:pPr algn="ctr"/>
            <a:endParaRPr lang="en-US" dirty="0"/>
          </a:p>
          <a:p>
            <a:pPr algn="ctr"/>
            <a:r>
              <a:rPr lang="en-US" sz="2800" b="1" dirty="0"/>
              <a:t>76%</a:t>
            </a:r>
            <a:r>
              <a:rPr lang="en-US" sz="2800" dirty="0"/>
              <a:t> of all re-rated programs*</a:t>
            </a:r>
          </a:p>
          <a:p>
            <a:pPr algn="ctr"/>
            <a:r>
              <a:rPr lang="en-US" sz="3200" dirty="0"/>
              <a:t> </a:t>
            </a:r>
          </a:p>
          <a:p>
            <a:pPr algn="ctr"/>
            <a:r>
              <a:rPr lang="en-US" sz="2800" b="1" dirty="0"/>
              <a:t>Increased</a:t>
            </a:r>
            <a:r>
              <a:rPr lang="en-US" sz="2800" dirty="0"/>
              <a:t> Star-Rating or maintained a           4 or 5 Star Level</a:t>
            </a:r>
          </a:p>
          <a:p>
            <a:pPr algn="r"/>
            <a:endParaRPr lang="en-US" sz="1200" b="1" dirty="0"/>
          </a:p>
          <a:p>
            <a:pPr algn="r"/>
            <a:r>
              <a:rPr lang="en-US" sz="1200" b="1" dirty="0"/>
              <a:t>*n=276</a:t>
            </a:r>
          </a:p>
          <a:p>
            <a:pPr algn="ctr"/>
            <a:endParaRPr lang="en-US" sz="2800" b="1" dirty="0"/>
          </a:p>
        </p:txBody>
      </p:sp>
      <p:sp>
        <p:nvSpPr>
          <p:cNvPr id="4" name="Title 3"/>
          <p:cNvSpPr>
            <a:spLocks noGrp="1"/>
          </p:cNvSpPr>
          <p:nvPr>
            <p:ph type="title"/>
          </p:nvPr>
        </p:nvSpPr>
        <p:spPr/>
        <p:txBody>
          <a:bodyPr/>
          <a:lstStyle/>
          <a:p>
            <a:r>
              <a:rPr lang="en-US" dirty="0"/>
              <a:t>Re-Rating Data</a:t>
            </a:r>
          </a:p>
        </p:txBody>
      </p:sp>
      <p:pic>
        <p:nvPicPr>
          <p:cNvPr id="2" name="Content Placeholder 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46955" y="2410249"/>
            <a:ext cx="3702050" cy="2468033"/>
          </a:xfrm>
        </p:spPr>
      </p:pic>
    </p:spTree>
    <p:extLst>
      <p:ext uri="{BB962C8B-B14F-4D97-AF65-F5344CB8AC3E}">
        <p14:creationId xmlns:p14="http://schemas.microsoft.com/office/powerpoint/2010/main" val="175115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endParaRPr lang="en-US" b="1" dirty="0"/>
          </a:p>
          <a:p>
            <a:r>
              <a:rPr lang="en-US" b="1" dirty="0"/>
              <a:t>2</a:t>
            </a:r>
            <a:r>
              <a:rPr lang="en-US" b="1" baseline="30000" dirty="0"/>
              <a:t>nd</a:t>
            </a:r>
            <a:r>
              <a:rPr lang="en-US" b="1" dirty="0"/>
              <a:t> Rating  </a:t>
            </a:r>
            <a:r>
              <a:rPr lang="en-US" sz="1600" dirty="0"/>
              <a:t>n=196</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49% Maintained</a:t>
            </a:r>
          </a:p>
          <a:p>
            <a:pPr marL="342900" indent="-342900">
              <a:buFont typeface="Arial" panose="020B0604020202020204" pitchFamily="34" charset="0"/>
              <a:buChar char="•"/>
            </a:pPr>
            <a:r>
              <a:rPr lang="en-US" dirty="0"/>
              <a:t>50 % Increased Star Levels</a:t>
            </a:r>
          </a:p>
          <a:p>
            <a:endParaRPr lang="en-US" dirty="0"/>
          </a:p>
        </p:txBody>
      </p:sp>
      <p:sp>
        <p:nvSpPr>
          <p:cNvPr id="3" name="Content Placeholder 2"/>
          <p:cNvSpPr>
            <a:spLocks noGrp="1"/>
          </p:cNvSpPr>
          <p:nvPr>
            <p:ph sz="half" idx="2"/>
          </p:nvPr>
        </p:nvSpPr>
        <p:spPr/>
        <p:txBody>
          <a:bodyPr/>
          <a:lstStyle/>
          <a:p>
            <a:endParaRPr lang="en-US" b="1" dirty="0"/>
          </a:p>
          <a:p>
            <a:r>
              <a:rPr lang="en-US" b="1" dirty="0"/>
              <a:t>3</a:t>
            </a:r>
            <a:r>
              <a:rPr lang="en-US" b="1" baseline="30000" dirty="0"/>
              <a:t>rd</a:t>
            </a:r>
            <a:r>
              <a:rPr lang="en-US" b="1" dirty="0"/>
              <a:t> Rating  </a:t>
            </a:r>
            <a:r>
              <a:rPr lang="en-US" sz="1600" dirty="0"/>
              <a:t>n=80</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36% Maintained</a:t>
            </a:r>
          </a:p>
          <a:p>
            <a:pPr marL="342900" indent="-342900">
              <a:buFont typeface="Arial" panose="020B0604020202020204" pitchFamily="34" charset="0"/>
              <a:buChar char="•"/>
            </a:pPr>
            <a:r>
              <a:rPr lang="en-US" dirty="0"/>
              <a:t>53% Increased Star Levels</a:t>
            </a:r>
          </a:p>
          <a:p>
            <a:pPr marL="630936" lvl="1" indent="-342900"/>
            <a:endParaRPr lang="en-US" dirty="0"/>
          </a:p>
          <a:p>
            <a:endParaRPr lang="en-US" sz="1600" dirty="0"/>
          </a:p>
        </p:txBody>
      </p:sp>
      <p:sp>
        <p:nvSpPr>
          <p:cNvPr id="4" name="Title 3"/>
          <p:cNvSpPr>
            <a:spLocks noGrp="1"/>
          </p:cNvSpPr>
          <p:nvPr>
            <p:ph type="title"/>
          </p:nvPr>
        </p:nvSpPr>
        <p:spPr/>
        <p:txBody>
          <a:bodyPr/>
          <a:lstStyle/>
          <a:p>
            <a:r>
              <a:rPr lang="en-US" dirty="0"/>
              <a:t>Re-Rating Data</a:t>
            </a:r>
          </a:p>
        </p:txBody>
      </p:sp>
    </p:spTree>
    <p:extLst>
      <p:ext uri="{BB962C8B-B14F-4D97-AF65-F5344CB8AC3E}">
        <p14:creationId xmlns:p14="http://schemas.microsoft.com/office/powerpoint/2010/main" val="3447438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22325" y="2623079"/>
            <a:ext cx="3703638" cy="2469092"/>
          </a:xfrm>
        </p:spPr>
      </p:pic>
      <p:sp>
        <p:nvSpPr>
          <p:cNvPr id="3" name="Content Placeholder 2"/>
          <p:cNvSpPr>
            <a:spLocks noGrp="1"/>
          </p:cNvSpPr>
          <p:nvPr>
            <p:ph sz="half" idx="2"/>
          </p:nvPr>
        </p:nvSpPr>
        <p:spPr/>
        <p:txBody>
          <a:bodyPr/>
          <a:lstStyle/>
          <a:p>
            <a:r>
              <a:rPr lang="en-US" dirty="0"/>
              <a:t>What we know about the &lt;1% of programs that decreased points during re-rating;</a:t>
            </a:r>
          </a:p>
          <a:p>
            <a:pPr marL="342900" indent="-342900">
              <a:buFont typeface="Arial" panose="020B0604020202020204" pitchFamily="34" charset="0"/>
              <a:buChar char="•"/>
            </a:pPr>
            <a:r>
              <a:rPr lang="en-US" dirty="0"/>
              <a:t>Leadership turnover</a:t>
            </a:r>
          </a:p>
          <a:p>
            <a:pPr marL="342900" indent="-342900">
              <a:buFont typeface="Arial" panose="020B0604020202020204" pitchFamily="34" charset="0"/>
              <a:buChar char="•"/>
            </a:pPr>
            <a:r>
              <a:rPr lang="en-US" dirty="0"/>
              <a:t>Teacher turnover (retention)</a:t>
            </a:r>
          </a:p>
          <a:p>
            <a:endParaRPr lang="en-US" dirty="0"/>
          </a:p>
          <a:p>
            <a:pPr marL="342900" indent="-342900">
              <a:buFont typeface="Arial" panose="020B0604020202020204" pitchFamily="34" charset="0"/>
              <a:buChar char="•"/>
            </a:pPr>
            <a:endParaRPr lang="en-US" dirty="0"/>
          </a:p>
        </p:txBody>
      </p:sp>
      <p:sp>
        <p:nvSpPr>
          <p:cNvPr id="4" name="Title 3"/>
          <p:cNvSpPr>
            <a:spLocks noGrp="1"/>
          </p:cNvSpPr>
          <p:nvPr>
            <p:ph type="title"/>
          </p:nvPr>
        </p:nvSpPr>
        <p:spPr/>
        <p:txBody>
          <a:bodyPr/>
          <a:lstStyle/>
          <a:p>
            <a:r>
              <a:rPr lang="en-US" dirty="0"/>
              <a:t>Re-Rating Data</a:t>
            </a:r>
          </a:p>
        </p:txBody>
      </p:sp>
    </p:spTree>
    <p:extLst>
      <p:ext uri="{BB962C8B-B14F-4D97-AF65-F5344CB8AC3E}">
        <p14:creationId xmlns:p14="http://schemas.microsoft.com/office/powerpoint/2010/main" val="3810999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Start with Stars Overview</a:t>
            </a:r>
          </a:p>
        </p:txBody>
      </p:sp>
      <p:sp>
        <p:nvSpPr>
          <p:cNvPr id="3" name="Content Placeholder 2"/>
          <p:cNvSpPr>
            <a:spLocks noGrp="1"/>
          </p:cNvSpPr>
          <p:nvPr>
            <p:ph sz="half" idx="2"/>
          </p:nvPr>
        </p:nvSpPr>
        <p:spPr/>
        <p:txBody>
          <a:bodyPr>
            <a:normAutofit fontScale="92500" lnSpcReduction="10000"/>
          </a:bodyPr>
          <a:lstStyle/>
          <a:p>
            <a:pPr algn="ctr"/>
            <a:endParaRPr lang="en-US" dirty="0"/>
          </a:p>
          <a:p>
            <a:r>
              <a:rPr lang="en-US" dirty="0"/>
              <a:t>Intensive support for new programs or those with significant licensing challenges</a:t>
            </a:r>
          </a:p>
          <a:p>
            <a:pPr algn="ctr"/>
            <a:endParaRPr lang="en-US" dirty="0"/>
          </a:p>
          <a:p>
            <a:pPr marL="342900" indent="-342900">
              <a:buFont typeface="Arial" panose="020B0604020202020204" pitchFamily="34" charset="0"/>
              <a:buChar char="•"/>
            </a:pPr>
            <a:r>
              <a:rPr lang="en-US" dirty="0"/>
              <a:t>6-months</a:t>
            </a:r>
          </a:p>
          <a:p>
            <a:pPr marL="342900" indent="-342900">
              <a:buFont typeface="Arial" panose="020B0604020202020204" pitchFamily="34" charset="0"/>
              <a:buChar char="•"/>
            </a:pPr>
            <a:r>
              <a:rPr lang="en-US" dirty="0"/>
              <a:t>Frequent visits with Quality Improvement Specialist</a:t>
            </a:r>
          </a:p>
          <a:p>
            <a:pPr marL="342900" indent="-342900">
              <a:buFont typeface="Arial" panose="020B0604020202020204" pitchFamily="34" charset="0"/>
              <a:buChar char="•"/>
            </a:pPr>
            <a:r>
              <a:rPr lang="en-US" dirty="0"/>
              <a:t>Resources</a:t>
            </a:r>
          </a:p>
          <a:p>
            <a:pPr algn="ctr"/>
            <a:endParaRPr lang="en-US" dirty="0"/>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22325" y="2623079"/>
            <a:ext cx="3703638" cy="2469092"/>
          </a:xfrm>
        </p:spPr>
      </p:pic>
    </p:spTree>
    <p:extLst>
      <p:ext uri="{BB962C8B-B14F-4D97-AF65-F5344CB8AC3E}">
        <p14:creationId xmlns:p14="http://schemas.microsoft.com/office/powerpoint/2010/main" val="1219040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with Stars Measure of Success</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Completion of the program &amp; successful transition to regular </a:t>
            </a:r>
            <a:r>
              <a:rPr lang="en-US" dirty="0" err="1"/>
              <a:t>QUALITYstarsNY</a:t>
            </a:r>
            <a:r>
              <a:rPr lang="en-US" dirty="0"/>
              <a:t> participation</a:t>
            </a:r>
          </a:p>
          <a:p>
            <a:pPr marL="457200" indent="-457200">
              <a:buFont typeface="Arial" panose="020B0604020202020204" pitchFamily="34" charset="0"/>
              <a:buChar char="•"/>
            </a:pPr>
            <a:r>
              <a:rPr lang="en-US" dirty="0"/>
              <a:t>Star Rating level of </a:t>
            </a:r>
            <a:r>
              <a:rPr lang="en-US" dirty="0" err="1"/>
              <a:t>SwS</a:t>
            </a:r>
            <a:r>
              <a:rPr lang="en-US" dirty="0"/>
              <a:t> participating programs at first rating</a:t>
            </a:r>
          </a:p>
          <a:p>
            <a:pPr marL="457200" indent="-457200">
              <a:buFont typeface="Arial" panose="020B0604020202020204" pitchFamily="34" charset="0"/>
              <a:buChar char="•"/>
            </a:pPr>
            <a:r>
              <a:rPr lang="en-US" dirty="0"/>
              <a:t>Participant evaluations</a:t>
            </a:r>
          </a:p>
        </p:txBody>
      </p:sp>
    </p:spTree>
    <p:extLst>
      <p:ext uri="{BB962C8B-B14F-4D97-AF65-F5344CB8AC3E}">
        <p14:creationId xmlns:p14="http://schemas.microsoft.com/office/powerpoint/2010/main" val="1556451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endParaRPr lang="en-US" dirty="0"/>
          </a:p>
          <a:p>
            <a:r>
              <a:rPr lang="en-US" sz="2000" i="1" dirty="0"/>
              <a:t>My Quality Improvement Specialist is an amazing support to me.  She has taught me many things that are fundamental to child care.  She has been a fantastic support along our journey together &amp; I am forever grateful to have benefited from her time, knowledge, patience, experience, &amp; expertise.</a:t>
            </a:r>
          </a:p>
          <a:p>
            <a:endParaRPr lang="en-US" dirty="0"/>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64075" y="2623609"/>
            <a:ext cx="3702050" cy="2468033"/>
          </a:xfrm>
        </p:spPr>
      </p:pic>
      <p:sp>
        <p:nvSpPr>
          <p:cNvPr id="2" name="Title 1"/>
          <p:cNvSpPr>
            <a:spLocks noGrp="1"/>
          </p:cNvSpPr>
          <p:nvPr>
            <p:ph type="title"/>
          </p:nvPr>
        </p:nvSpPr>
        <p:spPr/>
        <p:txBody>
          <a:bodyPr/>
          <a:lstStyle/>
          <a:p>
            <a:r>
              <a:rPr lang="en-US" dirty="0"/>
              <a:t>Start with Stars Participants</a:t>
            </a:r>
          </a:p>
        </p:txBody>
      </p:sp>
    </p:spTree>
    <p:extLst>
      <p:ext uri="{BB962C8B-B14F-4D97-AF65-F5344CB8AC3E}">
        <p14:creationId xmlns:p14="http://schemas.microsoft.com/office/powerpoint/2010/main" val="2815765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lnSpcReduction="10000"/>
          </a:bodyPr>
          <a:lstStyle/>
          <a:p>
            <a:endParaRPr lang="en-US" dirty="0"/>
          </a:p>
          <a:p>
            <a:r>
              <a:rPr lang="en-US" dirty="0"/>
              <a:t>Percent of programs that transitioned to regular </a:t>
            </a:r>
            <a:r>
              <a:rPr lang="en-US" dirty="0" err="1"/>
              <a:t>QUALITYstarsNY</a:t>
            </a:r>
            <a:r>
              <a:rPr lang="en-US" dirty="0"/>
              <a:t> participation after the    6-month period</a:t>
            </a:r>
          </a:p>
          <a:p>
            <a:r>
              <a:rPr lang="en-US" dirty="0"/>
              <a:t>Average first rating of </a:t>
            </a:r>
            <a:r>
              <a:rPr lang="en-US" dirty="0" err="1"/>
              <a:t>SwS</a:t>
            </a:r>
            <a:r>
              <a:rPr lang="en-US" dirty="0"/>
              <a:t> programs compared to first rating for programs that did not participate in </a:t>
            </a:r>
            <a:r>
              <a:rPr lang="en-US" dirty="0" err="1"/>
              <a:t>SwS</a:t>
            </a:r>
            <a:endParaRPr lang="en-US" dirty="0"/>
          </a:p>
        </p:txBody>
      </p:sp>
      <p:sp>
        <p:nvSpPr>
          <p:cNvPr id="3" name="Content Placeholder 2"/>
          <p:cNvSpPr>
            <a:spLocks noGrp="1"/>
          </p:cNvSpPr>
          <p:nvPr>
            <p:ph sz="half" idx="2"/>
          </p:nvPr>
        </p:nvSpPr>
        <p:spPr>
          <a:xfrm>
            <a:off x="5157216" y="1845735"/>
            <a:ext cx="3209544" cy="4023360"/>
          </a:xfrm>
        </p:spPr>
        <p:txBody>
          <a:bodyPr/>
          <a:lstStyle/>
          <a:p>
            <a:pPr algn="ctr"/>
            <a:endParaRPr lang="en-US" dirty="0"/>
          </a:p>
          <a:p>
            <a:pPr algn="ctr"/>
            <a:endParaRPr lang="en-US" sz="2000" dirty="0"/>
          </a:p>
          <a:p>
            <a:pPr algn="ctr"/>
            <a:r>
              <a:rPr lang="en-US" sz="2000" dirty="0"/>
              <a:t>Number &amp; percentage of </a:t>
            </a:r>
            <a:r>
              <a:rPr lang="en-US" sz="2000" dirty="0" err="1"/>
              <a:t>SwS</a:t>
            </a:r>
            <a:r>
              <a:rPr lang="en-US" sz="2000" dirty="0"/>
              <a:t> programs that received 3, 4, or 5 Star rating when transitioned to regular </a:t>
            </a:r>
            <a:r>
              <a:rPr lang="en-US" sz="2000" dirty="0" err="1"/>
              <a:t>QUALITYstarsNY</a:t>
            </a:r>
            <a:r>
              <a:rPr lang="en-US" sz="2000" dirty="0"/>
              <a:t> participation</a:t>
            </a:r>
          </a:p>
        </p:txBody>
      </p:sp>
      <p:sp>
        <p:nvSpPr>
          <p:cNvPr id="4" name="Title 3"/>
          <p:cNvSpPr>
            <a:spLocks noGrp="1"/>
          </p:cNvSpPr>
          <p:nvPr>
            <p:ph type="title"/>
          </p:nvPr>
        </p:nvSpPr>
        <p:spPr/>
        <p:txBody>
          <a:bodyPr/>
          <a:lstStyle/>
          <a:p>
            <a:r>
              <a:rPr lang="en-US" dirty="0"/>
              <a:t>Start with Stars (</a:t>
            </a:r>
            <a:r>
              <a:rPr lang="en-US" dirty="0" err="1"/>
              <a:t>SwS</a:t>
            </a:r>
            <a:r>
              <a:rPr lang="en-US" dirty="0"/>
              <a:t>) Data</a:t>
            </a:r>
          </a:p>
        </p:txBody>
      </p:sp>
    </p:spTree>
    <p:extLst>
      <p:ext uri="{BB962C8B-B14F-4D97-AF65-F5344CB8AC3E}">
        <p14:creationId xmlns:p14="http://schemas.microsoft.com/office/powerpoint/2010/main" val="2399202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Contact Information</a:t>
            </a:r>
          </a:p>
        </p:txBody>
      </p:sp>
      <p:sp>
        <p:nvSpPr>
          <p:cNvPr id="3" name="Content Placeholder 2"/>
          <p:cNvSpPr>
            <a:spLocks noGrp="1"/>
          </p:cNvSpPr>
          <p:nvPr>
            <p:ph idx="1"/>
          </p:nvPr>
        </p:nvSpPr>
        <p:spPr/>
        <p:txBody>
          <a:bodyPr/>
          <a:lstStyle/>
          <a:p>
            <a:endParaRPr lang="en-US" dirty="0"/>
          </a:p>
          <a:p>
            <a:r>
              <a:rPr lang="en-US" dirty="0"/>
              <a:t>Leslie Capello, Director</a:t>
            </a:r>
          </a:p>
          <a:p>
            <a:r>
              <a:rPr lang="en-US" sz="2400" dirty="0"/>
              <a:t>p:  </a:t>
            </a:r>
            <a:r>
              <a:rPr lang="en-US" sz="2400" b="1" dirty="0"/>
              <a:t>718.254.7357</a:t>
            </a:r>
          </a:p>
          <a:p>
            <a:r>
              <a:rPr lang="en-US" sz="2400" dirty="0"/>
              <a:t>e:  </a:t>
            </a:r>
            <a:r>
              <a:rPr lang="en-US" sz="2400" b="1" dirty="0"/>
              <a:t>leslie.Capello@cuny.edu  </a:t>
            </a:r>
          </a:p>
          <a:p>
            <a:endParaRPr lang="en-US" dirty="0"/>
          </a:p>
          <a:p>
            <a:r>
              <a:rPr lang="en-US" dirty="0"/>
              <a:t>Website:  </a:t>
            </a:r>
            <a:r>
              <a:rPr lang="en-US" dirty="0">
                <a:hlinkClick r:id="rId3"/>
              </a:rPr>
              <a:t>www.qualitystarsny.org</a:t>
            </a:r>
            <a:endParaRPr lang="en-US" dirty="0"/>
          </a:p>
          <a:p>
            <a:r>
              <a:rPr lang="en-US" dirty="0"/>
              <a:t>Social Media:  </a:t>
            </a:r>
            <a:r>
              <a:rPr lang="en-US" b="1" dirty="0"/>
              <a:t>@</a:t>
            </a:r>
            <a:r>
              <a:rPr lang="en-US" b="1" dirty="0" err="1"/>
              <a:t>QUALITYstarsNY</a:t>
            </a:r>
            <a:endParaRPr lang="en-US" b="1" dirty="0"/>
          </a:p>
        </p:txBody>
      </p:sp>
    </p:spTree>
    <p:extLst>
      <p:ext uri="{BB962C8B-B14F-4D97-AF65-F5344CB8AC3E}">
        <p14:creationId xmlns:p14="http://schemas.microsoft.com/office/powerpoint/2010/main" val="4202139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22960" y="5075317"/>
            <a:ext cx="1314286" cy="1276190"/>
          </a:xfrm>
        </p:spPr>
      </p:pic>
      <p:sp>
        <p:nvSpPr>
          <p:cNvPr id="4" name="Title 3"/>
          <p:cNvSpPr>
            <a:spLocks noGrp="1"/>
          </p:cNvSpPr>
          <p:nvPr>
            <p:ph type="title"/>
          </p:nvPr>
        </p:nvSpPr>
        <p:spPr/>
        <p:txBody>
          <a:bodyPr/>
          <a:lstStyle/>
          <a:p>
            <a:r>
              <a:rPr lang="en-US" b="1" dirty="0"/>
              <a:t>Summary</a:t>
            </a:r>
          </a:p>
        </p:txBody>
      </p:sp>
      <p:pic>
        <p:nvPicPr>
          <p:cNvPr id="2" name="Content Placeholder 1"/>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922520" y="2170220"/>
            <a:ext cx="3444240" cy="229616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907" y="5075317"/>
            <a:ext cx="1314286" cy="127619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664" y="5075317"/>
            <a:ext cx="1314286" cy="127619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1421" y="5075317"/>
            <a:ext cx="1314286" cy="127619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1861" y="5075317"/>
            <a:ext cx="1314286" cy="1276190"/>
          </a:xfrm>
          <a:prstGeom prst="rect">
            <a:avLst/>
          </a:prstGeom>
        </p:spPr>
      </p:pic>
      <p:sp>
        <p:nvSpPr>
          <p:cNvPr id="12" name="TextBox 11"/>
          <p:cNvSpPr txBox="1"/>
          <p:nvPr/>
        </p:nvSpPr>
        <p:spPr>
          <a:xfrm>
            <a:off x="822960" y="2170220"/>
            <a:ext cx="3627120" cy="2246769"/>
          </a:xfrm>
          <a:prstGeom prst="rect">
            <a:avLst/>
          </a:prstGeom>
          <a:noFill/>
        </p:spPr>
        <p:txBody>
          <a:bodyPr wrap="square" rtlCol="0">
            <a:spAutoFit/>
          </a:bodyPr>
          <a:lstStyle/>
          <a:p>
            <a:r>
              <a:rPr lang="en-US" sz="2800" dirty="0" err="1">
                <a:solidFill>
                  <a:schemeClr val="accent4"/>
                </a:solidFill>
              </a:rPr>
              <a:t>QUALITYstarsNY</a:t>
            </a:r>
            <a:r>
              <a:rPr lang="en-US" sz="2800" dirty="0">
                <a:solidFill>
                  <a:schemeClr val="accent4"/>
                </a:solidFill>
              </a:rPr>
              <a:t> </a:t>
            </a:r>
          </a:p>
          <a:p>
            <a:r>
              <a:rPr lang="en-US" sz="2800" dirty="0">
                <a:solidFill>
                  <a:schemeClr val="accent4"/>
                </a:solidFill>
              </a:rPr>
              <a:t>has a positive impact on progress &amp; sustained </a:t>
            </a:r>
            <a:r>
              <a:rPr lang="en-US" sz="2800" b="1" dirty="0">
                <a:solidFill>
                  <a:schemeClr val="accent4"/>
                </a:solidFill>
              </a:rPr>
              <a:t>quality</a:t>
            </a:r>
            <a:r>
              <a:rPr lang="en-US" sz="2800" dirty="0">
                <a:solidFill>
                  <a:schemeClr val="accent4"/>
                </a:solidFill>
              </a:rPr>
              <a:t> in early childhood</a:t>
            </a:r>
          </a:p>
        </p:txBody>
      </p:sp>
    </p:spTree>
    <p:extLst>
      <p:ext uri="{BB962C8B-B14F-4D97-AF65-F5344CB8AC3E}">
        <p14:creationId xmlns:p14="http://schemas.microsoft.com/office/powerpoint/2010/main" val="1656971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822959" y="1845734"/>
            <a:ext cx="3255265" cy="4023360"/>
          </a:xfrm>
        </p:spPr>
        <p:txBody>
          <a:bodyPr>
            <a:normAutofit/>
          </a:bodyPr>
          <a:lstStyle/>
          <a:p>
            <a:endParaRPr lang="en-US" b="1" dirty="0"/>
          </a:p>
          <a:p>
            <a:r>
              <a:rPr lang="en-US" sz="2800" b="1" dirty="0">
                <a:solidFill>
                  <a:schemeClr val="accent2"/>
                </a:solidFill>
              </a:rPr>
              <a:t>SEQUAL</a:t>
            </a:r>
          </a:p>
          <a:p>
            <a:br>
              <a:rPr lang="en-US" b="1" dirty="0"/>
            </a:br>
            <a:r>
              <a:rPr lang="en-US" dirty="0"/>
              <a:t>Supportive Environmental Quality Underlying Adult Learning</a:t>
            </a:r>
            <a:endParaRPr lang="en-US" sz="2400" i="1" dirty="0"/>
          </a:p>
        </p:txBody>
      </p:sp>
      <p:sp>
        <p:nvSpPr>
          <p:cNvPr id="9" name="Text Placeholder 8"/>
          <p:cNvSpPr>
            <a:spLocks noGrp="1"/>
          </p:cNvSpPr>
          <p:nvPr>
            <p:ph sz="half" idx="2"/>
          </p:nvPr>
        </p:nvSpPr>
        <p:spPr/>
        <p:txBody>
          <a:bodyPr>
            <a:normAutofit fontScale="92500" lnSpcReduction="10000"/>
          </a:bodyPr>
          <a:lstStyle/>
          <a:p>
            <a:endParaRPr lang="en-US" dirty="0"/>
          </a:p>
          <a:p>
            <a:r>
              <a:rPr lang="en-US" b="1" dirty="0"/>
              <a:t>Tool used to capture teacher perspectives across (5) domains of their work environment: </a:t>
            </a:r>
          </a:p>
          <a:p>
            <a:pPr marL="457200" indent="-457200">
              <a:lnSpc>
                <a:spcPct val="100000"/>
              </a:lnSpc>
              <a:buFont typeface="Arial" panose="020B0604020202020204" pitchFamily="34" charset="0"/>
              <a:buChar char="•"/>
            </a:pPr>
            <a:r>
              <a:rPr lang="en-US" i="1" dirty="0"/>
              <a:t>Teaching Supports</a:t>
            </a:r>
          </a:p>
          <a:p>
            <a:pPr marL="457200" indent="-457200">
              <a:lnSpc>
                <a:spcPct val="100000"/>
              </a:lnSpc>
              <a:buFont typeface="Arial" panose="020B0604020202020204" pitchFamily="34" charset="0"/>
              <a:buChar char="•"/>
            </a:pPr>
            <a:r>
              <a:rPr lang="en-US" i="1" dirty="0"/>
              <a:t>Learning Community</a:t>
            </a:r>
          </a:p>
          <a:p>
            <a:pPr marL="457200" indent="-457200">
              <a:lnSpc>
                <a:spcPct val="100000"/>
              </a:lnSpc>
              <a:buFont typeface="Arial" panose="020B0604020202020204" pitchFamily="34" charset="0"/>
              <a:buChar char="•"/>
            </a:pPr>
            <a:r>
              <a:rPr lang="en-US" i="1" dirty="0"/>
              <a:t>Job Crafting</a:t>
            </a:r>
          </a:p>
          <a:p>
            <a:pPr marL="457200" indent="-457200">
              <a:lnSpc>
                <a:spcPct val="100000"/>
              </a:lnSpc>
              <a:buFont typeface="Arial" panose="020B0604020202020204" pitchFamily="34" charset="0"/>
              <a:buChar char="•"/>
            </a:pPr>
            <a:r>
              <a:rPr lang="en-US" i="1" dirty="0"/>
              <a:t>Adult Well-Being </a:t>
            </a:r>
          </a:p>
          <a:p>
            <a:pPr marL="457200" indent="-457200">
              <a:lnSpc>
                <a:spcPct val="100000"/>
              </a:lnSpc>
              <a:buFont typeface="Arial" panose="020B0604020202020204" pitchFamily="34" charset="0"/>
              <a:buChar char="•"/>
            </a:pPr>
            <a:r>
              <a:rPr lang="en-US" i="1" dirty="0"/>
              <a:t>Program Leadership</a:t>
            </a:r>
          </a:p>
        </p:txBody>
      </p:sp>
      <p:sp>
        <p:nvSpPr>
          <p:cNvPr id="7" name="Title 6"/>
          <p:cNvSpPr>
            <a:spLocks noGrp="1"/>
          </p:cNvSpPr>
          <p:nvPr>
            <p:ph type="title"/>
          </p:nvPr>
        </p:nvSpPr>
        <p:spPr/>
        <p:txBody>
          <a:bodyPr>
            <a:normAutofit/>
          </a:bodyPr>
          <a:lstStyle/>
          <a:p>
            <a:br>
              <a:rPr lang="en-US" sz="3600" dirty="0"/>
            </a:br>
            <a:r>
              <a:rPr lang="en-US" sz="3600" dirty="0"/>
              <a:t>Validation Study</a:t>
            </a:r>
            <a:endParaRPr lang="en-US" sz="3600" b="1" dirty="0"/>
          </a:p>
        </p:txBody>
      </p:sp>
    </p:spTree>
    <p:extLst>
      <p:ext uri="{BB962C8B-B14F-4D97-AF65-F5344CB8AC3E}">
        <p14:creationId xmlns:p14="http://schemas.microsoft.com/office/powerpoint/2010/main" val="2963337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822960" y="1834583"/>
            <a:ext cx="3703320" cy="4023360"/>
          </a:xfrm>
        </p:spPr>
        <p:txBody>
          <a:bodyPr/>
          <a:lstStyle/>
          <a:p>
            <a:pPr algn="ctr"/>
            <a:endParaRPr lang="en-US" dirty="0"/>
          </a:p>
          <a:p>
            <a:pPr algn="ctr"/>
            <a:r>
              <a:rPr lang="en-US" dirty="0"/>
              <a:t>What did we want to learn from the study?</a:t>
            </a:r>
          </a:p>
          <a:p>
            <a:pPr algn="ctr"/>
            <a:endParaRPr lang="en-US" dirty="0"/>
          </a:p>
          <a:p>
            <a:pPr algn="ctr"/>
            <a:r>
              <a:rPr lang="en-US" dirty="0"/>
              <a:t>Would </a:t>
            </a:r>
            <a:r>
              <a:rPr lang="en-US" dirty="0" err="1"/>
              <a:t>QUALITYstarsNY’s</a:t>
            </a:r>
            <a:r>
              <a:rPr lang="en-US" dirty="0"/>
              <a:t> high Star-Rating levels coincide with the scores on the SEQUAL tool?</a:t>
            </a:r>
          </a:p>
        </p:txBody>
      </p:sp>
      <p:sp>
        <p:nvSpPr>
          <p:cNvPr id="4" name="Title 3"/>
          <p:cNvSpPr>
            <a:spLocks noGrp="1"/>
          </p:cNvSpPr>
          <p:nvPr>
            <p:ph type="title"/>
          </p:nvPr>
        </p:nvSpPr>
        <p:spPr/>
        <p:txBody>
          <a:bodyPr/>
          <a:lstStyle/>
          <a:p>
            <a:r>
              <a:rPr lang="en-US" dirty="0"/>
              <a:t>Participation in the Study</a:t>
            </a:r>
          </a:p>
        </p:txBody>
      </p:sp>
      <p:sp>
        <p:nvSpPr>
          <p:cNvPr id="3" name="Content Placeholder 2"/>
          <p:cNvSpPr>
            <a:spLocks noGrp="1"/>
          </p:cNvSpPr>
          <p:nvPr>
            <p:ph sz="half" idx="2"/>
          </p:nvPr>
        </p:nvSpPr>
        <p:spPr>
          <a:xfrm>
            <a:off x="5181600" y="1845735"/>
            <a:ext cx="3185160" cy="4023360"/>
          </a:xfrm>
        </p:spPr>
        <p:txBody>
          <a:bodyPr>
            <a:normAutofit fontScale="92500"/>
          </a:bodyPr>
          <a:lstStyle/>
          <a:p>
            <a:endParaRPr lang="en-US" i="1" dirty="0">
              <a:solidFill>
                <a:schemeClr val="accent4"/>
              </a:solidFill>
            </a:endParaRPr>
          </a:p>
          <a:p>
            <a:r>
              <a:rPr lang="en-US" sz="3200" i="1" dirty="0">
                <a:solidFill>
                  <a:schemeClr val="accent4"/>
                </a:solidFill>
              </a:rPr>
              <a:t>“…teaching staff working in higher-rated centers tended to assess their work environments more positively…” </a:t>
            </a:r>
          </a:p>
        </p:txBody>
      </p:sp>
    </p:spTree>
    <p:extLst>
      <p:ext uri="{BB962C8B-B14F-4D97-AF65-F5344CB8AC3E}">
        <p14:creationId xmlns:p14="http://schemas.microsoft.com/office/powerpoint/2010/main" val="868235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822960" y="1834583"/>
            <a:ext cx="3703320" cy="4023360"/>
          </a:xfrm>
        </p:spPr>
        <p:txBody>
          <a:bodyPr/>
          <a:lstStyle/>
          <a:p>
            <a:r>
              <a:rPr lang="en-US" b="1" dirty="0"/>
              <a:t>Economic insecurity of the workforce</a:t>
            </a:r>
          </a:p>
          <a:p>
            <a:endParaRPr lang="en-US" dirty="0"/>
          </a:p>
          <a:p>
            <a:endParaRPr lang="en-US" dirty="0"/>
          </a:p>
        </p:txBody>
      </p:sp>
      <p:sp>
        <p:nvSpPr>
          <p:cNvPr id="4" name="Title 3"/>
          <p:cNvSpPr>
            <a:spLocks noGrp="1"/>
          </p:cNvSpPr>
          <p:nvPr>
            <p:ph type="title"/>
          </p:nvPr>
        </p:nvSpPr>
        <p:spPr/>
        <p:txBody>
          <a:bodyPr/>
          <a:lstStyle/>
          <a:p>
            <a:r>
              <a:rPr lang="en-US" dirty="0"/>
              <a:t>Detailed Findings</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81600" y="2796117"/>
            <a:ext cx="3184525" cy="2123016"/>
          </a:xfrm>
        </p:spPr>
      </p:pic>
      <p:pic>
        <p:nvPicPr>
          <p:cNvPr id="2" name="Picture 1"/>
          <p:cNvPicPr>
            <a:picLocks noChangeAspect="1"/>
          </p:cNvPicPr>
          <p:nvPr/>
        </p:nvPicPr>
        <p:blipFill>
          <a:blip r:embed="rId4"/>
          <a:stretch>
            <a:fillRect/>
          </a:stretch>
        </p:blipFill>
        <p:spPr>
          <a:xfrm>
            <a:off x="822960" y="2838240"/>
            <a:ext cx="3957163" cy="2381460"/>
          </a:xfrm>
          <a:prstGeom prst="rect">
            <a:avLst/>
          </a:prstGeom>
        </p:spPr>
      </p:pic>
    </p:spTree>
    <p:extLst>
      <p:ext uri="{BB962C8B-B14F-4D97-AF65-F5344CB8AC3E}">
        <p14:creationId xmlns:p14="http://schemas.microsoft.com/office/powerpoint/2010/main" val="1597824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b="1" dirty="0"/>
              <a:t>Student Loan Debt</a:t>
            </a:r>
          </a:p>
          <a:p>
            <a:endParaRPr lang="en-US" dirty="0"/>
          </a:p>
          <a:p>
            <a:pPr marL="342900" indent="-342900">
              <a:buFont typeface="Arial" panose="020B0604020202020204" pitchFamily="34" charset="0"/>
              <a:buChar char="•"/>
            </a:pPr>
            <a:r>
              <a:rPr lang="en-US" dirty="0"/>
              <a:t>42% reported accruing student loan debt &amp;</a:t>
            </a:r>
          </a:p>
          <a:p>
            <a:pPr marL="342900" indent="-342900">
              <a:buFont typeface="Arial" panose="020B0604020202020204" pitchFamily="34" charset="0"/>
              <a:buChar char="•"/>
            </a:pPr>
            <a:r>
              <a:rPr lang="en-US" dirty="0"/>
              <a:t>52% of teaching staff who reported student loan debt had loans in excess of $25,000</a:t>
            </a:r>
          </a:p>
          <a:p>
            <a:pPr marL="342900" indent="-342900">
              <a:buFont typeface="Arial" panose="020B0604020202020204" pitchFamily="34" charset="0"/>
              <a:buChar char="•"/>
            </a:pPr>
            <a:endParaRPr lang="en-US" dirty="0"/>
          </a:p>
        </p:txBody>
      </p:sp>
      <p:sp>
        <p:nvSpPr>
          <p:cNvPr id="4" name="Title 3"/>
          <p:cNvSpPr>
            <a:spLocks noGrp="1"/>
          </p:cNvSpPr>
          <p:nvPr>
            <p:ph type="title"/>
          </p:nvPr>
        </p:nvSpPr>
        <p:spPr/>
        <p:txBody>
          <a:bodyPr/>
          <a:lstStyle/>
          <a:p>
            <a:r>
              <a:rPr lang="en-US" dirty="0"/>
              <a:t>Detailed Findings</a:t>
            </a:r>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22325" y="2623079"/>
            <a:ext cx="3703638" cy="2469092"/>
          </a:xfrm>
        </p:spPr>
      </p:pic>
    </p:spTree>
    <p:extLst>
      <p:ext uri="{BB962C8B-B14F-4D97-AF65-F5344CB8AC3E}">
        <p14:creationId xmlns:p14="http://schemas.microsoft.com/office/powerpoint/2010/main" val="38875459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 FY2020</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221" y="2336290"/>
            <a:ext cx="7019558" cy="2185420"/>
          </a:xfrm>
          <a:prstGeom prst="rect">
            <a:avLst/>
          </a:prstGeom>
        </p:spPr>
      </p:pic>
    </p:spTree>
    <p:extLst>
      <p:ext uri="{BB962C8B-B14F-4D97-AF65-F5344CB8AC3E}">
        <p14:creationId xmlns:p14="http://schemas.microsoft.com/office/powerpoint/2010/main" val="192486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dirty="0"/>
              <a:t>Current</a:t>
            </a:r>
          </a:p>
          <a:p>
            <a:pPr marL="342900" indent="-342900">
              <a:buFont typeface="Arial" panose="020B0604020202020204" pitchFamily="34" charset="0"/>
              <a:buChar char="•"/>
            </a:pPr>
            <a:r>
              <a:rPr lang="en-US" dirty="0"/>
              <a:t>Stella &amp; Charles </a:t>
            </a:r>
            <a:r>
              <a:rPr lang="en-US" dirty="0" err="1"/>
              <a:t>Guttman</a:t>
            </a:r>
            <a:r>
              <a:rPr lang="en-US" dirty="0"/>
              <a:t> Foundation</a:t>
            </a:r>
          </a:p>
          <a:p>
            <a:pPr marL="630936" lvl="1" indent="-342900"/>
            <a:r>
              <a:rPr lang="en-US" dirty="0"/>
              <a:t>East New York</a:t>
            </a:r>
          </a:p>
          <a:p>
            <a:r>
              <a:rPr lang="en-US" dirty="0"/>
              <a:t>Potential</a:t>
            </a:r>
          </a:p>
          <a:p>
            <a:pPr marL="342900" indent="-342900">
              <a:buFont typeface="Arial" panose="020B0604020202020204" pitchFamily="34" charset="0"/>
              <a:buChar char="•"/>
            </a:pPr>
            <a:r>
              <a:rPr lang="en-US" dirty="0"/>
              <a:t>Developing (2) new private funding sources</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64075" y="2375068"/>
            <a:ext cx="3702050" cy="2965114"/>
          </a:xfrm>
        </p:spPr>
      </p:pic>
      <p:sp>
        <p:nvSpPr>
          <p:cNvPr id="4" name="Title 3"/>
          <p:cNvSpPr>
            <a:spLocks noGrp="1"/>
          </p:cNvSpPr>
          <p:nvPr>
            <p:ph type="title"/>
          </p:nvPr>
        </p:nvSpPr>
        <p:spPr/>
        <p:txBody>
          <a:bodyPr/>
          <a:lstStyle/>
          <a:p>
            <a:r>
              <a:rPr lang="en-US" dirty="0"/>
              <a:t>Private Funding &amp; Governor’s Budget </a:t>
            </a:r>
          </a:p>
        </p:txBody>
      </p:sp>
    </p:spTree>
    <p:extLst>
      <p:ext uri="{BB962C8B-B14F-4D97-AF65-F5344CB8AC3E}">
        <p14:creationId xmlns:p14="http://schemas.microsoft.com/office/powerpoint/2010/main" val="3877078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endParaRPr lang="en-US" dirty="0"/>
          </a:p>
          <a:p>
            <a:r>
              <a:rPr lang="en-US" dirty="0"/>
              <a:t>PDGB5 - </a:t>
            </a:r>
            <a:r>
              <a:rPr lang="en-US" b="1" dirty="0"/>
              <a:t>Awarded $1.4M </a:t>
            </a:r>
          </a:p>
          <a:p>
            <a:pPr algn="ctr"/>
            <a:endParaRPr lang="en-US" dirty="0"/>
          </a:p>
          <a:p>
            <a:pPr marL="342900" indent="-342900">
              <a:buFont typeface="Arial" panose="020B0604020202020204" pitchFamily="34" charset="0"/>
              <a:buChar char="•"/>
            </a:pPr>
            <a:r>
              <a:rPr lang="en-US" dirty="0"/>
              <a:t>Recruitment in high-need communities</a:t>
            </a:r>
          </a:p>
          <a:p>
            <a:pPr marL="342900" indent="-342900">
              <a:buFont typeface="Arial" panose="020B0604020202020204" pitchFamily="34" charset="0"/>
              <a:buChar char="•"/>
            </a:pPr>
            <a:r>
              <a:rPr lang="en-US" dirty="0"/>
              <a:t>System’s building</a:t>
            </a:r>
          </a:p>
          <a:p>
            <a:pPr marL="342900" indent="-342900">
              <a:buFont typeface="Arial" panose="020B0604020202020204" pitchFamily="34" charset="0"/>
              <a:buChar char="•"/>
            </a:pP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64075" y="2623609"/>
            <a:ext cx="3702050" cy="2468033"/>
          </a:xfrm>
        </p:spPr>
      </p:pic>
      <p:sp>
        <p:nvSpPr>
          <p:cNvPr id="4" name="Title 3"/>
          <p:cNvSpPr>
            <a:spLocks noGrp="1"/>
          </p:cNvSpPr>
          <p:nvPr>
            <p:ph type="title"/>
          </p:nvPr>
        </p:nvSpPr>
        <p:spPr/>
        <p:txBody>
          <a:bodyPr/>
          <a:lstStyle/>
          <a:p>
            <a:r>
              <a:rPr lang="en-US" dirty="0"/>
              <a:t>Preschool Development Grant B-5</a:t>
            </a:r>
          </a:p>
        </p:txBody>
      </p:sp>
    </p:spTree>
    <p:extLst>
      <p:ext uri="{BB962C8B-B14F-4D97-AF65-F5344CB8AC3E}">
        <p14:creationId xmlns:p14="http://schemas.microsoft.com/office/powerpoint/2010/main" val="1957843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844" y="5673677"/>
            <a:ext cx="2720552" cy="620581"/>
          </a:xfrm>
          <a:prstGeom prst="rect">
            <a:avLst/>
          </a:prstGeom>
        </p:spPr>
      </p:pic>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normAutofit fontScale="92500" lnSpcReduction="10000"/>
          </a:bodyPr>
          <a:lstStyle/>
          <a:p>
            <a:endParaRPr lang="en-US" dirty="0"/>
          </a:p>
          <a:p>
            <a:endParaRPr lang="en-US" dirty="0"/>
          </a:p>
          <a:p>
            <a:r>
              <a:rPr lang="en-US" dirty="0"/>
              <a:t>Leslie Capello, Director</a:t>
            </a:r>
          </a:p>
          <a:p>
            <a:r>
              <a:rPr lang="en-US" sz="2400" dirty="0"/>
              <a:t>p:  </a:t>
            </a:r>
            <a:r>
              <a:rPr lang="en-US" sz="2400" b="1" dirty="0"/>
              <a:t>718.254.7357</a:t>
            </a:r>
          </a:p>
          <a:p>
            <a:r>
              <a:rPr lang="en-US" sz="2400" dirty="0"/>
              <a:t>e:  </a:t>
            </a:r>
            <a:r>
              <a:rPr lang="en-US" sz="2400" b="1" dirty="0"/>
              <a:t>leslie.Capello@cuny.edu  </a:t>
            </a:r>
          </a:p>
          <a:p>
            <a:endParaRPr lang="en-US" dirty="0"/>
          </a:p>
          <a:p>
            <a:r>
              <a:rPr lang="en-US" dirty="0"/>
              <a:t>Website:  </a:t>
            </a:r>
            <a:r>
              <a:rPr lang="en-US" dirty="0">
                <a:hlinkClick r:id="rId4"/>
              </a:rPr>
              <a:t>www.qualitystarsny.org</a:t>
            </a:r>
            <a:endParaRPr lang="en-US" dirty="0"/>
          </a:p>
          <a:p>
            <a:r>
              <a:rPr lang="en-US" dirty="0"/>
              <a:t>Social Media:  </a:t>
            </a:r>
            <a:r>
              <a:rPr lang="en-US" b="1" dirty="0"/>
              <a:t>@</a:t>
            </a:r>
            <a:r>
              <a:rPr lang="en-US" b="1" dirty="0" err="1"/>
              <a:t>QUALITYstarsNY</a:t>
            </a:r>
            <a:endParaRPr lang="en-US" b="1"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02287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822959" y="1845734"/>
            <a:ext cx="4334601" cy="4023360"/>
          </a:xfrm>
        </p:spPr>
        <p:txBody>
          <a:bodyPr>
            <a:normAutofit fontScale="77500" lnSpcReduction="20000"/>
          </a:bodyPr>
          <a:lstStyle/>
          <a:p>
            <a:pPr marL="457200" indent="-457200">
              <a:lnSpc>
                <a:spcPct val="100000"/>
              </a:lnSpc>
              <a:buFont typeface="Arial" panose="020B0604020202020204" pitchFamily="34" charset="0"/>
              <a:buChar char="•"/>
            </a:pPr>
            <a:r>
              <a:rPr lang="en-US" dirty="0"/>
              <a:t>New York State’s voluntary Quality Rating and Improvement System (QRIS) for early childhood programs</a:t>
            </a:r>
          </a:p>
          <a:p>
            <a:pPr marL="457200" indent="-457200">
              <a:lnSpc>
                <a:spcPct val="100000"/>
              </a:lnSpc>
              <a:buFont typeface="Arial" panose="020B0604020202020204" pitchFamily="34" charset="0"/>
              <a:buChar char="•"/>
            </a:pPr>
            <a:r>
              <a:rPr lang="en-US" dirty="0"/>
              <a:t>Designed to enhance the quality of early childhood for New York’s children and families</a:t>
            </a:r>
          </a:p>
          <a:p>
            <a:pPr marL="457200" indent="-457200">
              <a:lnSpc>
                <a:spcPct val="100000"/>
              </a:lnSpc>
              <a:buFont typeface="Arial" panose="020B0604020202020204" pitchFamily="34" charset="0"/>
              <a:buChar char="•"/>
            </a:pPr>
            <a:r>
              <a:rPr lang="en-US" dirty="0"/>
              <a:t>A strengths-based continuous quality improvement process with support and resources for early childhood professionals and the sites they work in</a:t>
            </a:r>
          </a:p>
        </p:txBody>
      </p:sp>
      <p:pic>
        <p:nvPicPr>
          <p:cNvPr id="9" name="Google Shape;196;p31"/>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5231526" y="2370473"/>
            <a:ext cx="3561725" cy="2852691"/>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4148" r="12879"/>
          <a:stretch/>
        </p:blipFill>
        <p:spPr>
          <a:xfrm>
            <a:off x="5157561" y="1845734"/>
            <a:ext cx="1979644" cy="1590588"/>
          </a:xfrm>
          <a:prstGeom prst="rect">
            <a:avLst/>
          </a:prstGeom>
          <a:ln>
            <a:noFill/>
          </a:ln>
          <a:effectLst>
            <a:softEdge rad="112500"/>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988" y="451102"/>
            <a:ext cx="5638811" cy="1286259"/>
          </a:xfrm>
          <a:prstGeom prst="rect">
            <a:avLst/>
          </a:prstGeom>
        </p:spPr>
      </p:pic>
    </p:spTree>
    <p:extLst>
      <p:ext uri="{BB962C8B-B14F-4D97-AF65-F5344CB8AC3E}">
        <p14:creationId xmlns:p14="http://schemas.microsoft.com/office/powerpoint/2010/main" val="1009898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617" y="714894"/>
            <a:ext cx="7404553" cy="854227"/>
          </a:xfrm>
          <a:prstGeom prst="rect">
            <a:avLst/>
          </a:prstGeom>
        </p:spPr>
      </p:pic>
      <p:sp>
        <p:nvSpPr>
          <p:cNvPr id="2" name="Content Placeholder 1"/>
          <p:cNvSpPr>
            <a:spLocks noGrp="1"/>
          </p:cNvSpPr>
          <p:nvPr>
            <p:ph idx="1"/>
          </p:nvPr>
        </p:nvSpPr>
        <p:spPr/>
        <p:txBody>
          <a:bodyPr>
            <a:normAutofit fontScale="85000" lnSpcReduction="20000"/>
          </a:bodyPr>
          <a:lstStyle/>
          <a:p>
            <a:pPr lvl="0">
              <a:lnSpc>
                <a:spcPct val="100000"/>
              </a:lnSpc>
            </a:pPr>
            <a:r>
              <a:rPr lang="en-US" dirty="0"/>
              <a:t>The New York Early Childhood Professional Development Institute is the coordinating agency for QUALITYstarsNY and manages its day-to-day operations. </a:t>
            </a:r>
          </a:p>
          <a:p>
            <a:pPr lvl="0">
              <a:lnSpc>
                <a:spcPct val="100000"/>
              </a:lnSpc>
            </a:pPr>
            <a:endParaRPr lang="en-US" dirty="0"/>
          </a:p>
          <a:p>
            <a:pPr lvl="0">
              <a:lnSpc>
                <a:spcPct val="100000"/>
              </a:lnSpc>
            </a:pPr>
            <a:r>
              <a:rPr lang="en-US" dirty="0"/>
              <a:t>The Institute is a public-private partnership that brings together a range of public agencies, a consortium of private funders, and the nation’s largest urban university, the City University of New York (CUNY), to drive the excellence of service designed for young children through research, policy, and practice.</a:t>
            </a:r>
          </a:p>
          <a:p>
            <a:endParaRPr lang="en-US" dirty="0"/>
          </a:p>
        </p:txBody>
      </p:sp>
    </p:spTree>
    <p:extLst>
      <p:ext uri="{BB962C8B-B14F-4D97-AF65-F5344CB8AC3E}">
        <p14:creationId xmlns:p14="http://schemas.microsoft.com/office/powerpoint/2010/main" val="1116047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we serve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39753" y="2196650"/>
            <a:ext cx="1938184" cy="2152585"/>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1184" y="2086143"/>
            <a:ext cx="2584099" cy="226309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762" y="2219476"/>
            <a:ext cx="2349952" cy="2058234"/>
          </a:xfrm>
          <a:prstGeom prst="rect">
            <a:avLst/>
          </a:prstGeom>
        </p:spPr>
      </p:pic>
      <p:sp>
        <p:nvSpPr>
          <p:cNvPr id="7" name="TextBox 6"/>
          <p:cNvSpPr txBox="1"/>
          <p:nvPr/>
        </p:nvSpPr>
        <p:spPr>
          <a:xfrm>
            <a:off x="635620" y="5174165"/>
            <a:ext cx="7616283" cy="584775"/>
          </a:xfrm>
          <a:prstGeom prst="rect">
            <a:avLst/>
          </a:prstGeom>
          <a:noFill/>
        </p:spPr>
        <p:txBody>
          <a:bodyPr wrap="square" rtlCol="0">
            <a:spAutoFit/>
          </a:bodyPr>
          <a:lstStyle/>
          <a:p>
            <a:pPr algn="ctr"/>
            <a:r>
              <a:rPr lang="en-US" sz="3200" b="1" dirty="0"/>
              <a:t>800+ Participating Programs</a:t>
            </a:r>
          </a:p>
        </p:txBody>
      </p:sp>
    </p:spTree>
    <p:extLst>
      <p:ext uri="{BB962C8B-B14F-4D97-AF65-F5344CB8AC3E}">
        <p14:creationId xmlns:p14="http://schemas.microsoft.com/office/powerpoint/2010/main" val="3279759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822960" y="1834583"/>
            <a:ext cx="3703320" cy="4023360"/>
          </a:xfrm>
        </p:spPr>
        <p:txBody>
          <a:bodyPr/>
          <a:lstStyle/>
          <a:p>
            <a:pPr algn="ctr"/>
            <a:endParaRPr lang="en-US" dirty="0"/>
          </a:p>
          <a:p>
            <a:pPr algn="ctr"/>
            <a:r>
              <a:rPr lang="en-US" b="1" dirty="0"/>
              <a:t>75 Quality Standards</a:t>
            </a:r>
          </a:p>
          <a:p>
            <a:pPr algn="ctr"/>
            <a:endParaRPr lang="en-US" dirty="0"/>
          </a:p>
          <a:p>
            <a:pPr algn="ctr"/>
            <a:r>
              <a:rPr lang="en-US" dirty="0"/>
              <a:t>Environmental Rating Scale</a:t>
            </a:r>
          </a:p>
          <a:p>
            <a:pPr algn="ctr"/>
            <a:endParaRPr lang="en-US" dirty="0"/>
          </a:p>
          <a:p>
            <a:pPr algn="ctr"/>
            <a:r>
              <a:rPr lang="en-US" b="1" dirty="0"/>
              <a:t>5-Star Levels</a:t>
            </a:r>
          </a:p>
        </p:txBody>
      </p:sp>
      <p:pic>
        <p:nvPicPr>
          <p:cNvPr id="2" name="Content Placeholder 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05454" y="2152187"/>
            <a:ext cx="3983695" cy="2655796"/>
          </a:xfrm>
        </p:spPr>
      </p:pic>
      <p:sp>
        <p:nvSpPr>
          <p:cNvPr id="4" name="Title 3"/>
          <p:cNvSpPr>
            <a:spLocks noGrp="1"/>
          </p:cNvSpPr>
          <p:nvPr>
            <p:ph type="title"/>
          </p:nvPr>
        </p:nvSpPr>
        <p:spPr/>
        <p:txBody>
          <a:bodyPr/>
          <a:lstStyle/>
          <a:p>
            <a:r>
              <a:rPr lang="en-US" dirty="0"/>
              <a:t>Rating Process &amp; Star Levels</a:t>
            </a:r>
          </a:p>
        </p:txBody>
      </p:sp>
    </p:spTree>
    <p:extLst>
      <p:ext uri="{BB962C8B-B14F-4D97-AF65-F5344CB8AC3E}">
        <p14:creationId xmlns:p14="http://schemas.microsoft.com/office/powerpoint/2010/main" val="2586042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0250" y="2238916"/>
            <a:ext cx="2872342" cy="2986367"/>
          </a:xfrm>
          <a:prstGeom prst="rect">
            <a:avLst/>
          </a:prstGeom>
        </p:spPr>
      </p:pic>
      <p:sp>
        <p:nvSpPr>
          <p:cNvPr id="6" name="TextBox 5"/>
          <p:cNvSpPr txBox="1"/>
          <p:nvPr/>
        </p:nvSpPr>
        <p:spPr>
          <a:xfrm>
            <a:off x="2610049" y="2624387"/>
            <a:ext cx="2101157" cy="461665"/>
          </a:xfrm>
          <a:prstGeom prst="rect">
            <a:avLst/>
          </a:prstGeom>
          <a:solidFill>
            <a:schemeClr val="accent2"/>
          </a:solidFill>
        </p:spPr>
        <p:txBody>
          <a:bodyPr wrap="square" rtlCol="0">
            <a:spAutoFit/>
          </a:bodyPr>
          <a:lstStyle/>
          <a:p>
            <a:pPr algn="ctr"/>
            <a:r>
              <a:rPr lang="en-US" sz="2400" b="1" dirty="0">
                <a:solidFill>
                  <a:schemeClr val="bg1"/>
                </a:solidFill>
              </a:rPr>
              <a:t>Assessment</a:t>
            </a:r>
          </a:p>
        </p:txBody>
      </p:sp>
      <p:sp>
        <p:nvSpPr>
          <p:cNvPr id="8" name="TextBox 7"/>
          <p:cNvSpPr txBox="1"/>
          <p:nvPr/>
        </p:nvSpPr>
        <p:spPr>
          <a:xfrm>
            <a:off x="6346019" y="3154081"/>
            <a:ext cx="2532888" cy="707886"/>
          </a:xfrm>
          <a:prstGeom prst="rect">
            <a:avLst/>
          </a:prstGeom>
          <a:solidFill>
            <a:schemeClr val="accent2"/>
          </a:solidFill>
        </p:spPr>
        <p:txBody>
          <a:bodyPr wrap="square" rtlCol="0">
            <a:spAutoFit/>
          </a:bodyPr>
          <a:lstStyle/>
          <a:p>
            <a:pPr algn="ctr"/>
            <a:r>
              <a:rPr lang="en-US" sz="2000" b="1" dirty="0">
                <a:solidFill>
                  <a:schemeClr val="bg1"/>
                </a:solidFill>
              </a:rPr>
              <a:t>Quality Improvement Plan</a:t>
            </a:r>
          </a:p>
        </p:txBody>
      </p:sp>
      <p:sp>
        <p:nvSpPr>
          <p:cNvPr id="9" name="TextBox 8"/>
          <p:cNvSpPr txBox="1"/>
          <p:nvPr/>
        </p:nvSpPr>
        <p:spPr>
          <a:xfrm>
            <a:off x="4937759" y="5109582"/>
            <a:ext cx="1892149" cy="461665"/>
          </a:xfrm>
          <a:prstGeom prst="rect">
            <a:avLst/>
          </a:prstGeom>
          <a:solidFill>
            <a:schemeClr val="accent2"/>
          </a:solidFill>
        </p:spPr>
        <p:txBody>
          <a:bodyPr wrap="square" rtlCol="0">
            <a:spAutoFit/>
          </a:bodyPr>
          <a:lstStyle/>
          <a:p>
            <a:pPr algn="ctr"/>
            <a:r>
              <a:rPr lang="en-US" sz="2400" b="1" dirty="0">
                <a:solidFill>
                  <a:schemeClr val="bg1"/>
                </a:solidFill>
              </a:rPr>
              <a:t>Resources</a:t>
            </a:r>
          </a:p>
        </p:txBody>
      </p:sp>
      <p:sp>
        <p:nvSpPr>
          <p:cNvPr id="11" name="TextBox 10"/>
          <p:cNvSpPr txBox="1"/>
          <p:nvPr/>
        </p:nvSpPr>
        <p:spPr>
          <a:xfrm>
            <a:off x="585779" y="3446558"/>
            <a:ext cx="2514600" cy="2246769"/>
          </a:xfrm>
          <a:prstGeom prst="rect">
            <a:avLst/>
          </a:prstGeom>
          <a:noFill/>
        </p:spPr>
        <p:txBody>
          <a:bodyPr wrap="square" rtlCol="0">
            <a:spAutoFit/>
          </a:bodyPr>
          <a:lstStyle/>
          <a:p>
            <a:pPr algn="ctr"/>
            <a:r>
              <a:rPr lang="en-US" sz="2800" b="1" dirty="0">
                <a:solidFill>
                  <a:schemeClr val="accent4"/>
                </a:solidFill>
              </a:rPr>
              <a:t>Support &amp; resources – </a:t>
            </a:r>
            <a:r>
              <a:rPr lang="en-US" sz="2800" dirty="0">
                <a:solidFill>
                  <a:schemeClr val="accent4"/>
                </a:solidFill>
              </a:rPr>
              <a:t>Quality Improvement Specialist</a:t>
            </a:r>
          </a:p>
        </p:txBody>
      </p:sp>
      <p:sp>
        <p:nvSpPr>
          <p:cNvPr id="4" name="Title 3"/>
          <p:cNvSpPr>
            <a:spLocks noGrp="1"/>
          </p:cNvSpPr>
          <p:nvPr>
            <p:ph type="title"/>
          </p:nvPr>
        </p:nvSpPr>
        <p:spPr/>
        <p:txBody>
          <a:bodyPr/>
          <a:lstStyle/>
          <a:p>
            <a:r>
              <a:rPr lang="en-US" dirty="0"/>
              <a:t>Cycle of Continuous Quality Improvement</a:t>
            </a:r>
          </a:p>
        </p:txBody>
      </p:sp>
    </p:spTree>
    <p:extLst>
      <p:ext uri="{BB962C8B-B14F-4D97-AF65-F5344CB8AC3E}">
        <p14:creationId xmlns:p14="http://schemas.microsoft.com/office/powerpoint/2010/main" val="45931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33236" y="1835150"/>
            <a:ext cx="2681816" cy="4022725"/>
          </a:xfrm>
        </p:spPr>
      </p:pic>
      <p:sp>
        <p:nvSpPr>
          <p:cNvPr id="4" name="Title 3"/>
          <p:cNvSpPr>
            <a:spLocks noGrp="1"/>
          </p:cNvSpPr>
          <p:nvPr>
            <p:ph type="title"/>
          </p:nvPr>
        </p:nvSpPr>
        <p:spPr/>
        <p:txBody>
          <a:bodyPr/>
          <a:lstStyle/>
          <a:p>
            <a:r>
              <a:rPr lang="en-US" dirty="0"/>
              <a:t>Continuous Quality Improvement (CQI)</a:t>
            </a:r>
          </a:p>
        </p:txBody>
      </p:sp>
      <p:sp>
        <p:nvSpPr>
          <p:cNvPr id="3" name="Content Placeholder 2"/>
          <p:cNvSpPr>
            <a:spLocks noGrp="1"/>
          </p:cNvSpPr>
          <p:nvPr>
            <p:ph sz="half" idx="2"/>
          </p:nvPr>
        </p:nvSpPr>
        <p:spPr/>
        <p:txBody>
          <a:bodyPr>
            <a:normAutofit/>
          </a:bodyPr>
          <a:lstStyle/>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r>
              <a:rPr lang="en-US" b="1" dirty="0"/>
              <a:t>Support</a:t>
            </a:r>
            <a:r>
              <a:rPr lang="en-US" dirty="0"/>
              <a:t> from QIS</a:t>
            </a:r>
          </a:p>
          <a:p>
            <a:pPr marL="342900" indent="-342900">
              <a:buFont typeface="Arial" panose="020B0604020202020204" pitchFamily="34" charset="0"/>
              <a:buChar char="•"/>
            </a:pPr>
            <a:r>
              <a:rPr lang="en-US" dirty="0"/>
              <a:t>Classroom materials &amp; other </a:t>
            </a:r>
            <a:r>
              <a:rPr lang="en-US" b="1" dirty="0"/>
              <a:t>resources</a:t>
            </a:r>
          </a:p>
          <a:p>
            <a:pPr marL="342900" indent="-342900">
              <a:buFont typeface="Arial" panose="020B0604020202020204" pitchFamily="34" charset="0"/>
              <a:buChar char="•"/>
            </a:pPr>
            <a:r>
              <a:rPr lang="en-US" dirty="0"/>
              <a:t>Coaching</a:t>
            </a:r>
          </a:p>
          <a:p>
            <a:pPr marL="342900" indent="-342900">
              <a:buFont typeface="Arial" panose="020B0604020202020204" pitchFamily="34" charset="0"/>
              <a:buChar char="•"/>
            </a:pPr>
            <a:r>
              <a:rPr lang="en-US" dirty="0"/>
              <a:t>Professional Development</a:t>
            </a:r>
          </a:p>
          <a:p>
            <a:pPr algn="ctr"/>
            <a:endParaRPr lang="en-US" b="1" dirty="0"/>
          </a:p>
        </p:txBody>
      </p:sp>
    </p:spTree>
    <p:extLst>
      <p:ext uri="{BB962C8B-B14F-4D97-AF65-F5344CB8AC3E}">
        <p14:creationId xmlns:p14="http://schemas.microsoft.com/office/powerpoint/2010/main" val="577182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6774"/>
            <a:ext cx="9144000" cy="6004452"/>
          </a:xfrm>
          <a:prstGeom prst="rect">
            <a:avLst/>
          </a:prstGeom>
        </p:spPr>
      </p:pic>
    </p:spTree>
    <p:extLst>
      <p:ext uri="{BB962C8B-B14F-4D97-AF65-F5344CB8AC3E}">
        <p14:creationId xmlns:p14="http://schemas.microsoft.com/office/powerpoint/2010/main" val="1704537175"/>
      </p:ext>
    </p:extLst>
  </p:cSld>
  <p:clrMapOvr>
    <a:masterClrMapping/>
  </p:clrMapOvr>
</p:sld>
</file>

<file path=ppt/theme/theme1.xml><?xml version="1.0" encoding="utf-8"?>
<a:theme xmlns:a="http://schemas.openxmlformats.org/drawingml/2006/main" name="Retrospect">
  <a:themeElements>
    <a:clrScheme name="Custom 11">
      <a:dk1>
        <a:srgbClr val="3A3838"/>
      </a:dk1>
      <a:lt1>
        <a:sysClr val="window" lastClr="FFFFFF"/>
      </a:lt1>
      <a:dk2>
        <a:srgbClr val="0E376A"/>
      </a:dk2>
      <a:lt2>
        <a:srgbClr val="E7E6E6"/>
      </a:lt2>
      <a:accent1>
        <a:srgbClr val="C8DBED"/>
      </a:accent1>
      <a:accent2>
        <a:srgbClr val="004E90"/>
      </a:accent2>
      <a:accent3>
        <a:srgbClr val="EECC55"/>
      </a:accent3>
      <a:accent4>
        <a:srgbClr val="1C3664"/>
      </a:accent4>
      <a:accent5>
        <a:srgbClr val="F4D37A"/>
      </a:accent5>
      <a:accent6>
        <a:srgbClr val="FFEEBE"/>
      </a:accent6>
      <a:hlink>
        <a:srgbClr val="4472C4"/>
      </a:hlink>
      <a:folHlink>
        <a:srgbClr val="954F72"/>
      </a:folHlink>
    </a:clrScheme>
    <a:fontScheme name="Custom 9">
      <a:majorFont>
        <a:latin typeface="Gill Sans MT"/>
        <a:ea typeface=""/>
        <a:cs typeface=""/>
      </a:majorFont>
      <a:minorFont>
        <a:latin typeface="Trebuchet MS"/>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3633</TotalTime>
  <Words>2669</Words>
  <Application>Microsoft Office PowerPoint</Application>
  <PresentationFormat>On-screen Show (4:3)</PresentationFormat>
  <Paragraphs>293</Paragraphs>
  <Slides>28</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Gill Sans MT</vt:lpstr>
      <vt:lpstr>Trebuchet MS</vt:lpstr>
      <vt:lpstr>Retrospect</vt:lpstr>
      <vt:lpstr>QUALITYstarsNY 2019 Project Updates</vt:lpstr>
      <vt:lpstr>Contact Information</vt:lpstr>
      <vt:lpstr>PowerPoint Presentation</vt:lpstr>
      <vt:lpstr>PowerPoint Presentation</vt:lpstr>
      <vt:lpstr>Who we serve</vt:lpstr>
      <vt:lpstr>Rating Process &amp; Star Levels</vt:lpstr>
      <vt:lpstr>Cycle of Continuous Quality Improvement</vt:lpstr>
      <vt:lpstr>Continuous Quality Improvement (CQI)</vt:lpstr>
      <vt:lpstr>PowerPoint Presentation</vt:lpstr>
      <vt:lpstr>PowerPoint Presentation</vt:lpstr>
      <vt:lpstr>PowerPoint Presentation</vt:lpstr>
      <vt:lpstr>Re-Rating Data</vt:lpstr>
      <vt:lpstr>Re-Rating Data</vt:lpstr>
      <vt:lpstr>Re-Rating Data</vt:lpstr>
      <vt:lpstr>Re-Rating Data</vt:lpstr>
      <vt:lpstr>Start with Stars Overview</vt:lpstr>
      <vt:lpstr>Start with Stars Measure of Success</vt:lpstr>
      <vt:lpstr>Start with Stars Participants</vt:lpstr>
      <vt:lpstr>Start with Stars (SwS) Data</vt:lpstr>
      <vt:lpstr>Summary</vt:lpstr>
      <vt:lpstr> Validation Study</vt:lpstr>
      <vt:lpstr>Participation in the Study</vt:lpstr>
      <vt:lpstr>Detailed Findings</vt:lpstr>
      <vt:lpstr>Detailed Findings</vt:lpstr>
      <vt:lpstr>Funding – FY2020</vt:lpstr>
      <vt:lpstr>Private Funding &amp; Governor’s Budget </vt:lpstr>
      <vt:lpstr>Preschool Development Grant B-5</vt:lpstr>
      <vt:lpstr>Questions?</vt:lpstr>
    </vt:vector>
  </TitlesOfParts>
  <Company>The City University of  New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Kelly</dc:creator>
  <cp:lastModifiedBy>Krupski, Jessica (CCF)</cp:lastModifiedBy>
  <cp:revision>128</cp:revision>
  <cp:lastPrinted>2019-06-19T19:38:41Z</cp:lastPrinted>
  <dcterms:created xsi:type="dcterms:W3CDTF">2019-03-08T16:27:57Z</dcterms:created>
  <dcterms:modified xsi:type="dcterms:W3CDTF">2019-06-19T19:50:31Z</dcterms:modified>
</cp:coreProperties>
</file>