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</p:sldMasterIdLst>
  <p:notesMasterIdLst>
    <p:notesMasterId r:id="rId12"/>
  </p:notesMasterIdLst>
  <p:handoutMasterIdLst>
    <p:handoutMasterId r:id="rId13"/>
  </p:handoutMasterIdLst>
  <p:sldIdLst>
    <p:sldId id="295" r:id="rId6"/>
    <p:sldId id="487" r:id="rId7"/>
    <p:sldId id="411" r:id="rId8"/>
    <p:sldId id="486" r:id="rId9"/>
    <p:sldId id="483" r:id="rId10"/>
    <p:sldId id="48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209DCD-F016-45AB-BCFF-C54C68452576}">
          <p14:sldIdLst>
            <p14:sldId id="295"/>
            <p14:sldId id="487"/>
            <p14:sldId id="411"/>
            <p14:sldId id="486"/>
            <p14:sldId id="483"/>
            <p14:sldId id="4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ott, Kalin I" initials="SK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F5091"/>
    <a:srgbClr val="F2B800"/>
    <a:srgbClr val="503278"/>
    <a:srgbClr val="FFEE89"/>
    <a:srgbClr val="765884"/>
    <a:srgbClr val="5A336F"/>
    <a:srgbClr val="C2ADDD"/>
    <a:srgbClr val="A283CB"/>
    <a:srgbClr val="1D8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0409" autoAdjust="0"/>
  </p:normalViewPr>
  <p:slideViewPr>
    <p:cSldViewPr snapToGrid="0">
      <p:cViewPr varScale="1">
        <p:scale>
          <a:sx n="65" d="100"/>
          <a:sy n="65" d="100"/>
        </p:scale>
        <p:origin x="8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26T08:06:24.032" idx="1">
    <p:pos x="3909" y="623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5BDC46-4331-454D-B6DA-CC87CCD14DB5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56616D-76C2-4BB5-80C8-760DA70EA0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5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7D0D76-27B4-4C7C-A83A-6CA631507FE4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92E723-F28B-403D-A8B9-069F86F64F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9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67CA6-3C85-48A7-8A64-A75B19E54F3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7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5670940"/>
            <a:ext cx="12192000" cy="1198605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5545570"/>
            <a:ext cx="12192000" cy="125370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5" y="188149"/>
            <a:ext cx="4370762" cy="723969"/>
          </a:xfrm>
          <a:prstGeom prst="rect">
            <a:avLst/>
          </a:prstGeom>
        </p:spPr>
      </p:pic>
      <p:sp>
        <p:nvSpPr>
          <p:cNvPr id="13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08545" y="6084115"/>
            <a:ext cx="2072529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Month Year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7225" y="1828800"/>
            <a:ext cx="6415088" cy="561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57225" y="2566988"/>
            <a:ext cx="4751388" cy="149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rgbClr val="6F50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Insert subtitle(s)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7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670940"/>
            <a:ext cx="12192000" cy="1198605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545570"/>
            <a:ext cx="12192000" cy="125370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1946" y="6338276"/>
            <a:ext cx="1729442" cy="440281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1911" y="982076"/>
            <a:ext cx="7045325" cy="511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/>
            </a:lvl1pPr>
          </a:lstStyle>
          <a:p>
            <a:pPr lvl="0"/>
            <a:r>
              <a:rPr lang="en-US" dirty="0"/>
              <a:t>Contact Person Information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911" y="1905000"/>
            <a:ext cx="2887193" cy="4736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Contact Us: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11911" y="2406183"/>
            <a:ext cx="3132137" cy="768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503278"/>
                </a:solidFill>
              </a:defRPr>
            </a:lvl1pPr>
          </a:lstStyle>
          <a:p>
            <a:pPr lvl="0"/>
            <a:r>
              <a:rPr lang="en-US" dirty="0"/>
              <a:t>Email Address(</a:t>
            </a:r>
            <a:r>
              <a:rPr lang="en-US" dirty="0" err="1"/>
              <a:t>es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61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091" y="1122363"/>
            <a:ext cx="9753599" cy="2018001"/>
          </a:xfrm>
        </p:spPr>
        <p:txBody>
          <a:bodyPr anchor="b">
            <a:normAutofit/>
          </a:bodyPr>
          <a:lstStyle>
            <a:lvl1pPr algn="ctr">
              <a:defRPr sz="50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7599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911927" y="3371268"/>
            <a:ext cx="864523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244"/>
          <a:stretch/>
        </p:blipFill>
        <p:spPr>
          <a:xfrm>
            <a:off x="4229699" y="5953908"/>
            <a:ext cx="3214809" cy="55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37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76744" y="1182255"/>
            <a:ext cx="10143836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099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42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0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03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66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6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3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7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773192"/>
            <a:ext cx="10515600" cy="1052434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24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For Internal Use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09"/>
          <a:stretch/>
        </p:blipFill>
        <p:spPr>
          <a:xfrm>
            <a:off x="4691519" y="6397097"/>
            <a:ext cx="1894009" cy="3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3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56860"/>
            <a:ext cx="10515600" cy="1168765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96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585817"/>
            <a:ext cx="10515600" cy="1004539"/>
          </a:xfrm>
        </p:spPr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level\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13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2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>
                <a:solidFill>
                  <a:srgbClr val="503278"/>
                </a:solidFill>
                <a:latin typeface="+mj-lt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9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2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8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816864"/>
            <a:ext cx="3932237" cy="1240535"/>
          </a:xfrm>
        </p:spPr>
        <p:txBody>
          <a:bodyPr anchor="b"/>
          <a:lstStyle>
            <a:lvl1pPr>
              <a:defRPr sz="3200">
                <a:solidFill>
                  <a:srgbClr val="503278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b="1" dirty="0">
                <a:solidFill>
                  <a:srgbClr val="50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Text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16865"/>
            <a:ext cx="6172200" cy="5044186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6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1836"/>
            <a:ext cx="3932237" cy="135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503278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01837"/>
            <a:ext cx="6172200" cy="51592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56100"/>
            <a:ext cx="12192000" cy="389652"/>
          </a:xfrm>
          <a:prstGeom prst="rect">
            <a:avLst/>
          </a:prstGeom>
          <a:solidFill>
            <a:srgbClr val="50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"/>
            <a:ext cx="12192000" cy="156085"/>
          </a:xfrm>
          <a:prstGeom prst="rect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9" y="6352627"/>
            <a:ext cx="1954776" cy="439658"/>
          </a:xfrm>
          <a:prstGeom prst="rect">
            <a:avLst/>
          </a:prstGeom>
        </p:spPr>
      </p:pic>
      <p:sp>
        <p:nvSpPr>
          <p:cNvPr id="11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231775" y="155575"/>
            <a:ext cx="3806825" cy="39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Put Date Here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486" y="185719"/>
            <a:ext cx="3336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600" smtClean="0">
                <a:solidFill>
                  <a:schemeClr val="bg1"/>
                </a:solidFill>
              </a:r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7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75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DE7F7-9603-44BC-AE8B-EA10FDB3B77A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29FA-BA79-4B40-91A2-65580036B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3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0874"/>
            <a:ext cx="10515600" cy="4736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7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400"/>
        </a:spcAft>
        <a:buClr>
          <a:srgbClr val="0000FF"/>
        </a:buClr>
        <a:buSzPct val="111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Clr>
          <a:srgbClr val="0000FF"/>
        </a:buClr>
        <a:buSzPct val="111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Clr>
          <a:srgbClr val="0000FF"/>
        </a:buClr>
        <a:buSzPct val="111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Clr>
          <a:srgbClr val="0000FF"/>
        </a:buClr>
        <a:buSzPct val="111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400"/>
        </a:spcAft>
        <a:buClr>
          <a:srgbClr val="0000FF"/>
        </a:buClr>
        <a:buSzPct val="111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1KDays@health.ny.gov" TargetMode="External"/><Relationship Id="rId2" Type="http://schemas.openxmlformats.org/officeDocument/2006/relationships/hyperlink" Target="https://www.health.ny.gov/health_care/medicaid/redesign/first_1000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9.png"/><Relationship Id="rId4" Type="http://schemas.openxmlformats.org/officeDocument/2006/relationships/hyperlink" Target="mailto:kalin.scott@health.ny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42103" y="-159850"/>
            <a:ext cx="12505071" cy="717548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F2B800">
                  <a:alpha val="47000"/>
                </a:srgbClr>
              </a:gs>
              <a:gs pos="32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First 1000 days logo final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118" y="1895420"/>
            <a:ext cx="7675764" cy="30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2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231775" y="155575"/>
            <a:ext cx="3806825" cy="390525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7" name="Picture 6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3" y="1857979"/>
            <a:ext cx="614987" cy="544788"/>
          </a:xfrm>
          <a:prstGeom prst="rect">
            <a:avLst/>
          </a:prstGeom>
        </p:spPr>
      </p:pic>
      <p:pic>
        <p:nvPicPr>
          <p:cNvPr id="8" name="Picture 7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3" y="2661033"/>
            <a:ext cx="614987" cy="544788"/>
          </a:xfrm>
          <a:prstGeom prst="rect">
            <a:avLst/>
          </a:prstGeom>
        </p:spPr>
      </p:pic>
      <p:pic>
        <p:nvPicPr>
          <p:cNvPr id="9" name="Picture 8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2" y="3464087"/>
            <a:ext cx="614987" cy="544788"/>
          </a:xfrm>
          <a:prstGeom prst="rect">
            <a:avLst/>
          </a:prstGeom>
        </p:spPr>
      </p:pic>
      <p:pic>
        <p:nvPicPr>
          <p:cNvPr id="10" name="Picture 9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2" y="4299495"/>
            <a:ext cx="614987" cy="544788"/>
          </a:xfrm>
          <a:prstGeom prst="rect">
            <a:avLst/>
          </a:prstGeom>
        </p:spPr>
      </p:pic>
      <p:sp>
        <p:nvSpPr>
          <p:cNvPr id="11" name="Title 4">
            <a:extLst>
              <a:ext uri="{FF2B5EF4-FFF2-40B4-BE49-F238E27FC236}">
                <a16:creationId xmlns:a16="http://schemas.microsoft.com/office/drawing/2014/main" id="{A0EE976B-D8C9-4750-B500-4D075958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31" y="639078"/>
            <a:ext cx="10515600" cy="1052434"/>
          </a:xfrm>
        </p:spPr>
        <p:txBody>
          <a:bodyPr>
            <a:noAutofit/>
          </a:bodyPr>
          <a:lstStyle/>
          <a:p>
            <a:r>
              <a:rPr lang="en-US" sz="4000" dirty="0"/>
              <a:t>First 1,000 Days on Medicaid Approach: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F76C5B-9BAD-412D-968D-FF57C6D6258F}"/>
              </a:ext>
            </a:extLst>
          </p:cNvPr>
          <p:cNvSpPr txBox="1">
            <a:spLocks/>
          </p:cNvSpPr>
          <p:nvPr/>
        </p:nvSpPr>
        <p:spPr>
          <a:xfrm>
            <a:off x="1453186" y="1294428"/>
            <a:ext cx="10515600" cy="56355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pic>
        <p:nvPicPr>
          <p:cNvPr id="13" name="Picture 12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12" y="5072655"/>
            <a:ext cx="614987" cy="544788"/>
          </a:xfrm>
          <a:prstGeom prst="rect">
            <a:avLst/>
          </a:prstGeom>
        </p:spPr>
      </p:pic>
      <p:pic>
        <p:nvPicPr>
          <p:cNvPr id="14" name="Picture 13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51" y="5841860"/>
            <a:ext cx="614987" cy="5447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93890" y="1857979"/>
            <a:ext cx="942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Work group chaired by State Education Commissioner and former SUNY Chancellor; vice-chaired by policy expert/advocate and pediatrician/advocate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3890" y="2748927"/>
            <a:ext cx="777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process: no one excluded, 250+ participants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3890" y="3464087"/>
            <a:ext cx="7600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Crowdsourced</a:t>
            </a:r>
            <a:r>
              <a:rPr lang="en-US" dirty="0"/>
              <a:t> proposal ideas: began with 300 ideas/suggestions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93890" y="4296813"/>
            <a:ext cx="8529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Technical assistance provided to identify “Medicaid levers” for each proposal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93890" y="4975717"/>
            <a:ext cx="8304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Used a modified Delphi voting process (based on Medicaid Redesign Team approach) to select 10 out of 23 proposals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46354" y="5841860"/>
            <a:ext cx="842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Criteria: Affordable, Feasible, Cross-Sector</a:t>
            </a:r>
            <a:r>
              <a:rPr lang="en-US"/>
              <a:t>, Evidence-based, High Impact</a:t>
            </a:r>
          </a:p>
        </p:txBody>
      </p:sp>
    </p:spTree>
    <p:extLst>
      <p:ext uri="{BB962C8B-B14F-4D97-AF65-F5344CB8AC3E}">
        <p14:creationId xmlns:p14="http://schemas.microsoft.com/office/powerpoint/2010/main" val="174387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773191"/>
            <a:ext cx="10515600" cy="1052434"/>
          </a:xfrm>
        </p:spPr>
        <p:txBody>
          <a:bodyPr>
            <a:normAutofit/>
          </a:bodyPr>
          <a:lstStyle/>
          <a:p>
            <a:r>
              <a:rPr lang="en-US" sz="3600" b="1" dirty="0"/>
              <a:t>First 1,000 Days on Medicaid: Final Rankings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1723100"/>
            <a:ext cx="11098149" cy="4422074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F2E44E-2237-473D-B527-B66849DDB5FF}"/>
              </a:ext>
            </a:extLst>
          </p:cNvPr>
          <p:cNvSpPr txBox="1">
            <a:spLocks/>
          </p:cNvSpPr>
          <p:nvPr/>
        </p:nvSpPr>
        <p:spPr>
          <a:xfrm>
            <a:off x="228600" y="170827"/>
            <a:ext cx="2743200" cy="30757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173087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10-Point Plan (in brief)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4DA-3C94-4F3A-B552-31CC600A96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00C6C-39A1-4B7B-ACE8-E24938C378EC}"/>
              </a:ext>
            </a:extLst>
          </p:cNvPr>
          <p:cNvSpPr txBox="1"/>
          <p:nvPr/>
        </p:nvSpPr>
        <p:spPr>
          <a:xfrm>
            <a:off x="5657088" y="1256145"/>
            <a:ext cx="56967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6. Requiring managed care plans to have a child-specific quality agenda</a:t>
            </a:r>
            <a:r>
              <a:rPr lang="en-US" sz="1600" dirty="0">
                <a:solidFill>
                  <a:prstClr val="black"/>
                </a:solidFill>
              </a:rPr>
              <a:t>—to develop quality improvement programs on common child-health quality measures;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7. Developmental inventory upon kindergarten entry</a:t>
            </a:r>
            <a:r>
              <a:rPr lang="en-US" sz="1600" dirty="0">
                <a:solidFill>
                  <a:prstClr val="black"/>
                </a:solidFill>
              </a:rPr>
              <a:t>—to create a standard measurement tool for use at that milestone;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8</a:t>
            </a:r>
            <a:r>
              <a:rPr lang="en-US" sz="1600" b="1" dirty="0">
                <a:solidFill>
                  <a:srgbClr val="7030A0"/>
                </a:solidFill>
              </a:rPr>
              <a:t>. Peer family navigators in multiple settings</a:t>
            </a:r>
            <a:r>
              <a:rPr lang="en-US" sz="1600" dirty="0">
                <a:solidFill>
                  <a:prstClr val="black"/>
                </a:solidFill>
              </a:rPr>
              <a:t>—to launch nine pilot projects, in homeless shelters, drug treatment programs, and other settings, to help hard-to-reach families connect to resources;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9. </a:t>
            </a:r>
            <a:r>
              <a:rPr lang="en-US" sz="1600" b="1" dirty="0">
                <a:solidFill>
                  <a:srgbClr val="ED7D31"/>
                </a:solidFill>
              </a:rPr>
              <a:t>Parent/caregiver diagnosis as eligibility criterion for dyadic therapy</a:t>
            </a:r>
            <a:r>
              <a:rPr lang="en-US" sz="1600" dirty="0">
                <a:solidFill>
                  <a:prstClr val="black"/>
                </a:solidFill>
              </a:rPr>
              <a:t>—to allow children’s Medicaid enrollment to cover a proven parent/child therapy model based solely on a parent’s mood, anxiety, or substance abuse disorder diagnosis;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10. </a:t>
            </a:r>
            <a:r>
              <a:rPr lang="en-US" sz="1600" b="1" dirty="0">
                <a:solidFill>
                  <a:srgbClr val="7030A0"/>
                </a:solidFill>
              </a:rPr>
              <a:t>Data system development for cross-sector referrals</a:t>
            </a:r>
            <a:r>
              <a:rPr lang="en-US" sz="1600" dirty="0">
                <a:solidFill>
                  <a:prstClr val="black"/>
                </a:solidFill>
              </a:rPr>
              <a:t>—to develop a screening and referral data system that connects families to nearby health and social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41B55-4BBF-462B-9709-EEB0BCCAD1FD}"/>
              </a:ext>
            </a:extLst>
          </p:cNvPr>
          <p:cNvSpPr txBox="1"/>
          <p:nvPr/>
        </p:nvSpPr>
        <p:spPr>
          <a:xfrm>
            <a:off x="838200" y="1256145"/>
            <a:ext cx="4818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1. Braided funding for early childhood mental health consultations</a:t>
            </a:r>
            <a:r>
              <a:rPr lang="en-US" sz="1600" dirty="0">
                <a:solidFill>
                  <a:prstClr val="black"/>
                </a:solidFill>
              </a:rPr>
              <a:t>—to unite several state agencies to co-fund training for early childhood teachers on how to support healthy development and identify behavioral problems;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2. </a:t>
            </a:r>
            <a:r>
              <a:rPr lang="en-US" sz="1600" b="1" dirty="0">
                <a:solidFill>
                  <a:srgbClr val="7030A0"/>
                </a:solidFill>
              </a:rPr>
              <a:t>Statewide home visiting</a:t>
            </a:r>
            <a:r>
              <a:rPr lang="en-US" sz="1600" dirty="0">
                <a:solidFill>
                  <a:prstClr val="black"/>
                </a:solidFill>
              </a:rPr>
              <a:t>—to expand home visiting programs that have demonstrated improved outcomes;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3. Preventive pediatric care clinical advisory group</a:t>
            </a:r>
            <a:r>
              <a:rPr lang="en-US" sz="1600" dirty="0">
                <a:solidFill>
                  <a:prstClr val="black"/>
                </a:solidFill>
              </a:rPr>
              <a:t>—to develop model of pediatric care with focus on prevention and addressing poverty-related risks;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4. </a:t>
            </a:r>
            <a:r>
              <a:rPr lang="en-US" sz="1600" b="1" dirty="0">
                <a:solidFill>
                  <a:srgbClr val="7030A0"/>
                </a:solidFill>
              </a:rPr>
              <a:t>Expansion of “Centering Pregnancy”</a:t>
            </a:r>
            <a:r>
              <a:rPr lang="en-US" sz="1600" dirty="0">
                <a:solidFill>
                  <a:prstClr val="black"/>
                </a:solidFill>
              </a:rPr>
              <a:t>—to spread this successful model of group prenatal care for mothers in communities with the poorest birth outcomes;</a:t>
            </a:r>
          </a:p>
          <a:p>
            <a:pPr fontAlgn="base"/>
            <a:endParaRPr lang="en-US" sz="1600" b="1" dirty="0">
              <a:solidFill>
                <a:prstClr val="black"/>
              </a:solidFill>
            </a:endParaRPr>
          </a:p>
          <a:p>
            <a:pPr fontAlgn="base"/>
            <a:r>
              <a:rPr lang="en-US" sz="1600" b="1" dirty="0">
                <a:solidFill>
                  <a:prstClr val="black"/>
                </a:solidFill>
              </a:rPr>
              <a:t>5. </a:t>
            </a:r>
            <a:r>
              <a:rPr lang="en-US" sz="1600" b="1" dirty="0">
                <a:solidFill>
                  <a:srgbClr val="7030A0"/>
                </a:solidFill>
              </a:rPr>
              <a:t>Early literacy through local strategies</a:t>
            </a:r>
            <a:r>
              <a:rPr lang="en-US" sz="1600" dirty="0">
                <a:solidFill>
                  <a:prstClr val="black"/>
                </a:solidFill>
              </a:rPr>
              <a:t>—to improve early language development by expanding “Reach Out and Read” in pediatric primary care;</a:t>
            </a:r>
          </a:p>
        </p:txBody>
      </p:sp>
    </p:spTree>
    <p:extLst>
      <p:ext uri="{BB962C8B-B14F-4D97-AF65-F5344CB8AC3E}">
        <p14:creationId xmlns:p14="http://schemas.microsoft.com/office/powerpoint/2010/main" val="8055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1K Days Project Management Approach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76" y="1530432"/>
            <a:ext cx="10674292" cy="4899171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DOH and state agency partners coordinate on project management of First 1K Days on Medicaid implementation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Each initiative has a designated state lead and project team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Excel based project template defines project tasks, timelines and progress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Regular check in meetings allow leads to report updates on recent activity, highlight accomplishments and troubleshoot challenges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Project management process will continue through implementation of each initiative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5" name="Picture 4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78" y="1739087"/>
            <a:ext cx="592242" cy="524639"/>
          </a:xfrm>
          <a:prstGeom prst="rect">
            <a:avLst/>
          </a:prstGeom>
        </p:spPr>
      </p:pic>
      <p:pic>
        <p:nvPicPr>
          <p:cNvPr id="6" name="Picture 5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5" y="2642346"/>
            <a:ext cx="592242" cy="524639"/>
          </a:xfrm>
          <a:prstGeom prst="rect">
            <a:avLst/>
          </a:prstGeom>
        </p:spPr>
      </p:pic>
      <p:pic>
        <p:nvPicPr>
          <p:cNvPr id="7" name="Picture 6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5" y="3615696"/>
            <a:ext cx="592242" cy="524639"/>
          </a:xfrm>
          <a:prstGeom prst="rect">
            <a:avLst/>
          </a:prstGeom>
        </p:spPr>
      </p:pic>
      <p:pic>
        <p:nvPicPr>
          <p:cNvPr id="8" name="Picture 7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5" y="4589046"/>
            <a:ext cx="592242" cy="524639"/>
          </a:xfrm>
          <a:prstGeom prst="rect">
            <a:avLst/>
          </a:prstGeom>
        </p:spPr>
      </p:pic>
      <p:pic>
        <p:nvPicPr>
          <p:cNvPr id="9" name="Picture 8" descr="check bo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5" y="5492305"/>
            <a:ext cx="592242" cy="52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22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First 1,000 Days on Medicaid Website: </a:t>
            </a:r>
            <a:r>
              <a:rPr lang="en-US" b="1" dirty="0">
                <a:hlinkClick r:id="rId2"/>
              </a:rPr>
              <a:t>https://www.health.ny.gov/health_care/medicaid/redesign/first_1000.htm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General questions/recommendations: </a:t>
            </a:r>
            <a:r>
              <a:rPr lang="en-US" b="1" dirty="0">
                <a:hlinkClick r:id="rId3"/>
              </a:rPr>
              <a:t>First1KDays@health.ny.gov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1" dirty="0" err="1"/>
              <a:t>Kalin</a:t>
            </a:r>
            <a:r>
              <a:rPr lang="en-US" sz="1800" b="1" dirty="0"/>
              <a:t> Scott</a:t>
            </a:r>
          </a:p>
          <a:p>
            <a:pPr marL="0" indent="0">
              <a:buNone/>
            </a:pPr>
            <a:r>
              <a:rPr lang="en-US" sz="1800" b="1" dirty="0"/>
              <a:t>Director, Medicaid Redesign Team Project Management Office</a:t>
            </a:r>
          </a:p>
          <a:p>
            <a:pPr marL="0" indent="0">
              <a:buNone/>
            </a:pPr>
            <a:r>
              <a:rPr lang="en-US" sz="1800" b="1" dirty="0"/>
              <a:t>Deputy Director, Bureau of Medical, Dental and Pharmacy Policy</a:t>
            </a:r>
          </a:p>
          <a:p>
            <a:pPr marL="0" indent="0">
              <a:buNone/>
            </a:pPr>
            <a:r>
              <a:rPr lang="en-US" sz="1800" b="1" dirty="0">
                <a:hlinkClick r:id="rId4"/>
              </a:rPr>
              <a:t>kalin.scott@health.ny.gov</a:t>
            </a:r>
            <a:endParaRPr lang="en-US" sz="18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5" name="Picture 4" descr="First 1000 days logo final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708" y="773191"/>
            <a:ext cx="4575819" cy="182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71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25104D69AC1647A5F55D0302444434" ma:contentTypeVersion="" ma:contentTypeDescription="Create a new document." ma:contentTypeScope="" ma:versionID="eea03c9443ea79056d3a1497b68fb00b">
  <xsd:schema xmlns:xsd="http://www.w3.org/2001/XMLSchema" xmlns:xs="http://www.w3.org/2001/XMLSchema" xmlns:p="http://schemas.microsoft.com/office/2006/metadata/properties" xmlns:ns2="AD810969-D391-4A8F-A136-C60FBC6832CB" xmlns:ns3="ad810969-d391-4a8f-a136-c60fbc6832cb" xmlns:ns4="46980597-47b7-42e3-91a1-503f89cafe04" targetNamespace="http://schemas.microsoft.com/office/2006/metadata/properties" ma:root="true" ma:fieldsID="d5d141511a759f920e3a0bbb9af51cd6" ns2:_="" ns3:_="" ns4:_="">
    <xsd:import namespace="AD810969-D391-4A8F-A136-C60FBC6832CB"/>
    <xsd:import namespace="ad810969-d391-4a8f-a136-c60fbc6832cb"/>
    <xsd:import namespace="46980597-47b7-42e3-91a1-503f89caf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10969-D391-4A8F-A136-C60FBC6832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10969-d391-4a8f-a136-c60fbc6832cb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80597-47b7-42e3-91a1-503f89cafe0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0778B-8703-46A8-97C9-78E851F8BF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10969-D391-4A8F-A136-C60FBC6832CB"/>
    <ds:schemaRef ds:uri="ad810969-d391-4a8f-a136-c60fbc6832cb"/>
    <ds:schemaRef ds:uri="46980597-47b7-42e3-91a1-503f89caf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D6E725-92FB-4600-9D98-ACFBDC17CF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A2CE92-FB9F-4519-8375-747118B8B34B}">
  <ds:schemaRefs>
    <ds:schemaRef ds:uri="http://purl.org/dc/elements/1.1/"/>
    <ds:schemaRef ds:uri="http://schemas.microsoft.com/office/2006/metadata/properties"/>
    <ds:schemaRef ds:uri="ad810969-d391-4a8f-a136-c60fbc6832cb"/>
    <ds:schemaRef ds:uri="AD810969-D391-4A8F-A136-C60FBC6832CB"/>
    <ds:schemaRef ds:uri="46980597-47b7-42e3-91a1-503f89cafe04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4085</TotalTime>
  <Words>539</Words>
  <Application>Microsoft Office PowerPoint</Application>
  <PresentationFormat>Widescreen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Custom Design</vt:lpstr>
      <vt:lpstr>Office Theme</vt:lpstr>
      <vt:lpstr>PowerPoint Presentation</vt:lpstr>
      <vt:lpstr>First 1,000 Days on Medicaid Approach:</vt:lpstr>
      <vt:lpstr>First 1,000 Days on Medicaid: Final Rankings</vt:lpstr>
      <vt:lpstr>The 10-Point Plan (in brief)</vt:lpstr>
      <vt:lpstr>First 1K Days Project Management Approach </vt:lpstr>
      <vt:lpstr>Additional Resources</vt:lpstr>
    </vt:vector>
  </TitlesOfParts>
  <Company>NYS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Golden</dc:creator>
  <cp:lastModifiedBy>Jessica Krupski</cp:lastModifiedBy>
  <cp:revision>557</cp:revision>
  <cp:lastPrinted>2017-09-20T14:53:28Z</cp:lastPrinted>
  <dcterms:created xsi:type="dcterms:W3CDTF">2014-12-12T19:37:34Z</dcterms:created>
  <dcterms:modified xsi:type="dcterms:W3CDTF">2019-02-01T02:29:21Z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0x0101008025104D69AC1647A5F55D0302444434</vt:lpwstr>
  </property>
</Properties>
</file>