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66" r:id="rId3"/>
    <p:sldId id="273" r:id="rId4"/>
    <p:sldId id="268" r:id="rId5"/>
    <p:sldId id="269" r:id="rId6"/>
    <p:sldId id="270" r:id="rId7"/>
    <p:sldId id="271" r:id="rId8"/>
    <p:sldId id="272" r:id="rId9"/>
    <p:sldId id="289" r:id="rId10"/>
    <p:sldId id="290" r:id="rId11"/>
    <p:sldId id="291" r:id="rId12"/>
    <p:sldId id="292" r:id="rId13"/>
    <p:sldId id="260" r:id="rId14"/>
    <p:sldId id="261" r:id="rId15"/>
    <p:sldId id="29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p:cViewPr varScale="1">
        <p:scale>
          <a:sx n="72" d="100"/>
          <a:sy n="72" d="100"/>
        </p:scale>
        <p:origin x="61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3.xml.rels><?xml version="1.0" encoding="UTF-8" standalone="yes"?>
<Relationships xmlns="http://schemas.openxmlformats.org/package/2006/relationships"><Relationship Id="rId1" Type="http://schemas.openxmlformats.org/officeDocument/2006/relationships/hyperlink" Target="https://www.aap.org/en-us/advocacy-and-policy/aap-health-initiatives/Screening/Pages/default.aspx"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www.aap.org/en-us/advocacy-and-policy/aap-health-initiatives/Screening/Pages/default.aspx"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20F1C5-7BD9-4ABA-B25E-F7AB0A56DCB0}" type="doc">
      <dgm:prSet loTypeId="urn:microsoft.com/office/officeart/2005/8/layout/chevronAccent+Icon" loCatId="process" qsTypeId="urn:microsoft.com/office/officeart/2005/8/quickstyle/simple1" qsCatId="simple" csTypeId="urn:microsoft.com/office/officeart/2005/8/colors/accent1_2" csCatId="accent1" phldr="1"/>
      <dgm:spPr/>
      <dgm:t>
        <a:bodyPr/>
        <a:lstStyle/>
        <a:p>
          <a:endParaRPr lang="en-US"/>
        </a:p>
      </dgm:t>
    </dgm:pt>
    <dgm:pt modelId="{6DE9F149-97A6-4652-A374-D54BB9507659}">
      <dgm:prSet phldrT="[Text]" custT="1"/>
      <dgm:spPr/>
      <dgm:t>
        <a:bodyPr/>
        <a:lstStyle/>
        <a:p>
          <a:r>
            <a:rPr lang="en-US" sz="1600" u="sng" dirty="0"/>
            <a:t>Priority Action</a:t>
          </a:r>
        </a:p>
        <a:p>
          <a:r>
            <a:rPr lang="en-US" sz="1600" dirty="0"/>
            <a:t>Strategies to support implementation of universal developmental screening and referral in primary care and early care settings</a:t>
          </a:r>
        </a:p>
      </dgm:t>
    </dgm:pt>
    <dgm:pt modelId="{29F187BE-2283-4D4E-B1E7-B080504D8C17}" type="parTrans" cxnId="{6769E010-5E17-4490-AB2E-EBD83133752A}">
      <dgm:prSet/>
      <dgm:spPr/>
      <dgm:t>
        <a:bodyPr/>
        <a:lstStyle/>
        <a:p>
          <a:endParaRPr lang="en-US"/>
        </a:p>
      </dgm:t>
    </dgm:pt>
    <dgm:pt modelId="{0D0691C5-592D-4C69-87A4-AFA16E8DFDEE}" type="sibTrans" cxnId="{6769E010-5E17-4490-AB2E-EBD83133752A}">
      <dgm:prSet/>
      <dgm:spPr/>
      <dgm:t>
        <a:bodyPr/>
        <a:lstStyle/>
        <a:p>
          <a:endParaRPr lang="en-US"/>
        </a:p>
      </dgm:t>
    </dgm:pt>
    <dgm:pt modelId="{4D59EBBC-C8F1-4474-A938-B78E92A897B0}">
      <dgm:prSet custT="1"/>
      <dgm:spPr/>
      <dgm:t>
        <a:bodyPr/>
        <a:lstStyle/>
        <a:p>
          <a:pPr>
            <a:buFont typeface="Wingdings" panose="05000000000000000000" pitchFamily="2" charset="2"/>
            <a:buNone/>
          </a:pPr>
          <a:r>
            <a:rPr lang="en-US" sz="1600" u="sng" dirty="0"/>
            <a:t>Priority Action</a:t>
          </a:r>
          <a:endParaRPr lang="en-US" sz="1600" dirty="0"/>
        </a:p>
        <a:p>
          <a:pPr>
            <a:buFont typeface="Wingdings" panose="05000000000000000000" pitchFamily="2" charset="2"/>
            <a:buNone/>
          </a:pPr>
          <a:r>
            <a:rPr lang="en-US" sz="1600" dirty="0"/>
            <a:t>Strategies to support implementation of universal maternal depression screening and linkages in primary care</a:t>
          </a:r>
        </a:p>
      </dgm:t>
    </dgm:pt>
    <dgm:pt modelId="{C2EE393E-10EA-428B-A07C-FF63939BE195}" type="parTrans" cxnId="{36439A33-9897-4ABE-A583-2B678AE45B8E}">
      <dgm:prSet/>
      <dgm:spPr/>
      <dgm:t>
        <a:bodyPr/>
        <a:lstStyle/>
        <a:p>
          <a:endParaRPr lang="en-US"/>
        </a:p>
      </dgm:t>
    </dgm:pt>
    <dgm:pt modelId="{AB97E0FE-95F2-4F4B-B3A2-67FE9A91CA1D}" type="sibTrans" cxnId="{36439A33-9897-4ABE-A583-2B678AE45B8E}">
      <dgm:prSet/>
      <dgm:spPr/>
      <dgm:t>
        <a:bodyPr/>
        <a:lstStyle/>
        <a:p>
          <a:endParaRPr lang="en-US"/>
        </a:p>
      </dgm:t>
    </dgm:pt>
    <dgm:pt modelId="{497A6985-1868-4227-8560-4450344E485C}">
      <dgm:prSet phldrT="[Text]" custT="1"/>
      <dgm:spPr/>
      <dgm:t>
        <a:bodyPr/>
        <a:lstStyle/>
        <a:p>
          <a:r>
            <a:rPr lang="en-US" sz="1600" u="sng" dirty="0"/>
            <a:t>Priority Action</a:t>
          </a:r>
          <a:endParaRPr lang="en-US" sz="1600" dirty="0"/>
        </a:p>
        <a:p>
          <a:r>
            <a:rPr lang="en-US" sz="1600" dirty="0"/>
            <a:t>Advance research, knowledge and skills to address SEL needs of young children across multidisciplinary workforce</a:t>
          </a:r>
        </a:p>
      </dgm:t>
    </dgm:pt>
    <dgm:pt modelId="{E702A1FA-A784-42EF-94A8-28C74CE6854A}" type="parTrans" cxnId="{DD6280AA-978E-4C1F-829D-D70BA50DD368}">
      <dgm:prSet/>
      <dgm:spPr/>
      <dgm:t>
        <a:bodyPr/>
        <a:lstStyle/>
        <a:p>
          <a:endParaRPr lang="en-US"/>
        </a:p>
      </dgm:t>
    </dgm:pt>
    <dgm:pt modelId="{5CE441E7-5300-40E3-97CF-119E214336BC}" type="sibTrans" cxnId="{DD6280AA-978E-4C1F-829D-D70BA50DD368}">
      <dgm:prSet/>
      <dgm:spPr/>
      <dgm:t>
        <a:bodyPr/>
        <a:lstStyle/>
        <a:p>
          <a:endParaRPr lang="en-US"/>
        </a:p>
      </dgm:t>
    </dgm:pt>
    <dgm:pt modelId="{CA0C3AE5-139B-4C2F-B7B7-30D6C00D3A83}" type="pres">
      <dgm:prSet presAssocID="{B920F1C5-7BD9-4ABA-B25E-F7AB0A56DCB0}" presName="Name0" presStyleCnt="0">
        <dgm:presLayoutVars>
          <dgm:dir/>
          <dgm:resizeHandles val="exact"/>
        </dgm:presLayoutVars>
      </dgm:prSet>
      <dgm:spPr/>
    </dgm:pt>
    <dgm:pt modelId="{283D63AE-14EE-4341-9F09-D7EA1A07BFB2}" type="pres">
      <dgm:prSet presAssocID="{6DE9F149-97A6-4652-A374-D54BB9507659}" presName="composite" presStyleCnt="0"/>
      <dgm:spPr/>
    </dgm:pt>
    <dgm:pt modelId="{43FE7072-D0FB-472D-9491-1FE34068DC0E}" type="pres">
      <dgm:prSet presAssocID="{6DE9F149-97A6-4652-A374-D54BB9507659}" presName="bgChev" presStyleLbl="node1" presStyleIdx="0" presStyleCnt="3"/>
      <dgm:spPr/>
    </dgm:pt>
    <dgm:pt modelId="{21414B89-49C9-4E1F-9D33-900494343836}" type="pres">
      <dgm:prSet presAssocID="{6DE9F149-97A6-4652-A374-D54BB9507659}" presName="txNode" presStyleLbl="fgAcc1" presStyleIdx="0" presStyleCnt="3" custScaleY="126107">
        <dgm:presLayoutVars>
          <dgm:bulletEnabled val="1"/>
        </dgm:presLayoutVars>
      </dgm:prSet>
      <dgm:spPr/>
    </dgm:pt>
    <dgm:pt modelId="{77F1FCE5-B598-40F0-8810-B53BE76E2A82}" type="pres">
      <dgm:prSet presAssocID="{0D0691C5-592D-4C69-87A4-AFA16E8DFDEE}" presName="compositeSpace" presStyleCnt="0"/>
      <dgm:spPr/>
    </dgm:pt>
    <dgm:pt modelId="{3A5C7547-5670-4921-BDE4-CC3D6B0FD7E5}" type="pres">
      <dgm:prSet presAssocID="{4D59EBBC-C8F1-4474-A938-B78E92A897B0}" presName="composite" presStyleCnt="0"/>
      <dgm:spPr/>
    </dgm:pt>
    <dgm:pt modelId="{A2A10AA2-AB67-400D-920B-D979B8F9F946}" type="pres">
      <dgm:prSet presAssocID="{4D59EBBC-C8F1-4474-A938-B78E92A897B0}" presName="bgChev" presStyleLbl="node1" presStyleIdx="1" presStyleCnt="3"/>
      <dgm:spPr/>
    </dgm:pt>
    <dgm:pt modelId="{10957895-09BF-4BA3-9160-C313B9EBD5ED}" type="pres">
      <dgm:prSet presAssocID="{4D59EBBC-C8F1-4474-A938-B78E92A897B0}" presName="txNode" presStyleLbl="fgAcc1" presStyleIdx="1" presStyleCnt="3" custScaleY="128212">
        <dgm:presLayoutVars>
          <dgm:bulletEnabled val="1"/>
        </dgm:presLayoutVars>
      </dgm:prSet>
      <dgm:spPr/>
    </dgm:pt>
    <dgm:pt modelId="{F81D24BF-44A6-4362-B737-2555293CA695}" type="pres">
      <dgm:prSet presAssocID="{AB97E0FE-95F2-4F4B-B3A2-67FE9A91CA1D}" presName="compositeSpace" presStyleCnt="0"/>
      <dgm:spPr/>
    </dgm:pt>
    <dgm:pt modelId="{9054D427-6F4C-48CF-9C53-19991C031B90}" type="pres">
      <dgm:prSet presAssocID="{497A6985-1868-4227-8560-4450344E485C}" presName="composite" presStyleCnt="0"/>
      <dgm:spPr/>
    </dgm:pt>
    <dgm:pt modelId="{A350AFDC-E0EE-4CEE-A8DB-82DD59A4651A}" type="pres">
      <dgm:prSet presAssocID="{497A6985-1868-4227-8560-4450344E485C}" presName="bgChev" presStyleLbl="node1" presStyleIdx="2" presStyleCnt="3"/>
      <dgm:spPr/>
    </dgm:pt>
    <dgm:pt modelId="{D88F208C-F5C6-440C-BD8B-13968A6858D2}" type="pres">
      <dgm:prSet presAssocID="{497A6985-1868-4227-8560-4450344E485C}" presName="txNode" presStyleLbl="fgAcc1" presStyleIdx="2" presStyleCnt="3" custScaleY="125522">
        <dgm:presLayoutVars>
          <dgm:bulletEnabled val="1"/>
        </dgm:presLayoutVars>
      </dgm:prSet>
      <dgm:spPr/>
    </dgm:pt>
  </dgm:ptLst>
  <dgm:cxnLst>
    <dgm:cxn modelId="{6769E010-5E17-4490-AB2E-EBD83133752A}" srcId="{B920F1C5-7BD9-4ABA-B25E-F7AB0A56DCB0}" destId="{6DE9F149-97A6-4652-A374-D54BB9507659}" srcOrd="0" destOrd="0" parTransId="{29F187BE-2283-4D4E-B1E7-B080504D8C17}" sibTransId="{0D0691C5-592D-4C69-87A4-AFA16E8DFDEE}"/>
    <dgm:cxn modelId="{36439A33-9897-4ABE-A583-2B678AE45B8E}" srcId="{B920F1C5-7BD9-4ABA-B25E-F7AB0A56DCB0}" destId="{4D59EBBC-C8F1-4474-A938-B78E92A897B0}" srcOrd="1" destOrd="0" parTransId="{C2EE393E-10EA-428B-A07C-FF63939BE195}" sibTransId="{AB97E0FE-95F2-4F4B-B3A2-67FE9A91CA1D}"/>
    <dgm:cxn modelId="{1521A84E-9A4D-443C-A328-0A27E19FA811}" type="presOf" srcId="{497A6985-1868-4227-8560-4450344E485C}" destId="{D88F208C-F5C6-440C-BD8B-13968A6858D2}" srcOrd="0" destOrd="0" presId="urn:microsoft.com/office/officeart/2005/8/layout/chevronAccent+Icon"/>
    <dgm:cxn modelId="{EBD91B7E-CF27-47F9-B261-2D2D0E527818}" type="presOf" srcId="{6DE9F149-97A6-4652-A374-D54BB9507659}" destId="{21414B89-49C9-4E1F-9D33-900494343836}" srcOrd="0" destOrd="0" presId="urn:microsoft.com/office/officeart/2005/8/layout/chevronAccent+Icon"/>
    <dgm:cxn modelId="{CA14FE97-CDF3-45E3-B974-E0EEF89E91E8}" type="presOf" srcId="{B920F1C5-7BD9-4ABA-B25E-F7AB0A56DCB0}" destId="{CA0C3AE5-139B-4C2F-B7B7-30D6C00D3A83}" srcOrd="0" destOrd="0" presId="urn:microsoft.com/office/officeart/2005/8/layout/chevronAccent+Icon"/>
    <dgm:cxn modelId="{DD6280AA-978E-4C1F-829D-D70BA50DD368}" srcId="{B920F1C5-7BD9-4ABA-B25E-F7AB0A56DCB0}" destId="{497A6985-1868-4227-8560-4450344E485C}" srcOrd="2" destOrd="0" parTransId="{E702A1FA-A784-42EF-94A8-28C74CE6854A}" sibTransId="{5CE441E7-5300-40E3-97CF-119E214336BC}"/>
    <dgm:cxn modelId="{ECCBE0FB-45F3-4A3F-A3DB-F4E4AF43A722}" type="presOf" srcId="{4D59EBBC-C8F1-4474-A938-B78E92A897B0}" destId="{10957895-09BF-4BA3-9160-C313B9EBD5ED}" srcOrd="0" destOrd="0" presId="urn:microsoft.com/office/officeart/2005/8/layout/chevronAccent+Icon"/>
    <dgm:cxn modelId="{48EE501A-46C2-4AB9-9C17-E2AFB81693A5}" type="presParOf" srcId="{CA0C3AE5-139B-4C2F-B7B7-30D6C00D3A83}" destId="{283D63AE-14EE-4341-9F09-D7EA1A07BFB2}" srcOrd="0" destOrd="0" presId="urn:microsoft.com/office/officeart/2005/8/layout/chevronAccent+Icon"/>
    <dgm:cxn modelId="{322C9BCB-7E99-4BEF-86E1-6E19BD13DF9B}" type="presParOf" srcId="{283D63AE-14EE-4341-9F09-D7EA1A07BFB2}" destId="{43FE7072-D0FB-472D-9491-1FE34068DC0E}" srcOrd="0" destOrd="0" presId="urn:microsoft.com/office/officeart/2005/8/layout/chevronAccent+Icon"/>
    <dgm:cxn modelId="{2F57274E-2D0E-466A-92AC-FE9A15516783}" type="presParOf" srcId="{283D63AE-14EE-4341-9F09-D7EA1A07BFB2}" destId="{21414B89-49C9-4E1F-9D33-900494343836}" srcOrd="1" destOrd="0" presId="urn:microsoft.com/office/officeart/2005/8/layout/chevronAccent+Icon"/>
    <dgm:cxn modelId="{12147A4F-2926-40D5-AD96-B71CB0903014}" type="presParOf" srcId="{CA0C3AE5-139B-4C2F-B7B7-30D6C00D3A83}" destId="{77F1FCE5-B598-40F0-8810-B53BE76E2A82}" srcOrd="1" destOrd="0" presId="urn:microsoft.com/office/officeart/2005/8/layout/chevronAccent+Icon"/>
    <dgm:cxn modelId="{BFC5D02F-4BFA-4DB0-AE00-F650067796C7}" type="presParOf" srcId="{CA0C3AE5-139B-4C2F-B7B7-30D6C00D3A83}" destId="{3A5C7547-5670-4921-BDE4-CC3D6B0FD7E5}" srcOrd="2" destOrd="0" presId="urn:microsoft.com/office/officeart/2005/8/layout/chevronAccent+Icon"/>
    <dgm:cxn modelId="{BAD98CC7-019D-4035-8FBE-8FA3FCB8DF27}" type="presParOf" srcId="{3A5C7547-5670-4921-BDE4-CC3D6B0FD7E5}" destId="{A2A10AA2-AB67-400D-920B-D979B8F9F946}" srcOrd="0" destOrd="0" presId="urn:microsoft.com/office/officeart/2005/8/layout/chevronAccent+Icon"/>
    <dgm:cxn modelId="{5B483877-8E38-4375-AB8A-A886A3C53DD8}" type="presParOf" srcId="{3A5C7547-5670-4921-BDE4-CC3D6B0FD7E5}" destId="{10957895-09BF-4BA3-9160-C313B9EBD5ED}" srcOrd="1" destOrd="0" presId="urn:microsoft.com/office/officeart/2005/8/layout/chevronAccent+Icon"/>
    <dgm:cxn modelId="{FB0BB9C9-A1B8-4A2E-9078-E1DF29741A79}" type="presParOf" srcId="{CA0C3AE5-139B-4C2F-B7B7-30D6C00D3A83}" destId="{F81D24BF-44A6-4362-B737-2555293CA695}" srcOrd="3" destOrd="0" presId="urn:microsoft.com/office/officeart/2005/8/layout/chevronAccent+Icon"/>
    <dgm:cxn modelId="{2F53CB88-E41F-47AA-A206-B88D86BCDD66}" type="presParOf" srcId="{CA0C3AE5-139B-4C2F-B7B7-30D6C00D3A83}" destId="{9054D427-6F4C-48CF-9C53-19991C031B90}" srcOrd="4" destOrd="0" presId="urn:microsoft.com/office/officeart/2005/8/layout/chevronAccent+Icon"/>
    <dgm:cxn modelId="{9ABC4C2D-9883-422C-AB82-6A18BB6A57A4}" type="presParOf" srcId="{9054D427-6F4C-48CF-9C53-19991C031B90}" destId="{A350AFDC-E0EE-4CEE-A8DB-82DD59A4651A}" srcOrd="0" destOrd="0" presId="urn:microsoft.com/office/officeart/2005/8/layout/chevronAccent+Icon"/>
    <dgm:cxn modelId="{83563585-7228-4AFB-8EFD-323994408FD2}" type="presParOf" srcId="{9054D427-6F4C-48CF-9C53-19991C031B90}" destId="{D88F208C-F5C6-440C-BD8B-13968A6858D2}"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20F1C5-7BD9-4ABA-B25E-F7AB0A56DCB0}"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6DE9F149-97A6-4652-A374-D54BB9507659}">
      <dgm:prSet phldrT="[Text]" custT="1"/>
      <dgm:spPr/>
      <dgm:t>
        <a:bodyPr/>
        <a:lstStyle/>
        <a:p>
          <a:r>
            <a:rPr lang="en-US" sz="1400" dirty="0"/>
            <a:t>Collaborate with key stakeholders in health policy  to advance universal developmental screening in primary care</a:t>
          </a:r>
        </a:p>
      </dgm:t>
    </dgm:pt>
    <dgm:pt modelId="{29F187BE-2283-4D4E-B1E7-B080504D8C17}" type="parTrans" cxnId="{6769E010-5E17-4490-AB2E-EBD83133752A}">
      <dgm:prSet/>
      <dgm:spPr/>
      <dgm:t>
        <a:bodyPr/>
        <a:lstStyle/>
        <a:p>
          <a:endParaRPr lang="en-US"/>
        </a:p>
      </dgm:t>
    </dgm:pt>
    <dgm:pt modelId="{0D0691C5-592D-4C69-87A4-AFA16E8DFDEE}" type="sibTrans" cxnId="{6769E010-5E17-4490-AB2E-EBD83133752A}">
      <dgm:prSet/>
      <dgm:spPr/>
      <dgm:t>
        <a:bodyPr/>
        <a:lstStyle/>
        <a:p>
          <a:endParaRPr lang="en-US"/>
        </a:p>
      </dgm:t>
    </dgm:pt>
    <dgm:pt modelId="{4D59EBBC-C8F1-4474-A938-B78E92A897B0}">
      <dgm:prSet/>
      <dgm:spPr/>
      <dgm:t>
        <a:bodyPr/>
        <a:lstStyle/>
        <a:p>
          <a:pPr>
            <a:buFont typeface="Wingdings" panose="05000000000000000000" pitchFamily="2" charset="2"/>
            <a:buNone/>
          </a:pPr>
          <a:r>
            <a:rPr lang="en-US" b="0" dirty="0"/>
            <a:t>Workgroup advanced 4 priority recommendations as part of the First 1,000 Days on Medicaid Initiative </a:t>
          </a:r>
        </a:p>
      </dgm:t>
    </dgm:pt>
    <dgm:pt modelId="{C2EE393E-10EA-428B-A07C-FF63939BE195}" type="parTrans" cxnId="{36439A33-9897-4ABE-A583-2B678AE45B8E}">
      <dgm:prSet/>
      <dgm:spPr/>
      <dgm:t>
        <a:bodyPr/>
        <a:lstStyle/>
        <a:p>
          <a:endParaRPr lang="en-US"/>
        </a:p>
      </dgm:t>
    </dgm:pt>
    <dgm:pt modelId="{AB97E0FE-95F2-4F4B-B3A2-67FE9A91CA1D}" type="sibTrans" cxnId="{36439A33-9897-4ABE-A583-2B678AE45B8E}">
      <dgm:prSet/>
      <dgm:spPr/>
      <dgm:t>
        <a:bodyPr/>
        <a:lstStyle/>
        <a:p>
          <a:endParaRPr lang="en-US"/>
        </a:p>
      </dgm:t>
    </dgm:pt>
    <dgm:pt modelId="{497A6985-1868-4227-8560-4450344E485C}">
      <dgm:prSet phldrT="[Text]"/>
      <dgm:spPr/>
      <dgm:t>
        <a:bodyPr/>
        <a:lstStyle/>
        <a:p>
          <a:r>
            <a:rPr lang="en-US" dirty="0"/>
            <a:t>Workgroup members actively participate in the two NYS Pilots as part of the  NYS ECCS Impact Team</a:t>
          </a:r>
        </a:p>
      </dgm:t>
    </dgm:pt>
    <dgm:pt modelId="{E702A1FA-A784-42EF-94A8-28C74CE6854A}" type="parTrans" cxnId="{DD6280AA-978E-4C1F-829D-D70BA50DD368}">
      <dgm:prSet/>
      <dgm:spPr/>
      <dgm:t>
        <a:bodyPr/>
        <a:lstStyle/>
        <a:p>
          <a:endParaRPr lang="en-US"/>
        </a:p>
      </dgm:t>
    </dgm:pt>
    <dgm:pt modelId="{5CE441E7-5300-40E3-97CF-119E214336BC}" type="sibTrans" cxnId="{DD6280AA-978E-4C1F-829D-D70BA50DD368}">
      <dgm:prSet/>
      <dgm:spPr/>
      <dgm:t>
        <a:bodyPr/>
        <a:lstStyle/>
        <a:p>
          <a:endParaRPr lang="en-US"/>
        </a:p>
      </dgm:t>
    </dgm:pt>
    <dgm:pt modelId="{35AB57FB-E04B-46ED-8F38-F427647E7007}">
      <dgm:prSet/>
      <dgm:spPr/>
      <dgm:t>
        <a:bodyPr/>
        <a:lstStyle/>
        <a:p>
          <a:pPr>
            <a:buFont typeface="Arial" panose="020B0604020202020204" pitchFamily="34" charset="0"/>
            <a:buChar char="•"/>
          </a:pPr>
          <a:r>
            <a:rPr lang="en-US" b="0" dirty="0"/>
            <a:t>Preventive Pediatric Care Clinical Advisory Group and</a:t>
          </a:r>
        </a:p>
      </dgm:t>
    </dgm:pt>
    <dgm:pt modelId="{0CF642D7-45B6-4D36-88D8-B7576171C20F}" type="parTrans" cxnId="{717B9AE4-74D0-442C-9049-1E162884CE86}">
      <dgm:prSet/>
      <dgm:spPr/>
      <dgm:t>
        <a:bodyPr/>
        <a:lstStyle/>
        <a:p>
          <a:endParaRPr lang="en-US"/>
        </a:p>
      </dgm:t>
    </dgm:pt>
    <dgm:pt modelId="{D45DCBDD-28C2-4831-9FE7-B7BBD31FA3C4}" type="sibTrans" cxnId="{717B9AE4-74D0-442C-9049-1E162884CE86}">
      <dgm:prSet/>
      <dgm:spPr/>
      <dgm:t>
        <a:bodyPr/>
        <a:lstStyle/>
        <a:p>
          <a:endParaRPr lang="en-US"/>
        </a:p>
      </dgm:t>
    </dgm:pt>
    <dgm:pt modelId="{BDE155F7-C3A2-4D53-9CF1-5474050D8368}">
      <dgm:prSet/>
      <dgm:spPr/>
      <dgm:t>
        <a:bodyPr/>
        <a:lstStyle/>
        <a:p>
          <a:endParaRPr lang="en-US" sz="1400" dirty="0"/>
        </a:p>
      </dgm:t>
    </dgm:pt>
    <dgm:pt modelId="{314370E8-13FD-4E4E-BB44-E78ECA80C57E}" type="parTrans" cxnId="{62A85051-A08A-424E-BBB8-49306A52D795}">
      <dgm:prSet/>
      <dgm:spPr/>
      <dgm:t>
        <a:bodyPr/>
        <a:lstStyle/>
        <a:p>
          <a:endParaRPr lang="en-US"/>
        </a:p>
      </dgm:t>
    </dgm:pt>
    <dgm:pt modelId="{02B1F083-E3A5-40E8-B458-B02FC50AF767}" type="sibTrans" cxnId="{62A85051-A08A-424E-BBB8-49306A52D795}">
      <dgm:prSet/>
      <dgm:spPr/>
      <dgm:t>
        <a:bodyPr/>
        <a:lstStyle/>
        <a:p>
          <a:endParaRPr lang="en-US"/>
        </a:p>
      </dgm:t>
    </dgm:pt>
    <dgm:pt modelId="{A6BADDAF-AA11-4EDD-80F6-7ECABA61FA0D}">
      <dgm:prSet custT="1"/>
      <dgm:spPr/>
      <dgm:t>
        <a:bodyPr/>
        <a:lstStyle/>
        <a:p>
          <a:r>
            <a:rPr lang="en-US" sz="1400" b="0" dirty="0"/>
            <a:t>Workgroup actively involved in the Children’s Medicaid Redesign </a:t>
          </a:r>
        </a:p>
      </dgm:t>
    </dgm:pt>
    <dgm:pt modelId="{B2B0C1C3-83A3-4EAB-8535-1955AD1B6534}" type="parTrans" cxnId="{9D8D9A35-A02F-473D-AFEF-FC32E9FF510F}">
      <dgm:prSet/>
      <dgm:spPr/>
      <dgm:t>
        <a:bodyPr/>
        <a:lstStyle/>
        <a:p>
          <a:endParaRPr lang="en-US"/>
        </a:p>
      </dgm:t>
    </dgm:pt>
    <dgm:pt modelId="{95BC35C2-2E1A-43E7-A29B-DF1A5DAD3597}" type="sibTrans" cxnId="{9D8D9A35-A02F-473D-AFEF-FC32E9FF510F}">
      <dgm:prSet/>
      <dgm:spPr/>
      <dgm:t>
        <a:bodyPr/>
        <a:lstStyle/>
        <a:p>
          <a:endParaRPr lang="en-US"/>
        </a:p>
      </dgm:t>
    </dgm:pt>
    <dgm:pt modelId="{A2383627-A680-48D6-BAF1-6D95FEDD8231}">
      <dgm:prSet custT="1"/>
      <dgm:spPr/>
      <dgm:t>
        <a:bodyPr/>
        <a:lstStyle/>
        <a:p>
          <a:r>
            <a:rPr lang="en-US" sz="1400" b="0" dirty="0"/>
            <a:t>Actively engaged in the First 1,000 Days on Medicaid Initiative</a:t>
          </a:r>
        </a:p>
      </dgm:t>
    </dgm:pt>
    <dgm:pt modelId="{2D82D950-0A92-48EC-BF26-6BB664DDA264}" type="parTrans" cxnId="{7DB7F638-F07B-434F-AE79-BA5AF01D7BB6}">
      <dgm:prSet/>
      <dgm:spPr/>
      <dgm:t>
        <a:bodyPr/>
        <a:lstStyle/>
        <a:p>
          <a:endParaRPr lang="en-US"/>
        </a:p>
      </dgm:t>
    </dgm:pt>
    <dgm:pt modelId="{8851BAAD-BCFE-4E8D-AC2E-A3544739581D}" type="sibTrans" cxnId="{7DB7F638-F07B-434F-AE79-BA5AF01D7BB6}">
      <dgm:prSet/>
      <dgm:spPr/>
      <dgm:t>
        <a:bodyPr/>
        <a:lstStyle/>
        <a:p>
          <a:endParaRPr lang="en-US"/>
        </a:p>
      </dgm:t>
    </dgm:pt>
    <dgm:pt modelId="{072B554F-82C2-454B-8F96-A8EB6CBBFAB4}">
      <dgm:prSet/>
      <dgm:spPr/>
      <dgm:t>
        <a:bodyPr/>
        <a:lstStyle/>
        <a:p>
          <a:pPr>
            <a:buFont typeface="Arial" panose="020B0604020202020204" pitchFamily="34" charset="0"/>
            <a:buChar char="•"/>
          </a:pPr>
          <a:r>
            <a:rPr lang="en-US" b="0" dirty="0"/>
            <a:t>Data System Development for Cross Sector</a:t>
          </a:r>
        </a:p>
      </dgm:t>
    </dgm:pt>
    <dgm:pt modelId="{09A491C8-7D22-47AA-9CCE-A73A39778CF3}" type="parTrans" cxnId="{68BB117D-AD86-4706-90B4-1C196C62E30B}">
      <dgm:prSet/>
      <dgm:spPr/>
      <dgm:t>
        <a:bodyPr/>
        <a:lstStyle/>
        <a:p>
          <a:endParaRPr lang="en-US"/>
        </a:p>
      </dgm:t>
    </dgm:pt>
    <dgm:pt modelId="{589DC1E3-8800-4AAF-9875-6010D32EBCA2}" type="sibTrans" cxnId="{68BB117D-AD86-4706-90B4-1C196C62E30B}">
      <dgm:prSet/>
      <dgm:spPr/>
      <dgm:t>
        <a:bodyPr/>
        <a:lstStyle/>
        <a:p>
          <a:endParaRPr lang="en-US"/>
        </a:p>
      </dgm:t>
    </dgm:pt>
    <dgm:pt modelId="{99465115-0F5A-497D-A350-5BDC1603954E}">
      <dgm:prSet/>
      <dgm:spPr/>
      <dgm:t>
        <a:bodyPr/>
        <a:lstStyle/>
        <a:p>
          <a:pPr>
            <a:buFont typeface="Wingdings" panose="05000000000000000000" pitchFamily="2" charset="2"/>
            <a:buNone/>
          </a:pPr>
          <a:r>
            <a:rPr lang="en-US" b="0" dirty="0"/>
            <a:t>Two proposals were selected in the top ten to advance:</a:t>
          </a:r>
        </a:p>
      </dgm:t>
    </dgm:pt>
    <dgm:pt modelId="{9EBAC721-CCF2-4F31-AF40-F13C505FD17C}" type="parTrans" cxnId="{4BBF3C85-6A97-4240-AF69-93D1C8218898}">
      <dgm:prSet/>
      <dgm:spPr/>
      <dgm:t>
        <a:bodyPr/>
        <a:lstStyle/>
        <a:p>
          <a:endParaRPr lang="en-US"/>
        </a:p>
      </dgm:t>
    </dgm:pt>
    <dgm:pt modelId="{EF4E0458-167D-484D-B5EE-926258141567}" type="sibTrans" cxnId="{4BBF3C85-6A97-4240-AF69-93D1C8218898}">
      <dgm:prSet/>
      <dgm:spPr/>
      <dgm:t>
        <a:bodyPr/>
        <a:lstStyle/>
        <a:p>
          <a:endParaRPr lang="en-US"/>
        </a:p>
      </dgm:t>
    </dgm:pt>
    <dgm:pt modelId="{C5B94FC6-769E-48B5-BE31-BB6B0879016A}">
      <dgm:prSet/>
      <dgm:spPr/>
      <dgm:t>
        <a:bodyPr/>
        <a:lstStyle/>
        <a:p>
          <a:pPr>
            <a:buFont typeface="Arial" panose="020B0604020202020204" pitchFamily="34" charset="0"/>
            <a:buChar char="•"/>
          </a:pPr>
          <a:r>
            <a:rPr lang="en-US" b="0" dirty="0">
              <a:solidFill>
                <a:schemeClr val="tx1"/>
              </a:solidFill>
            </a:rPr>
            <a:t>In 2018, </a:t>
          </a:r>
          <a:r>
            <a:rPr lang="en-US" b="0" dirty="0"/>
            <a:t>collaborate on the  development of  above proposal</a:t>
          </a:r>
          <a:endParaRPr lang="en-US" b="0" dirty="0">
            <a:solidFill>
              <a:schemeClr val="tx1"/>
            </a:solidFill>
          </a:endParaRPr>
        </a:p>
      </dgm:t>
    </dgm:pt>
    <dgm:pt modelId="{05AB71BD-A1FF-488D-92D9-2AEF145B9C5A}" type="parTrans" cxnId="{1A50F7BE-C11F-45AE-97A4-2F7B405C144B}">
      <dgm:prSet/>
      <dgm:spPr/>
      <dgm:t>
        <a:bodyPr/>
        <a:lstStyle/>
        <a:p>
          <a:endParaRPr lang="en-US"/>
        </a:p>
      </dgm:t>
    </dgm:pt>
    <dgm:pt modelId="{F807E714-7415-4827-B25E-C7CE21261530}" type="sibTrans" cxnId="{1A50F7BE-C11F-45AE-97A4-2F7B405C144B}">
      <dgm:prSet/>
      <dgm:spPr/>
      <dgm:t>
        <a:bodyPr/>
        <a:lstStyle/>
        <a:p>
          <a:endParaRPr lang="en-US"/>
        </a:p>
      </dgm:t>
    </dgm:pt>
    <dgm:pt modelId="{E83F2F37-0C3C-42DC-9E80-36A9C71A5976}">
      <dgm:prSet/>
      <dgm:spPr/>
      <dgm:t>
        <a:bodyPr/>
        <a:lstStyle/>
        <a:p>
          <a:r>
            <a:rPr lang="en-US" b="0" dirty="0"/>
            <a:t>Build community partnerships and linkages to better ensure universal developmental screening </a:t>
          </a:r>
        </a:p>
      </dgm:t>
    </dgm:pt>
    <dgm:pt modelId="{BE906D96-2A5E-414B-A3F9-70810BDB9FA4}" type="sibTrans" cxnId="{92FAA923-2C84-4B1D-BFDB-19E1D32239A9}">
      <dgm:prSet/>
      <dgm:spPr/>
      <dgm:t>
        <a:bodyPr/>
        <a:lstStyle/>
        <a:p>
          <a:endParaRPr lang="en-US"/>
        </a:p>
      </dgm:t>
    </dgm:pt>
    <dgm:pt modelId="{A0B474EF-3C72-4467-BF27-6D15CDA4A6EC}" type="parTrans" cxnId="{92FAA923-2C84-4B1D-BFDB-19E1D32239A9}">
      <dgm:prSet/>
      <dgm:spPr/>
      <dgm:t>
        <a:bodyPr/>
        <a:lstStyle/>
        <a:p>
          <a:endParaRPr lang="en-US"/>
        </a:p>
      </dgm:t>
    </dgm:pt>
    <dgm:pt modelId="{65353CA4-8980-47F7-AF8A-2BF9F4D9E36E}">
      <dgm:prSet/>
      <dgm:spPr/>
      <dgm:t>
        <a:bodyPr/>
        <a:lstStyle/>
        <a:p>
          <a:r>
            <a:rPr lang="en-US" b="0" dirty="0"/>
            <a:t>Promote resources such as Birth to Five Watch me Thrive across NYS</a:t>
          </a:r>
        </a:p>
      </dgm:t>
    </dgm:pt>
    <dgm:pt modelId="{0C543E86-F239-4E06-BA45-4E59C4092542}" type="sibTrans" cxnId="{8CE5C578-08AB-416F-987D-32C00756DD9B}">
      <dgm:prSet/>
      <dgm:spPr/>
      <dgm:t>
        <a:bodyPr/>
        <a:lstStyle/>
        <a:p>
          <a:endParaRPr lang="en-US"/>
        </a:p>
      </dgm:t>
    </dgm:pt>
    <dgm:pt modelId="{A3A70009-E43E-42CC-AE8D-97851DBCE923}" type="parTrans" cxnId="{8CE5C578-08AB-416F-987D-32C00756DD9B}">
      <dgm:prSet/>
      <dgm:spPr/>
      <dgm:t>
        <a:bodyPr/>
        <a:lstStyle/>
        <a:p>
          <a:endParaRPr lang="en-US"/>
        </a:p>
      </dgm:t>
    </dgm:pt>
    <dgm:pt modelId="{170D3A6F-28E9-4B8A-8B81-6A209992EF7E}" type="pres">
      <dgm:prSet presAssocID="{B920F1C5-7BD9-4ABA-B25E-F7AB0A56DCB0}" presName="linearFlow" presStyleCnt="0">
        <dgm:presLayoutVars>
          <dgm:dir/>
          <dgm:animLvl val="lvl"/>
          <dgm:resizeHandles val="exact"/>
        </dgm:presLayoutVars>
      </dgm:prSet>
      <dgm:spPr/>
    </dgm:pt>
    <dgm:pt modelId="{7B982DF6-1891-4B2D-88B8-79C5FCFD9A37}" type="pres">
      <dgm:prSet presAssocID="{6DE9F149-97A6-4652-A374-D54BB9507659}" presName="composite" presStyleCnt="0"/>
      <dgm:spPr/>
    </dgm:pt>
    <dgm:pt modelId="{9D95B573-86AD-4E52-8D2E-6AAC9750FAFD}" type="pres">
      <dgm:prSet presAssocID="{6DE9F149-97A6-4652-A374-D54BB9507659}" presName="parTx" presStyleLbl="node1" presStyleIdx="0" presStyleCnt="3">
        <dgm:presLayoutVars>
          <dgm:chMax val="0"/>
          <dgm:chPref val="0"/>
          <dgm:bulletEnabled val="1"/>
        </dgm:presLayoutVars>
      </dgm:prSet>
      <dgm:spPr/>
    </dgm:pt>
    <dgm:pt modelId="{8FB50D2B-BF59-437D-822B-23AE6193ABA4}" type="pres">
      <dgm:prSet presAssocID="{6DE9F149-97A6-4652-A374-D54BB9507659}" presName="parSh" presStyleLbl="node1" presStyleIdx="0" presStyleCnt="3"/>
      <dgm:spPr/>
    </dgm:pt>
    <dgm:pt modelId="{F0270BA1-4FC9-4D5A-82F7-BC4D049AE55B}" type="pres">
      <dgm:prSet presAssocID="{6DE9F149-97A6-4652-A374-D54BB9507659}" presName="desTx" presStyleLbl="fgAcc1" presStyleIdx="0" presStyleCnt="3">
        <dgm:presLayoutVars>
          <dgm:bulletEnabled val="1"/>
        </dgm:presLayoutVars>
      </dgm:prSet>
      <dgm:spPr/>
    </dgm:pt>
    <dgm:pt modelId="{D1767B3F-FF82-46CA-8CCE-ABABD81A27A7}" type="pres">
      <dgm:prSet presAssocID="{0D0691C5-592D-4C69-87A4-AFA16E8DFDEE}" presName="sibTrans" presStyleLbl="sibTrans2D1" presStyleIdx="0" presStyleCnt="2"/>
      <dgm:spPr/>
    </dgm:pt>
    <dgm:pt modelId="{FA3C777E-B9BC-4DBD-8C6C-F2200DFA6A53}" type="pres">
      <dgm:prSet presAssocID="{0D0691C5-592D-4C69-87A4-AFA16E8DFDEE}" presName="connTx" presStyleLbl="sibTrans2D1" presStyleIdx="0" presStyleCnt="2"/>
      <dgm:spPr/>
    </dgm:pt>
    <dgm:pt modelId="{A3B247B1-6F3E-4084-A6D1-FFA03316BF25}" type="pres">
      <dgm:prSet presAssocID="{4D59EBBC-C8F1-4474-A938-B78E92A897B0}" presName="composite" presStyleCnt="0"/>
      <dgm:spPr/>
    </dgm:pt>
    <dgm:pt modelId="{E7B454FB-DEF5-4287-9A48-C820AF91BDDA}" type="pres">
      <dgm:prSet presAssocID="{4D59EBBC-C8F1-4474-A938-B78E92A897B0}" presName="parTx" presStyleLbl="node1" presStyleIdx="0" presStyleCnt="3">
        <dgm:presLayoutVars>
          <dgm:chMax val="0"/>
          <dgm:chPref val="0"/>
          <dgm:bulletEnabled val="1"/>
        </dgm:presLayoutVars>
      </dgm:prSet>
      <dgm:spPr/>
    </dgm:pt>
    <dgm:pt modelId="{C8DD7F0A-2FD3-4F69-A160-8EEB4903635C}" type="pres">
      <dgm:prSet presAssocID="{4D59EBBC-C8F1-4474-A938-B78E92A897B0}" presName="parSh" presStyleLbl="node1" presStyleIdx="1" presStyleCnt="3" custScaleY="119645"/>
      <dgm:spPr/>
    </dgm:pt>
    <dgm:pt modelId="{CA13C435-0146-4EED-8600-BA77B10AA344}" type="pres">
      <dgm:prSet presAssocID="{4D59EBBC-C8F1-4474-A938-B78E92A897B0}" presName="desTx" presStyleLbl="fgAcc1" presStyleIdx="1" presStyleCnt="3">
        <dgm:presLayoutVars>
          <dgm:bulletEnabled val="1"/>
        </dgm:presLayoutVars>
      </dgm:prSet>
      <dgm:spPr/>
    </dgm:pt>
    <dgm:pt modelId="{9580003B-7C2A-4048-B6E8-ED1726C67F31}" type="pres">
      <dgm:prSet presAssocID="{AB97E0FE-95F2-4F4B-B3A2-67FE9A91CA1D}" presName="sibTrans" presStyleLbl="sibTrans2D1" presStyleIdx="1" presStyleCnt="2"/>
      <dgm:spPr/>
    </dgm:pt>
    <dgm:pt modelId="{C3BB33C1-E7AF-475B-82BB-1275DA5B70A4}" type="pres">
      <dgm:prSet presAssocID="{AB97E0FE-95F2-4F4B-B3A2-67FE9A91CA1D}" presName="connTx" presStyleLbl="sibTrans2D1" presStyleIdx="1" presStyleCnt="2"/>
      <dgm:spPr/>
    </dgm:pt>
    <dgm:pt modelId="{2F03AEAE-5323-4027-A351-6741A88553FB}" type="pres">
      <dgm:prSet presAssocID="{497A6985-1868-4227-8560-4450344E485C}" presName="composite" presStyleCnt="0"/>
      <dgm:spPr/>
    </dgm:pt>
    <dgm:pt modelId="{0C9A774D-3FB9-45F8-92EF-EDCC25DB980E}" type="pres">
      <dgm:prSet presAssocID="{497A6985-1868-4227-8560-4450344E485C}" presName="parTx" presStyleLbl="node1" presStyleIdx="1" presStyleCnt="3">
        <dgm:presLayoutVars>
          <dgm:chMax val="0"/>
          <dgm:chPref val="0"/>
          <dgm:bulletEnabled val="1"/>
        </dgm:presLayoutVars>
      </dgm:prSet>
      <dgm:spPr/>
    </dgm:pt>
    <dgm:pt modelId="{1F34E568-4C54-4BE8-9688-44BB1A81D200}" type="pres">
      <dgm:prSet presAssocID="{497A6985-1868-4227-8560-4450344E485C}" presName="parSh" presStyleLbl="node1" presStyleIdx="2" presStyleCnt="3" custScaleY="125295"/>
      <dgm:spPr/>
    </dgm:pt>
    <dgm:pt modelId="{DB2DC0A2-F4B8-4270-BDCC-64CCB1F68035}" type="pres">
      <dgm:prSet presAssocID="{497A6985-1868-4227-8560-4450344E485C}" presName="desTx" presStyleLbl="fgAcc1" presStyleIdx="2" presStyleCnt="3" custLinFactNeighborX="-9261" custLinFactNeighborY="-8627">
        <dgm:presLayoutVars>
          <dgm:bulletEnabled val="1"/>
        </dgm:presLayoutVars>
      </dgm:prSet>
      <dgm:spPr/>
    </dgm:pt>
  </dgm:ptLst>
  <dgm:cxnLst>
    <dgm:cxn modelId="{861E6902-D6D8-4D75-8AE5-6D2ED91DF406}" type="presOf" srcId="{6DE9F149-97A6-4652-A374-D54BB9507659}" destId="{8FB50D2B-BF59-437D-822B-23AE6193ABA4}" srcOrd="1" destOrd="0" presId="urn:microsoft.com/office/officeart/2005/8/layout/process3"/>
    <dgm:cxn modelId="{2EFBE409-6F9F-4678-AC6C-CFCEAAB9C163}" type="presOf" srcId="{BDE155F7-C3A2-4D53-9CF1-5474050D8368}" destId="{F0270BA1-4FC9-4D5A-82F7-BC4D049AE55B}" srcOrd="0" destOrd="2" presId="urn:microsoft.com/office/officeart/2005/8/layout/process3"/>
    <dgm:cxn modelId="{4153400B-60C7-44C1-9B1B-6BC205FA6E37}" type="presOf" srcId="{A2383627-A680-48D6-BAF1-6D95FEDD8231}" destId="{F0270BA1-4FC9-4D5A-82F7-BC4D049AE55B}" srcOrd="0" destOrd="1" presId="urn:microsoft.com/office/officeart/2005/8/layout/process3"/>
    <dgm:cxn modelId="{6769E010-5E17-4490-AB2E-EBD83133752A}" srcId="{B920F1C5-7BD9-4ABA-B25E-F7AB0A56DCB0}" destId="{6DE9F149-97A6-4652-A374-D54BB9507659}" srcOrd="0" destOrd="0" parTransId="{29F187BE-2283-4D4E-B1E7-B080504D8C17}" sibTransId="{0D0691C5-592D-4C69-87A4-AFA16E8DFDEE}"/>
    <dgm:cxn modelId="{92FAA923-2C84-4B1D-BFDB-19E1D32239A9}" srcId="{497A6985-1868-4227-8560-4450344E485C}" destId="{E83F2F37-0C3C-42DC-9E80-36A9C71A5976}" srcOrd="0" destOrd="0" parTransId="{A0B474EF-3C72-4467-BF27-6D15CDA4A6EC}" sibTransId="{BE906D96-2A5E-414B-A3F9-70810BDB9FA4}"/>
    <dgm:cxn modelId="{72E60432-81C9-410D-A0FF-34EB99341B8B}" type="presOf" srcId="{0D0691C5-592D-4C69-87A4-AFA16E8DFDEE}" destId="{FA3C777E-B9BC-4DBD-8C6C-F2200DFA6A53}" srcOrd="1" destOrd="0" presId="urn:microsoft.com/office/officeart/2005/8/layout/process3"/>
    <dgm:cxn modelId="{36439A33-9897-4ABE-A583-2B678AE45B8E}" srcId="{B920F1C5-7BD9-4ABA-B25E-F7AB0A56DCB0}" destId="{4D59EBBC-C8F1-4474-A938-B78E92A897B0}" srcOrd="1" destOrd="0" parTransId="{C2EE393E-10EA-428B-A07C-FF63939BE195}" sibTransId="{AB97E0FE-95F2-4F4B-B3A2-67FE9A91CA1D}"/>
    <dgm:cxn modelId="{9D8D9A35-A02F-473D-AFEF-FC32E9FF510F}" srcId="{6DE9F149-97A6-4652-A374-D54BB9507659}" destId="{A6BADDAF-AA11-4EDD-80F6-7ECABA61FA0D}" srcOrd="0" destOrd="0" parTransId="{B2B0C1C3-83A3-4EAB-8535-1955AD1B6534}" sibTransId="{95BC35C2-2E1A-43E7-A29B-DF1A5DAD3597}"/>
    <dgm:cxn modelId="{7DB7F638-F07B-434F-AE79-BA5AF01D7BB6}" srcId="{6DE9F149-97A6-4652-A374-D54BB9507659}" destId="{A2383627-A680-48D6-BAF1-6D95FEDD8231}" srcOrd="1" destOrd="0" parTransId="{2D82D950-0A92-48EC-BF26-6BB664DDA264}" sibTransId="{8851BAAD-BCFE-4E8D-AC2E-A3544739581D}"/>
    <dgm:cxn modelId="{308E173A-79F3-48B2-9BB0-EC6EC13647E3}" type="presOf" srcId="{A6BADDAF-AA11-4EDD-80F6-7ECABA61FA0D}" destId="{F0270BA1-4FC9-4D5A-82F7-BC4D049AE55B}" srcOrd="0" destOrd="0" presId="urn:microsoft.com/office/officeart/2005/8/layout/process3"/>
    <dgm:cxn modelId="{4A93333A-1449-4340-B78A-EED34972664F}" type="presOf" srcId="{4D59EBBC-C8F1-4474-A938-B78E92A897B0}" destId="{E7B454FB-DEF5-4287-9A48-C820AF91BDDA}" srcOrd="0" destOrd="0" presId="urn:microsoft.com/office/officeart/2005/8/layout/process3"/>
    <dgm:cxn modelId="{213C6663-6F5B-4A6A-90D4-C96B3A951126}" type="presOf" srcId="{6DE9F149-97A6-4652-A374-D54BB9507659}" destId="{9D95B573-86AD-4E52-8D2E-6AAC9750FAFD}" srcOrd="0" destOrd="0" presId="urn:microsoft.com/office/officeart/2005/8/layout/process3"/>
    <dgm:cxn modelId="{0BA0F748-44EA-481E-8603-5DEA850420A2}" type="presOf" srcId="{E83F2F37-0C3C-42DC-9E80-36A9C71A5976}" destId="{DB2DC0A2-F4B8-4270-BDCC-64CCB1F68035}" srcOrd="0" destOrd="0" presId="urn:microsoft.com/office/officeart/2005/8/layout/process3"/>
    <dgm:cxn modelId="{7D4B9B4B-2535-47E2-9C77-16414EEF9908}" type="presOf" srcId="{99465115-0F5A-497D-A350-5BDC1603954E}" destId="{CA13C435-0146-4EED-8600-BA77B10AA344}" srcOrd="0" destOrd="0" presId="urn:microsoft.com/office/officeart/2005/8/layout/process3"/>
    <dgm:cxn modelId="{62A85051-A08A-424E-BBB8-49306A52D795}" srcId="{6DE9F149-97A6-4652-A374-D54BB9507659}" destId="{BDE155F7-C3A2-4D53-9CF1-5474050D8368}" srcOrd="2" destOrd="0" parTransId="{314370E8-13FD-4E4E-BB44-E78ECA80C57E}" sibTransId="{02B1F083-E3A5-40E8-B458-B02FC50AF767}"/>
    <dgm:cxn modelId="{40959F73-F75D-4E58-BF0B-9093AEBB9C52}" type="presOf" srcId="{C5B94FC6-769E-48B5-BE31-BB6B0879016A}" destId="{CA13C435-0146-4EED-8600-BA77B10AA344}" srcOrd="0" destOrd="3" presId="urn:microsoft.com/office/officeart/2005/8/layout/process3"/>
    <dgm:cxn modelId="{3076B753-B9B3-4C5C-B5B3-A3C31807A7B8}" type="presOf" srcId="{497A6985-1868-4227-8560-4450344E485C}" destId="{1F34E568-4C54-4BE8-9688-44BB1A81D200}" srcOrd="1" destOrd="0" presId="urn:microsoft.com/office/officeart/2005/8/layout/process3"/>
    <dgm:cxn modelId="{8CE5C578-08AB-416F-987D-32C00756DD9B}" srcId="{497A6985-1868-4227-8560-4450344E485C}" destId="{65353CA4-8980-47F7-AF8A-2BF9F4D9E36E}" srcOrd="1" destOrd="0" parTransId="{A3A70009-E43E-42CC-AE8D-97851DBCE923}" sibTransId="{0C543E86-F239-4E06-BA45-4E59C4092542}"/>
    <dgm:cxn modelId="{68BB117D-AD86-4706-90B4-1C196C62E30B}" srcId="{4D59EBBC-C8F1-4474-A938-B78E92A897B0}" destId="{072B554F-82C2-454B-8F96-A8EB6CBBFAB4}" srcOrd="2" destOrd="0" parTransId="{09A491C8-7D22-47AA-9CCE-A73A39778CF3}" sibTransId="{589DC1E3-8800-4AAF-9875-6010D32EBCA2}"/>
    <dgm:cxn modelId="{4B317B80-335B-477A-A348-F55B4238A5A4}" type="presOf" srcId="{B920F1C5-7BD9-4ABA-B25E-F7AB0A56DCB0}" destId="{170D3A6F-28E9-4B8A-8B81-6A209992EF7E}" srcOrd="0" destOrd="0" presId="urn:microsoft.com/office/officeart/2005/8/layout/process3"/>
    <dgm:cxn modelId="{379E0F84-325E-46C0-8ABF-6B0F4FD484A8}" type="presOf" srcId="{AB97E0FE-95F2-4F4B-B3A2-67FE9A91CA1D}" destId="{9580003B-7C2A-4048-B6E8-ED1726C67F31}" srcOrd="0" destOrd="0" presId="urn:microsoft.com/office/officeart/2005/8/layout/process3"/>
    <dgm:cxn modelId="{4BBF3C85-6A97-4240-AF69-93D1C8218898}" srcId="{4D59EBBC-C8F1-4474-A938-B78E92A897B0}" destId="{99465115-0F5A-497D-A350-5BDC1603954E}" srcOrd="0" destOrd="0" parTransId="{9EBAC721-CCF2-4F31-AF40-F13C505FD17C}" sibTransId="{EF4E0458-167D-484D-B5EE-926258141567}"/>
    <dgm:cxn modelId="{68F27A86-90C6-4C8C-864B-296BC57B6CB1}" type="presOf" srcId="{0D0691C5-592D-4C69-87A4-AFA16E8DFDEE}" destId="{D1767B3F-FF82-46CA-8CCE-ABABD81A27A7}" srcOrd="0" destOrd="0" presId="urn:microsoft.com/office/officeart/2005/8/layout/process3"/>
    <dgm:cxn modelId="{9839B18B-E77E-4C42-B340-44212F3F50F9}" type="presOf" srcId="{072B554F-82C2-454B-8F96-A8EB6CBBFAB4}" destId="{CA13C435-0146-4EED-8600-BA77B10AA344}" srcOrd="0" destOrd="2" presId="urn:microsoft.com/office/officeart/2005/8/layout/process3"/>
    <dgm:cxn modelId="{86DC299D-C864-40A8-8CD5-8EA76672B3DB}" type="presOf" srcId="{35AB57FB-E04B-46ED-8F38-F427647E7007}" destId="{CA13C435-0146-4EED-8600-BA77B10AA344}" srcOrd="0" destOrd="1" presId="urn:microsoft.com/office/officeart/2005/8/layout/process3"/>
    <dgm:cxn modelId="{DD6280AA-978E-4C1F-829D-D70BA50DD368}" srcId="{B920F1C5-7BD9-4ABA-B25E-F7AB0A56DCB0}" destId="{497A6985-1868-4227-8560-4450344E485C}" srcOrd="2" destOrd="0" parTransId="{E702A1FA-A784-42EF-94A8-28C74CE6854A}" sibTransId="{5CE441E7-5300-40E3-97CF-119E214336BC}"/>
    <dgm:cxn modelId="{1A50F7BE-C11F-45AE-97A4-2F7B405C144B}" srcId="{4D59EBBC-C8F1-4474-A938-B78E92A897B0}" destId="{C5B94FC6-769E-48B5-BE31-BB6B0879016A}" srcOrd="3" destOrd="0" parTransId="{05AB71BD-A1FF-488D-92D9-2AEF145B9C5A}" sibTransId="{F807E714-7415-4827-B25E-C7CE21261530}"/>
    <dgm:cxn modelId="{7C0C24C9-D4D3-466B-BF85-C6D65FF006B6}" type="presOf" srcId="{497A6985-1868-4227-8560-4450344E485C}" destId="{0C9A774D-3FB9-45F8-92EF-EDCC25DB980E}" srcOrd="0" destOrd="0" presId="urn:microsoft.com/office/officeart/2005/8/layout/process3"/>
    <dgm:cxn modelId="{72E2C3D5-CA4F-454B-AF3A-7766816422FA}" type="presOf" srcId="{4D59EBBC-C8F1-4474-A938-B78E92A897B0}" destId="{C8DD7F0A-2FD3-4F69-A160-8EEB4903635C}" srcOrd="1" destOrd="0" presId="urn:microsoft.com/office/officeart/2005/8/layout/process3"/>
    <dgm:cxn modelId="{7FE495DD-81CF-4C9B-9A02-0ABC71E5221D}" type="presOf" srcId="{AB97E0FE-95F2-4F4B-B3A2-67FE9A91CA1D}" destId="{C3BB33C1-E7AF-475B-82BB-1275DA5B70A4}" srcOrd="1" destOrd="0" presId="urn:microsoft.com/office/officeart/2005/8/layout/process3"/>
    <dgm:cxn modelId="{053CC9DE-47BC-426C-9B62-043C52859901}" type="presOf" srcId="{65353CA4-8980-47F7-AF8A-2BF9F4D9E36E}" destId="{DB2DC0A2-F4B8-4270-BDCC-64CCB1F68035}" srcOrd="0" destOrd="1" presId="urn:microsoft.com/office/officeart/2005/8/layout/process3"/>
    <dgm:cxn modelId="{717B9AE4-74D0-442C-9049-1E162884CE86}" srcId="{4D59EBBC-C8F1-4474-A938-B78E92A897B0}" destId="{35AB57FB-E04B-46ED-8F38-F427647E7007}" srcOrd="1" destOrd="0" parTransId="{0CF642D7-45B6-4D36-88D8-B7576171C20F}" sibTransId="{D45DCBDD-28C2-4831-9FE7-B7BBD31FA3C4}"/>
    <dgm:cxn modelId="{3CF5D029-E859-4C5F-BCB2-7480FFAC6E9B}" type="presParOf" srcId="{170D3A6F-28E9-4B8A-8B81-6A209992EF7E}" destId="{7B982DF6-1891-4B2D-88B8-79C5FCFD9A37}" srcOrd="0" destOrd="0" presId="urn:microsoft.com/office/officeart/2005/8/layout/process3"/>
    <dgm:cxn modelId="{0916FD9C-83CE-476E-A9A1-37B93486A80B}" type="presParOf" srcId="{7B982DF6-1891-4B2D-88B8-79C5FCFD9A37}" destId="{9D95B573-86AD-4E52-8D2E-6AAC9750FAFD}" srcOrd="0" destOrd="0" presId="urn:microsoft.com/office/officeart/2005/8/layout/process3"/>
    <dgm:cxn modelId="{DF2DA32A-C75A-4692-AA89-CFD1F7BFD39A}" type="presParOf" srcId="{7B982DF6-1891-4B2D-88B8-79C5FCFD9A37}" destId="{8FB50D2B-BF59-437D-822B-23AE6193ABA4}" srcOrd="1" destOrd="0" presId="urn:microsoft.com/office/officeart/2005/8/layout/process3"/>
    <dgm:cxn modelId="{73B532B4-D4AE-4F98-82C7-21B427435108}" type="presParOf" srcId="{7B982DF6-1891-4B2D-88B8-79C5FCFD9A37}" destId="{F0270BA1-4FC9-4D5A-82F7-BC4D049AE55B}" srcOrd="2" destOrd="0" presId="urn:microsoft.com/office/officeart/2005/8/layout/process3"/>
    <dgm:cxn modelId="{A0459550-6C62-4484-A39E-E92D7816408D}" type="presParOf" srcId="{170D3A6F-28E9-4B8A-8B81-6A209992EF7E}" destId="{D1767B3F-FF82-46CA-8CCE-ABABD81A27A7}" srcOrd="1" destOrd="0" presId="urn:microsoft.com/office/officeart/2005/8/layout/process3"/>
    <dgm:cxn modelId="{8320B2AB-F0BA-4B5E-96AB-A216A06BD001}" type="presParOf" srcId="{D1767B3F-FF82-46CA-8CCE-ABABD81A27A7}" destId="{FA3C777E-B9BC-4DBD-8C6C-F2200DFA6A53}" srcOrd="0" destOrd="0" presId="urn:microsoft.com/office/officeart/2005/8/layout/process3"/>
    <dgm:cxn modelId="{9F562A22-43D8-4F18-BCFD-4934DB59D339}" type="presParOf" srcId="{170D3A6F-28E9-4B8A-8B81-6A209992EF7E}" destId="{A3B247B1-6F3E-4084-A6D1-FFA03316BF25}" srcOrd="2" destOrd="0" presId="urn:microsoft.com/office/officeart/2005/8/layout/process3"/>
    <dgm:cxn modelId="{C510CE7A-E622-429A-AF8F-F01814E9E14E}" type="presParOf" srcId="{A3B247B1-6F3E-4084-A6D1-FFA03316BF25}" destId="{E7B454FB-DEF5-4287-9A48-C820AF91BDDA}" srcOrd="0" destOrd="0" presId="urn:microsoft.com/office/officeart/2005/8/layout/process3"/>
    <dgm:cxn modelId="{D007D899-D688-457C-988F-662D47AE215A}" type="presParOf" srcId="{A3B247B1-6F3E-4084-A6D1-FFA03316BF25}" destId="{C8DD7F0A-2FD3-4F69-A160-8EEB4903635C}" srcOrd="1" destOrd="0" presId="urn:microsoft.com/office/officeart/2005/8/layout/process3"/>
    <dgm:cxn modelId="{75AF947F-EA62-46EF-A0CE-3E11397C9DB6}" type="presParOf" srcId="{A3B247B1-6F3E-4084-A6D1-FFA03316BF25}" destId="{CA13C435-0146-4EED-8600-BA77B10AA344}" srcOrd="2" destOrd="0" presId="urn:microsoft.com/office/officeart/2005/8/layout/process3"/>
    <dgm:cxn modelId="{2D4251AD-55AA-47F2-81D8-9332A69B03BD}" type="presParOf" srcId="{170D3A6F-28E9-4B8A-8B81-6A209992EF7E}" destId="{9580003B-7C2A-4048-B6E8-ED1726C67F31}" srcOrd="3" destOrd="0" presId="urn:microsoft.com/office/officeart/2005/8/layout/process3"/>
    <dgm:cxn modelId="{E7376052-F4A6-46B1-BEA9-0D410D9FFE29}" type="presParOf" srcId="{9580003B-7C2A-4048-B6E8-ED1726C67F31}" destId="{C3BB33C1-E7AF-475B-82BB-1275DA5B70A4}" srcOrd="0" destOrd="0" presId="urn:microsoft.com/office/officeart/2005/8/layout/process3"/>
    <dgm:cxn modelId="{3E601355-CCA7-49C4-91BD-5928EB022B42}" type="presParOf" srcId="{170D3A6F-28E9-4B8A-8B81-6A209992EF7E}" destId="{2F03AEAE-5323-4027-A351-6741A88553FB}" srcOrd="4" destOrd="0" presId="urn:microsoft.com/office/officeart/2005/8/layout/process3"/>
    <dgm:cxn modelId="{A2C88E66-4642-4392-8819-261654E226BF}" type="presParOf" srcId="{2F03AEAE-5323-4027-A351-6741A88553FB}" destId="{0C9A774D-3FB9-45F8-92EF-EDCC25DB980E}" srcOrd="0" destOrd="0" presId="urn:microsoft.com/office/officeart/2005/8/layout/process3"/>
    <dgm:cxn modelId="{D6240E25-0083-43BD-8EC1-C16B56257931}" type="presParOf" srcId="{2F03AEAE-5323-4027-A351-6741A88553FB}" destId="{1F34E568-4C54-4BE8-9688-44BB1A81D200}" srcOrd="1" destOrd="0" presId="urn:microsoft.com/office/officeart/2005/8/layout/process3"/>
    <dgm:cxn modelId="{DA4268F0-7478-44AC-958D-479D159D090C}" type="presParOf" srcId="{2F03AEAE-5323-4027-A351-6741A88553FB}" destId="{DB2DC0A2-F4B8-4270-BDCC-64CCB1F68035}"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20F1C5-7BD9-4ABA-B25E-F7AB0A56DCB0}"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4D59EBBC-C8F1-4474-A938-B78E92A897B0}">
      <dgm:prSet phldrT="[Text]" custT="1"/>
      <dgm:spPr/>
      <dgm:t>
        <a:bodyPr/>
        <a:lstStyle/>
        <a:p>
          <a:r>
            <a:rPr lang="en-US" sz="1400" dirty="0"/>
            <a:t>Promote behavioral health strategies to support maternal depression treatment within primary care</a:t>
          </a:r>
        </a:p>
      </dgm:t>
    </dgm:pt>
    <dgm:pt modelId="{C2EE393E-10EA-428B-A07C-FF63939BE195}" type="parTrans" cxnId="{36439A33-9897-4ABE-A583-2B678AE45B8E}">
      <dgm:prSet/>
      <dgm:spPr/>
      <dgm:t>
        <a:bodyPr/>
        <a:lstStyle/>
        <a:p>
          <a:endParaRPr lang="en-US"/>
        </a:p>
      </dgm:t>
    </dgm:pt>
    <dgm:pt modelId="{AB97E0FE-95F2-4F4B-B3A2-67FE9A91CA1D}" type="sibTrans" cxnId="{36439A33-9897-4ABE-A583-2B678AE45B8E}">
      <dgm:prSet/>
      <dgm:spPr/>
      <dgm:t>
        <a:bodyPr/>
        <a:lstStyle/>
        <a:p>
          <a:endParaRPr lang="en-US"/>
        </a:p>
      </dgm:t>
    </dgm:pt>
    <dgm:pt modelId="{0794169B-81F1-41E4-8720-47BC04447C4D}">
      <dgm:prSet custT="1"/>
      <dgm:spPr/>
      <dgm:t>
        <a:bodyPr/>
        <a:lstStyle/>
        <a:p>
          <a:r>
            <a:rPr lang="en-US" sz="1400" dirty="0"/>
            <a:t>Collaborate with key stakeholders in health policy  to advance maternal  depression screening and linkages in primary care</a:t>
          </a:r>
        </a:p>
      </dgm:t>
    </dgm:pt>
    <dgm:pt modelId="{4724FEAF-BB1B-462D-B5CC-19B00E5B3B00}" type="parTrans" cxnId="{99FB4BA5-0F9E-437A-BA19-14821FCFEAFD}">
      <dgm:prSet/>
      <dgm:spPr/>
      <dgm:t>
        <a:bodyPr/>
        <a:lstStyle/>
        <a:p>
          <a:endParaRPr lang="en-US"/>
        </a:p>
      </dgm:t>
    </dgm:pt>
    <dgm:pt modelId="{5BF7BF98-7EF0-402F-B713-2E8FD68414BF}" type="sibTrans" cxnId="{99FB4BA5-0F9E-437A-BA19-14821FCFEAFD}">
      <dgm:prSet/>
      <dgm:spPr/>
      <dgm:t>
        <a:bodyPr/>
        <a:lstStyle/>
        <a:p>
          <a:endParaRPr lang="en-US"/>
        </a:p>
      </dgm:t>
    </dgm:pt>
    <dgm:pt modelId="{497A6985-1868-4227-8560-4450344E485C}">
      <dgm:prSet phldrT="[Text]" custT="1"/>
      <dgm:spPr/>
      <dgm:t>
        <a:bodyPr/>
        <a:lstStyle/>
        <a:p>
          <a:r>
            <a:rPr lang="en-US" sz="1400" dirty="0"/>
            <a:t>Advance findings  from the OMH Healthy Steps Initiative that demonstrate key strategies for increasing  depression screening, linkages and to identified services </a:t>
          </a:r>
        </a:p>
      </dgm:t>
    </dgm:pt>
    <dgm:pt modelId="{5CE441E7-5300-40E3-97CF-119E214336BC}" type="sibTrans" cxnId="{DD6280AA-978E-4C1F-829D-D70BA50DD368}">
      <dgm:prSet/>
      <dgm:spPr/>
      <dgm:t>
        <a:bodyPr/>
        <a:lstStyle/>
        <a:p>
          <a:endParaRPr lang="en-US"/>
        </a:p>
      </dgm:t>
    </dgm:pt>
    <dgm:pt modelId="{E702A1FA-A784-42EF-94A8-28C74CE6854A}" type="parTrans" cxnId="{DD6280AA-978E-4C1F-829D-D70BA50DD368}">
      <dgm:prSet/>
      <dgm:spPr/>
      <dgm:t>
        <a:bodyPr/>
        <a:lstStyle/>
        <a:p>
          <a:endParaRPr lang="en-US"/>
        </a:p>
      </dgm:t>
    </dgm:pt>
    <dgm:pt modelId="{3EE05396-CF52-4258-981F-CABED17CD799}">
      <dgm:prSet custT="1"/>
      <dgm:spPr/>
      <dgm:t>
        <a:bodyPr/>
        <a:lstStyle/>
        <a:p>
          <a:r>
            <a:rPr lang="en-US" sz="1400" b="0" dirty="0"/>
            <a:t>Workgroup advanced 3 priority recommendations as part of the First 1,000 Days on Medicaid Initiative </a:t>
          </a:r>
        </a:p>
      </dgm:t>
    </dgm:pt>
    <dgm:pt modelId="{D432DC36-437F-46B4-B1BF-B24A18DB955B}" type="parTrans" cxnId="{433BA454-9D86-4AAA-BBE4-51821DAD3EEF}">
      <dgm:prSet/>
      <dgm:spPr/>
      <dgm:t>
        <a:bodyPr/>
        <a:lstStyle/>
        <a:p>
          <a:endParaRPr lang="en-US"/>
        </a:p>
      </dgm:t>
    </dgm:pt>
    <dgm:pt modelId="{F643B31D-5841-43C2-A953-3F8589276CCF}" type="sibTrans" cxnId="{433BA454-9D86-4AAA-BBE4-51821DAD3EEF}">
      <dgm:prSet/>
      <dgm:spPr/>
      <dgm:t>
        <a:bodyPr/>
        <a:lstStyle/>
        <a:p>
          <a:endParaRPr lang="en-US"/>
        </a:p>
      </dgm:t>
    </dgm:pt>
    <dgm:pt modelId="{6CF55C9C-0612-4307-8427-9D2A3FD87062}">
      <dgm:prSet custT="1"/>
      <dgm:spPr/>
      <dgm:t>
        <a:bodyPr/>
        <a:lstStyle/>
        <a:p>
          <a:r>
            <a:rPr lang="en-US" sz="1400" b="0" dirty="0"/>
            <a:t>Workgroup advanced one priority recommendation as part of the First 1,000 Days on Medicaid Initiative</a:t>
          </a:r>
        </a:p>
      </dgm:t>
    </dgm:pt>
    <dgm:pt modelId="{7BE40EA4-6D06-4F5B-8EC4-342DD48A5613}" type="sibTrans" cxnId="{0E9FD681-83B1-418F-A36D-6834091B8B31}">
      <dgm:prSet/>
      <dgm:spPr/>
      <dgm:t>
        <a:bodyPr/>
        <a:lstStyle/>
        <a:p>
          <a:endParaRPr lang="en-US"/>
        </a:p>
      </dgm:t>
    </dgm:pt>
    <dgm:pt modelId="{34C23D19-BE3E-4D01-86C1-B5784288D222}" type="parTrans" cxnId="{0E9FD681-83B1-418F-A36D-6834091B8B31}">
      <dgm:prSet/>
      <dgm:spPr/>
      <dgm:t>
        <a:bodyPr/>
        <a:lstStyle/>
        <a:p>
          <a:endParaRPr lang="en-US"/>
        </a:p>
      </dgm:t>
    </dgm:pt>
    <dgm:pt modelId="{D7E33D57-C0C2-405A-A3B2-70FB8D7E0036}">
      <dgm:prSet custT="1"/>
      <dgm:spPr/>
      <dgm:t>
        <a:bodyPr/>
        <a:lstStyle/>
        <a:p>
          <a:r>
            <a:rPr lang="en-US" sz="1400" b="0" dirty="0"/>
            <a:t>Peer Family Navigator Pilot was selected in the top ten</a:t>
          </a:r>
        </a:p>
      </dgm:t>
    </dgm:pt>
    <dgm:pt modelId="{A5225D71-00F2-429A-8740-10C36D4B8247}" type="parTrans" cxnId="{D321700F-3A01-4479-9723-EB701BC35FFD}">
      <dgm:prSet/>
      <dgm:spPr/>
      <dgm:t>
        <a:bodyPr/>
        <a:lstStyle/>
        <a:p>
          <a:endParaRPr lang="en-US"/>
        </a:p>
      </dgm:t>
    </dgm:pt>
    <dgm:pt modelId="{7D1BB197-CEEE-401F-B5EE-B85FFB26DC2C}" type="sibTrans" cxnId="{D321700F-3A01-4479-9723-EB701BC35FFD}">
      <dgm:prSet/>
      <dgm:spPr/>
      <dgm:t>
        <a:bodyPr/>
        <a:lstStyle/>
        <a:p>
          <a:endParaRPr lang="en-US"/>
        </a:p>
      </dgm:t>
    </dgm:pt>
    <dgm:pt modelId="{8C2B38C9-F3AE-4D6F-BB78-B6207A3F64EA}">
      <dgm:prSet custT="1"/>
      <dgm:spPr/>
      <dgm:t>
        <a:bodyPr/>
        <a:lstStyle/>
        <a:p>
          <a:r>
            <a:rPr lang="en-US" sz="1400" b="0" dirty="0"/>
            <a:t>Parent Diagnosis as Eligibility for Parent Child Therapy was selected in the top ten</a:t>
          </a:r>
        </a:p>
      </dgm:t>
    </dgm:pt>
    <dgm:pt modelId="{1502C9D2-A572-4D4D-95B0-E3C779DECFF9}" type="parTrans" cxnId="{0B305275-D332-409E-9422-844DA94AD1F0}">
      <dgm:prSet/>
      <dgm:spPr/>
      <dgm:t>
        <a:bodyPr/>
        <a:lstStyle/>
        <a:p>
          <a:endParaRPr lang="en-US"/>
        </a:p>
      </dgm:t>
    </dgm:pt>
    <dgm:pt modelId="{7CC647AD-06A2-41D2-91C7-80880D37B2B0}" type="sibTrans" cxnId="{0B305275-D332-409E-9422-844DA94AD1F0}">
      <dgm:prSet/>
      <dgm:spPr/>
      <dgm:t>
        <a:bodyPr/>
        <a:lstStyle/>
        <a:p>
          <a:endParaRPr lang="en-US"/>
        </a:p>
      </dgm:t>
    </dgm:pt>
    <dgm:pt modelId="{B060E58C-C725-4663-83DF-F2B4D49AE59E}">
      <dgm:prSet custT="1"/>
      <dgm:spPr/>
      <dgm:t>
        <a:bodyPr/>
        <a:lstStyle/>
        <a:p>
          <a:r>
            <a:rPr lang="en-US" sz="1400" dirty="0"/>
            <a:t>Currently  advancing resources from the  </a:t>
          </a:r>
          <a:r>
            <a:rPr lang="en-US" sz="1400" b="1" dirty="0">
              <a:hlinkClick xmlns:r="http://schemas.openxmlformats.org/officeDocument/2006/relationships" r:id="rId1"/>
            </a:rPr>
            <a:t>AAP Screening Technical Assistance &amp; Resource (STAR) Center</a:t>
          </a:r>
          <a:r>
            <a:rPr lang="en-US" sz="1400" b="1" dirty="0"/>
            <a:t>.  C</a:t>
          </a:r>
          <a:r>
            <a:rPr lang="en-US" sz="1400" dirty="0"/>
            <a:t>reated to help practices support long-term child health and development through early childhood screening, referral, and follow-up for developmental concerns</a:t>
          </a:r>
          <a:r>
            <a:rPr lang="en-US" sz="1400" b="1" dirty="0"/>
            <a:t>, </a:t>
          </a:r>
          <a:r>
            <a:rPr lang="en-US" sz="1400" b="0" dirty="0"/>
            <a:t>maternal depression, and social determinants of health. </a:t>
          </a:r>
        </a:p>
      </dgm:t>
    </dgm:pt>
    <dgm:pt modelId="{8DFF0BAA-9856-455E-82F2-7D4478FA4240}" type="parTrans" cxnId="{7A47205F-4ABF-4C91-9E34-A4D6FF7CBC34}">
      <dgm:prSet/>
      <dgm:spPr/>
      <dgm:t>
        <a:bodyPr/>
        <a:lstStyle/>
        <a:p>
          <a:endParaRPr lang="en-US"/>
        </a:p>
      </dgm:t>
    </dgm:pt>
    <dgm:pt modelId="{9D1A0AEA-6118-4893-9559-29F6D0CCF57D}" type="sibTrans" cxnId="{7A47205F-4ABF-4C91-9E34-A4D6FF7CBC34}">
      <dgm:prSet/>
      <dgm:spPr/>
      <dgm:t>
        <a:bodyPr/>
        <a:lstStyle/>
        <a:p>
          <a:endParaRPr lang="en-US"/>
        </a:p>
      </dgm:t>
    </dgm:pt>
    <dgm:pt modelId="{C777CB7C-20CB-4B74-8DEA-682F2CC3E7D2}">
      <dgm:prSet custT="1"/>
      <dgm:spPr/>
      <dgm:t>
        <a:bodyPr/>
        <a:lstStyle/>
        <a:p>
          <a:r>
            <a:rPr lang="en-US" sz="1400" b="0" dirty="0"/>
            <a:t>In 2018, continue collaboration with DOH Medicaid polices </a:t>
          </a:r>
        </a:p>
      </dgm:t>
    </dgm:pt>
    <dgm:pt modelId="{D7385482-1525-46E2-9F61-3A1AEE2CA85F}" type="parTrans" cxnId="{46D270D2-C1AD-4B2D-8F96-1CCB5B025936}">
      <dgm:prSet/>
      <dgm:spPr/>
      <dgm:t>
        <a:bodyPr/>
        <a:lstStyle/>
        <a:p>
          <a:endParaRPr lang="en-US"/>
        </a:p>
      </dgm:t>
    </dgm:pt>
    <dgm:pt modelId="{F2AED415-22C1-487B-AD00-D8B0193BAA3A}" type="sibTrans" cxnId="{46D270D2-C1AD-4B2D-8F96-1CCB5B025936}">
      <dgm:prSet/>
      <dgm:spPr/>
      <dgm:t>
        <a:bodyPr/>
        <a:lstStyle/>
        <a:p>
          <a:endParaRPr lang="en-US"/>
        </a:p>
      </dgm:t>
    </dgm:pt>
    <dgm:pt modelId="{CDC68F30-8EDC-4114-B6BB-E9E4F457D4DD}">
      <dgm:prSet custT="1"/>
      <dgm:spPr/>
      <dgm:t>
        <a:bodyPr/>
        <a:lstStyle/>
        <a:p>
          <a:r>
            <a:rPr lang="en-US" sz="1400" b="0" dirty="0"/>
            <a:t>In 2018, collaborate on the  development of  above proposal</a:t>
          </a:r>
        </a:p>
      </dgm:t>
    </dgm:pt>
    <dgm:pt modelId="{84868BAD-C603-41FC-8666-B58CE6C1D81D}" type="parTrans" cxnId="{153D79FA-A380-4ACA-B55B-9ECD2E594217}">
      <dgm:prSet/>
      <dgm:spPr/>
      <dgm:t>
        <a:bodyPr/>
        <a:lstStyle/>
        <a:p>
          <a:endParaRPr lang="en-US"/>
        </a:p>
      </dgm:t>
    </dgm:pt>
    <dgm:pt modelId="{FDF85292-C044-4156-9199-7590C1729D83}" type="sibTrans" cxnId="{153D79FA-A380-4ACA-B55B-9ECD2E594217}">
      <dgm:prSet/>
      <dgm:spPr/>
      <dgm:t>
        <a:bodyPr/>
        <a:lstStyle/>
        <a:p>
          <a:endParaRPr lang="en-US"/>
        </a:p>
      </dgm:t>
    </dgm:pt>
    <dgm:pt modelId="{170D3A6F-28E9-4B8A-8B81-6A209992EF7E}" type="pres">
      <dgm:prSet presAssocID="{B920F1C5-7BD9-4ABA-B25E-F7AB0A56DCB0}" presName="linearFlow" presStyleCnt="0">
        <dgm:presLayoutVars>
          <dgm:dir/>
          <dgm:animLvl val="lvl"/>
          <dgm:resizeHandles val="exact"/>
        </dgm:presLayoutVars>
      </dgm:prSet>
      <dgm:spPr/>
    </dgm:pt>
    <dgm:pt modelId="{707F23D2-82A6-47E9-AC41-C671454EB141}" type="pres">
      <dgm:prSet presAssocID="{0794169B-81F1-41E4-8720-47BC04447C4D}" presName="composite" presStyleCnt="0"/>
      <dgm:spPr/>
    </dgm:pt>
    <dgm:pt modelId="{E692CD80-3F7D-490D-8432-3FF5C050F6C1}" type="pres">
      <dgm:prSet presAssocID="{0794169B-81F1-41E4-8720-47BC04447C4D}" presName="parTx" presStyleLbl="node1" presStyleIdx="0" presStyleCnt="3">
        <dgm:presLayoutVars>
          <dgm:chMax val="0"/>
          <dgm:chPref val="0"/>
          <dgm:bulletEnabled val="1"/>
        </dgm:presLayoutVars>
      </dgm:prSet>
      <dgm:spPr/>
    </dgm:pt>
    <dgm:pt modelId="{75F62497-2666-4FA5-9770-FB7A7A34B78F}" type="pres">
      <dgm:prSet presAssocID="{0794169B-81F1-41E4-8720-47BC04447C4D}" presName="parSh" presStyleLbl="node1" presStyleIdx="0" presStyleCnt="3"/>
      <dgm:spPr/>
    </dgm:pt>
    <dgm:pt modelId="{0FE3EAFC-13CC-4CDE-9745-04FE9810C0A8}" type="pres">
      <dgm:prSet presAssocID="{0794169B-81F1-41E4-8720-47BC04447C4D}" presName="desTx" presStyleLbl="fgAcc1" presStyleIdx="0" presStyleCnt="3">
        <dgm:presLayoutVars>
          <dgm:bulletEnabled val="1"/>
        </dgm:presLayoutVars>
      </dgm:prSet>
      <dgm:spPr/>
    </dgm:pt>
    <dgm:pt modelId="{074760A2-D52D-4831-A921-F68BB0079595}" type="pres">
      <dgm:prSet presAssocID="{5BF7BF98-7EF0-402F-B713-2E8FD68414BF}" presName="sibTrans" presStyleLbl="sibTrans2D1" presStyleIdx="0" presStyleCnt="2"/>
      <dgm:spPr/>
    </dgm:pt>
    <dgm:pt modelId="{87B7A071-144D-4278-94ED-C64696D9032E}" type="pres">
      <dgm:prSet presAssocID="{5BF7BF98-7EF0-402F-B713-2E8FD68414BF}" presName="connTx" presStyleLbl="sibTrans2D1" presStyleIdx="0" presStyleCnt="2"/>
      <dgm:spPr/>
    </dgm:pt>
    <dgm:pt modelId="{A3B247B1-6F3E-4084-A6D1-FFA03316BF25}" type="pres">
      <dgm:prSet presAssocID="{4D59EBBC-C8F1-4474-A938-B78E92A897B0}" presName="composite" presStyleCnt="0"/>
      <dgm:spPr/>
    </dgm:pt>
    <dgm:pt modelId="{E7B454FB-DEF5-4287-9A48-C820AF91BDDA}" type="pres">
      <dgm:prSet presAssocID="{4D59EBBC-C8F1-4474-A938-B78E92A897B0}" presName="parTx" presStyleLbl="node1" presStyleIdx="0" presStyleCnt="3">
        <dgm:presLayoutVars>
          <dgm:chMax val="0"/>
          <dgm:chPref val="0"/>
          <dgm:bulletEnabled val="1"/>
        </dgm:presLayoutVars>
      </dgm:prSet>
      <dgm:spPr/>
    </dgm:pt>
    <dgm:pt modelId="{C8DD7F0A-2FD3-4F69-A160-8EEB4903635C}" type="pres">
      <dgm:prSet presAssocID="{4D59EBBC-C8F1-4474-A938-B78E92A897B0}" presName="parSh" presStyleLbl="node1" presStyleIdx="1" presStyleCnt="3" custScaleY="119645"/>
      <dgm:spPr/>
    </dgm:pt>
    <dgm:pt modelId="{CA13C435-0146-4EED-8600-BA77B10AA344}" type="pres">
      <dgm:prSet presAssocID="{4D59EBBC-C8F1-4474-A938-B78E92A897B0}" presName="desTx" presStyleLbl="fgAcc1" presStyleIdx="1" presStyleCnt="3">
        <dgm:presLayoutVars>
          <dgm:bulletEnabled val="1"/>
        </dgm:presLayoutVars>
      </dgm:prSet>
      <dgm:spPr/>
    </dgm:pt>
    <dgm:pt modelId="{9580003B-7C2A-4048-B6E8-ED1726C67F31}" type="pres">
      <dgm:prSet presAssocID="{AB97E0FE-95F2-4F4B-B3A2-67FE9A91CA1D}" presName="sibTrans" presStyleLbl="sibTrans2D1" presStyleIdx="1" presStyleCnt="2"/>
      <dgm:spPr/>
    </dgm:pt>
    <dgm:pt modelId="{C3BB33C1-E7AF-475B-82BB-1275DA5B70A4}" type="pres">
      <dgm:prSet presAssocID="{AB97E0FE-95F2-4F4B-B3A2-67FE9A91CA1D}" presName="connTx" presStyleLbl="sibTrans2D1" presStyleIdx="1" presStyleCnt="2"/>
      <dgm:spPr/>
    </dgm:pt>
    <dgm:pt modelId="{2F03AEAE-5323-4027-A351-6741A88553FB}" type="pres">
      <dgm:prSet presAssocID="{497A6985-1868-4227-8560-4450344E485C}" presName="composite" presStyleCnt="0"/>
      <dgm:spPr/>
    </dgm:pt>
    <dgm:pt modelId="{0C9A774D-3FB9-45F8-92EF-EDCC25DB980E}" type="pres">
      <dgm:prSet presAssocID="{497A6985-1868-4227-8560-4450344E485C}" presName="parTx" presStyleLbl="node1" presStyleIdx="1" presStyleCnt="3">
        <dgm:presLayoutVars>
          <dgm:chMax val="0"/>
          <dgm:chPref val="0"/>
          <dgm:bulletEnabled val="1"/>
        </dgm:presLayoutVars>
      </dgm:prSet>
      <dgm:spPr/>
    </dgm:pt>
    <dgm:pt modelId="{1F34E568-4C54-4BE8-9688-44BB1A81D200}" type="pres">
      <dgm:prSet presAssocID="{497A6985-1868-4227-8560-4450344E485C}" presName="parSh" presStyleLbl="node1" presStyleIdx="2" presStyleCnt="3" custScaleY="125295"/>
      <dgm:spPr/>
    </dgm:pt>
    <dgm:pt modelId="{DB2DC0A2-F4B8-4270-BDCC-64CCB1F68035}" type="pres">
      <dgm:prSet presAssocID="{497A6985-1868-4227-8560-4450344E485C}" presName="desTx" presStyleLbl="fgAcc1" presStyleIdx="2" presStyleCnt="3">
        <dgm:presLayoutVars>
          <dgm:bulletEnabled val="1"/>
        </dgm:presLayoutVars>
      </dgm:prSet>
      <dgm:spPr/>
    </dgm:pt>
  </dgm:ptLst>
  <dgm:cxnLst>
    <dgm:cxn modelId="{60C8F602-0230-430A-B517-B155D6B94D15}" type="presOf" srcId="{4D59EBBC-C8F1-4474-A938-B78E92A897B0}" destId="{C8DD7F0A-2FD3-4F69-A160-8EEB4903635C}" srcOrd="1" destOrd="0" presId="urn:microsoft.com/office/officeart/2005/8/layout/process3"/>
    <dgm:cxn modelId="{D321700F-3A01-4479-9723-EB701BC35FFD}" srcId="{0794169B-81F1-41E4-8720-47BC04447C4D}" destId="{D7E33D57-C0C2-405A-A3B2-70FB8D7E0036}" srcOrd="1" destOrd="0" parTransId="{A5225D71-00F2-429A-8740-10C36D4B8247}" sibTransId="{7D1BB197-CEEE-401F-B5EE-B85FFB26DC2C}"/>
    <dgm:cxn modelId="{1FE63120-0C7D-47DD-8CEF-8495DCC764DE}" type="presOf" srcId="{497A6985-1868-4227-8560-4450344E485C}" destId="{0C9A774D-3FB9-45F8-92EF-EDCC25DB980E}" srcOrd="0" destOrd="0" presId="urn:microsoft.com/office/officeart/2005/8/layout/process3"/>
    <dgm:cxn modelId="{4564E82F-3571-4ACB-B44E-57777BEA773A}" type="presOf" srcId="{AB97E0FE-95F2-4F4B-B3A2-67FE9A91CA1D}" destId="{C3BB33C1-E7AF-475B-82BB-1275DA5B70A4}" srcOrd="1" destOrd="0" presId="urn:microsoft.com/office/officeart/2005/8/layout/process3"/>
    <dgm:cxn modelId="{A2860F33-CD62-480A-BE3B-72A8433878D6}" type="presOf" srcId="{D7E33D57-C0C2-405A-A3B2-70FB8D7E0036}" destId="{0FE3EAFC-13CC-4CDE-9745-04FE9810C0A8}" srcOrd="0" destOrd="1" presId="urn:microsoft.com/office/officeart/2005/8/layout/process3"/>
    <dgm:cxn modelId="{36439A33-9897-4ABE-A583-2B678AE45B8E}" srcId="{B920F1C5-7BD9-4ABA-B25E-F7AB0A56DCB0}" destId="{4D59EBBC-C8F1-4474-A938-B78E92A897B0}" srcOrd="1" destOrd="0" parTransId="{C2EE393E-10EA-428B-A07C-FF63939BE195}" sibTransId="{AB97E0FE-95F2-4F4B-B3A2-67FE9A91CA1D}"/>
    <dgm:cxn modelId="{7A47205F-4ABF-4C91-9E34-A4D6FF7CBC34}" srcId="{497A6985-1868-4227-8560-4450344E485C}" destId="{B060E58C-C725-4663-83DF-F2B4D49AE59E}" srcOrd="0" destOrd="0" parTransId="{8DFF0BAA-9856-455E-82F2-7D4478FA4240}" sibTransId="{9D1A0AEA-6118-4893-9559-29F6D0CCF57D}"/>
    <dgm:cxn modelId="{18F96469-A2BC-4F34-A775-21B13C93F77A}" type="presOf" srcId="{5BF7BF98-7EF0-402F-B713-2E8FD68414BF}" destId="{074760A2-D52D-4831-A921-F68BB0079595}" srcOrd="0" destOrd="0" presId="urn:microsoft.com/office/officeart/2005/8/layout/process3"/>
    <dgm:cxn modelId="{A9FEBB4B-C021-4B93-9601-6AF93089A014}" type="presOf" srcId="{0794169B-81F1-41E4-8720-47BC04447C4D}" destId="{E692CD80-3F7D-490D-8432-3FF5C050F6C1}" srcOrd="0" destOrd="0" presId="urn:microsoft.com/office/officeart/2005/8/layout/process3"/>
    <dgm:cxn modelId="{FBA2DD73-48A0-4375-A54A-F31DC911C78A}" type="presOf" srcId="{6CF55C9C-0612-4307-8427-9D2A3FD87062}" destId="{CA13C435-0146-4EED-8600-BA77B10AA344}" srcOrd="0" destOrd="0" presId="urn:microsoft.com/office/officeart/2005/8/layout/process3"/>
    <dgm:cxn modelId="{433BA454-9D86-4AAA-BBE4-51821DAD3EEF}" srcId="{0794169B-81F1-41E4-8720-47BC04447C4D}" destId="{3EE05396-CF52-4258-981F-CABED17CD799}" srcOrd="0" destOrd="0" parTransId="{D432DC36-437F-46B4-B1BF-B24A18DB955B}" sibTransId="{F643B31D-5841-43C2-A953-3F8589276CCF}"/>
    <dgm:cxn modelId="{D4321C55-7F29-4802-AB48-58FE6382193C}" type="presOf" srcId="{B920F1C5-7BD9-4ABA-B25E-F7AB0A56DCB0}" destId="{170D3A6F-28E9-4B8A-8B81-6A209992EF7E}" srcOrd="0" destOrd="0" presId="urn:microsoft.com/office/officeart/2005/8/layout/process3"/>
    <dgm:cxn modelId="{0B305275-D332-409E-9422-844DA94AD1F0}" srcId="{4D59EBBC-C8F1-4474-A938-B78E92A897B0}" destId="{8C2B38C9-F3AE-4D6F-BB78-B6207A3F64EA}" srcOrd="1" destOrd="0" parTransId="{1502C9D2-A572-4D4D-95B0-E3C779DECFF9}" sibTransId="{7CC647AD-06A2-41D2-91C7-80880D37B2B0}"/>
    <dgm:cxn modelId="{B582E27C-3750-4EF6-9517-63DF26D7D97A}" type="presOf" srcId="{5BF7BF98-7EF0-402F-B713-2E8FD68414BF}" destId="{87B7A071-144D-4278-94ED-C64696D9032E}" srcOrd="1" destOrd="0" presId="urn:microsoft.com/office/officeart/2005/8/layout/process3"/>
    <dgm:cxn modelId="{0E9FD681-83B1-418F-A36D-6834091B8B31}" srcId="{4D59EBBC-C8F1-4474-A938-B78E92A897B0}" destId="{6CF55C9C-0612-4307-8427-9D2A3FD87062}" srcOrd="0" destOrd="0" parTransId="{34C23D19-BE3E-4D01-86C1-B5784288D222}" sibTransId="{7BE40EA4-6D06-4F5B-8EC4-342DD48A5613}"/>
    <dgm:cxn modelId="{78DBD787-F9B3-4212-ACF7-4EA36D1EEA3C}" type="presOf" srcId="{8C2B38C9-F3AE-4D6F-BB78-B6207A3F64EA}" destId="{CA13C435-0146-4EED-8600-BA77B10AA344}" srcOrd="0" destOrd="1" presId="urn:microsoft.com/office/officeart/2005/8/layout/process3"/>
    <dgm:cxn modelId="{0C107697-B514-4F01-8F55-D2E7644928FA}" type="presOf" srcId="{3EE05396-CF52-4258-981F-CABED17CD799}" destId="{0FE3EAFC-13CC-4CDE-9745-04FE9810C0A8}" srcOrd="0" destOrd="0" presId="urn:microsoft.com/office/officeart/2005/8/layout/process3"/>
    <dgm:cxn modelId="{99FB4BA5-0F9E-437A-BA19-14821FCFEAFD}" srcId="{B920F1C5-7BD9-4ABA-B25E-F7AB0A56DCB0}" destId="{0794169B-81F1-41E4-8720-47BC04447C4D}" srcOrd="0" destOrd="0" parTransId="{4724FEAF-BB1B-462D-B5CC-19B00E5B3B00}" sibTransId="{5BF7BF98-7EF0-402F-B713-2E8FD68414BF}"/>
    <dgm:cxn modelId="{DD6280AA-978E-4C1F-829D-D70BA50DD368}" srcId="{B920F1C5-7BD9-4ABA-B25E-F7AB0A56DCB0}" destId="{497A6985-1868-4227-8560-4450344E485C}" srcOrd="2" destOrd="0" parTransId="{E702A1FA-A784-42EF-94A8-28C74CE6854A}" sibTransId="{5CE441E7-5300-40E3-97CF-119E214336BC}"/>
    <dgm:cxn modelId="{68C11BAD-9D9A-4841-A825-4303239C65B6}" type="presOf" srcId="{497A6985-1868-4227-8560-4450344E485C}" destId="{1F34E568-4C54-4BE8-9688-44BB1A81D200}" srcOrd="1" destOrd="0" presId="urn:microsoft.com/office/officeart/2005/8/layout/process3"/>
    <dgm:cxn modelId="{AA7F38B4-788D-4618-8E7C-F812FEEEBAF6}" type="presOf" srcId="{AB97E0FE-95F2-4F4B-B3A2-67FE9A91CA1D}" destId="{9580003B-7C2A-4048-B6E8-ED1726C67F31}" srcOrd="0" destOrd="0" presId="urn:microsoft.com/office/officeart/2005/8/layout/process3"/>
    <dgm:cxn modelId="{A8A6A1CA-ECE9-459B-9771-B45AD98F7966}" type="presOf" srcId="{CDC68F30-8EDC-4114-B6BB-E9E4F457D4DD}" destId="{CA13C435-0146-4EED-8600-BA77B10AA344}" srcOrd="0" destOrd="2" presId="urn:microsoft.com/office/officeart/2005/8/layout/process3"/>
    <dgm:cxn modelId="{2DE00ED0-9CBE-497F-B38F-81CD93585664}" type="presOf" srcId="{C777CB7C-20CB-4B74-8DEA-682F2CC3E7D2}" destId="{0FE3EAFC-13CC-4CDE-9745-04FE9810C0A8}" srcOrd="0" destOrd="2" presId="urn:microsoft.com/office/officeart/2005/8/layout/process3"/>
    <dgm:cxn modelId="{46D270D2-C1AD-4B2D-8F96-1CCB5B025936}" srcId="{0794169B-81F1-41E4-8720-47BC04447C4D}" destId="{C777CB7C-20CB-4B74-8DEA-682F2CC3E7D2}" srcOrd="2" destOrd="0" parTransId="{D7385482-1525-46E2-9F61-3A1AEE2CA85F}" sibTransId="{F2AED415-22C1-487B-AD00-D8B0193BAA3A}"/>
    <dgm:cxn modelId="{7CD460DA-8188-4F9C-941A-6D1D7BE6A500}" type="presOf" srcId="{B060E58C-C725-4663-83DF-F2B4D49AE59E}" destId="{DB2DC0A2-F4B8-4270-BDCC-64CCB1F68035}" srcOrd="0" destOrd="0" presId="urn:microsoft.com/office/officeart/2005/8/layout/process3"/>
    <dgm:cxn modelId="{3EE7EDE9-5BD5-4AAC-B962-F9CA3BF2BFCE}" type="presOf" srcId="{4D59EBBC-C8F1-4474-A938-B78E92A897B0}" destId="{E7B454FB-DEF5-4287-9A48-C820AF91BDDA}" srcOrd="0" destOrd="0" presId="urn:microsoft.com/office/officeart/2005/8/layout/process3"/>
    <dgm:cxn modelId="{153D79FA-A380-4ACA-B55B-9ECD2E594217}" srcId="{4D59EBBC-C8F1-4474-A938-B78E92A897B0}" destId="{CDC68F30-8EDC-4114-B6BB-E9E4F457D4DD}" srcOrd="2" destOrd="0" parTransId="{84868BAD-C603-41FC-8666-B58CE6C1D81D}" sibTransId="{FDF85292-C044-4156-9199-7590C1729D83}"/>
    <dgm:cxn modelId="{D3024DFB-17AC-40CB-8FE4-06AA3D0D76D0}" type="presOf" srcId="{0794169B-81F1-41E4-8720-47BC04447C4D}" destId="{75F62497-2666-4FA5-9770-FB7A7A34B78F}" srcOrd="1" destOrd="0" presId="urn:microsoft.com/office/officeart/2005/8/layout/process3"/>
    <dgm:cxn modelId="{640B84B1-F355-4105-8610-6DD5473DE07B}" type="presParOf" srcId="{170D3A6F-28E9-4B8A-8B81-6A209992EF7E}" destId="{707F23D2-82A6-47E9-AC41-C671454EB141}" srcOrd="0" destOrd="0" presId="urn:microsoft.com/office/officeart/2005/8/layout/process3"/>
    <dgm:cxn modelId="{2CD10AB0-C42B-47FA-B876-BAB668FC913C}" type="presParOf" srcId="{707F23D2-82A6-47E9-AC41-C671454EB141}" destId="{E692CD80-3F7D-490D-8432-3FF5C050F6C1}" srcOrd="0" destOrd="0" presId="urn:microsoft.com/office/officeart/2005/8/layout/process3"/>
    <dgm:cxn modelId="{EDAC6CEE-C4A7-4F73-BC71-875958D1BD3F}" type="presParOf" srcId="{707F23D2-82A6-47E9-AC41-C671454EB141}" destId="{75F62497-2666-4FA5-9770-FB7A7A34B78F}" srcOrd="1" destOrd="0" presId="urn:microsoft.com/office/officeart/2005/8/layout/process3"/>
    <dgm:cxn modelId="{F5DC4E5C-584C-4913-AE4B-40B4C1B18683}" type="presParOf" srcId="{707F23D2-82A6-47E9-AC41-C671454EB141}" destId="{0FE3EAFC-13CC-4CDE-9745-04FE9810C0A8}" srcOrd="2" destOrd="0" presId="urn:microsoft.com/office/officeart/2005/8/layout/process3"/>
    <dgm:cxn modelId="{653F7D40-3F1D-464F-8DCE-D3C6B5CFD58D}" type="presParOf" srcId="{170D3A6F-28E9-4B8A-8B81-6A209992EF7E}" destId="{074760A2-D52D-4831-A921-F68BB0079595}" srcOrd="1" destOrd="0" presId="urn:microsoft.com/office/officeart/2005/8/layout/process3"/>
    <dgm:cxn modelId="{B4FAA1A8-9210-423C-9006-7DB65D5CBEA7}" type="presParOf" srcId="{074760A2-D52D-4831-A921-F68BB0079595}" destId="{87B7A071-144D-4278-94ED-C64696D9032E}" srcOrd="0" destOrd="0" presId="urn:microsoft.com/office/officeart/2005/8/layout/process3"/>
    <dgm:cxn modelId="{A592DEE1-370A-4F00-829A-D965D7FB79DB}" type="presParOf" srcId="{170D3A6F-28E9-4B8A-8B81-6A209992EF7E}" destId="{A3B247B1-6F3E-4084-A6D1-FFA03316BF25}" srcOrd="2" destOrd="0" presId="urn:microsoft.com/office/officeart/2005/8/layout/process3"/>
    <dgm:cxn modelId="{BCA8DBBC-467B-4F7B-92A3-F441CC9E09B4}" type="presParOf" srcId="{A3B247B1-6F3E-4084-A6D1-FFA03316BF25}" destId="{E7B454FB-DEF5-4287-9A48-C820AF91BDDA}" srcOrd="0" destOrd="0" presId="urn:microsoft.com/office/officeart/2005/8/layout/process3"/>
    <dgm:cxn modelId="{BC59C49C-1A0C-447C-915C-854B1EA787EF}" type="presParOf" srcId="{A3B247B1-6F3E-4084-A6D1-FFA03316BF25}" destId="{C8DD7F0A-2FD3-4F69-A160-8EEB4903635C}" srcOrd="1" destOrd="0" presId="urn:microsoft.com/office/officeart/2005/8/layout/process3"/>
    <dgm:cxn modelId="{89E301FE-C61A-4FD4-A235-98AAE2CDF527}" type="presParOf" srcId="{A3B247B1-6F3E-4084-A6D1-FFA03316BF25}" destId="{CA13C435-0146-4EED-8600-BA77B10AA344}" srcOrd="2" destOrd="0" presId="urn:microsoft.com/office/officeart/2005/8/layout/process3"/>
    <dgm:cxn modelId="{E89337DB-AEC1-4B22-B450-81DD21D65A03}" type="presParOf" srcId="{170D3A6F-28E9-4B8A-8B81-6A209992EF7E}" destId="{9580003B-7C2A-4048-B6E8-ED1726C67F31}" srcOrd="3" destOrd="0" presId="urn:microsoft.com/office/officeart/2005/8/layout/process3"/>
    <dgm:cxn modelId="{D4BC4311-4147-408A-B606-195BD8CCEE88}" type="presParOf" srcId="{9580003B-7C2A-4048-B6E8-ED1726C67F31}" destId="{C3BB33C1-E7AF-475B-82BB-1275DA5B70A4}" srcOrd="0" destOrd="0" presId="urn:microsoft.com/office/officeart/2005/8/layout/process3"/>
    <dgm:cxn modelId="{19C28F80-7F36-4C4E-8D70-152F8CBD2A96}" type="presParOf" srcId="{170D3A6F-28E9-4B8A-8B81-6A209992EF7E}" destId="{2F03AEAE-5323-4027-A351-6741A88553FB}" srcOrd="4" destOrd="0" presId="urn:microsoft.com/office/officeart/2005/8/layout/process3"/>
    <dgm:cxn modelId="{359A44F6-D33F-496E-A38D-A499DA7ABE73}" type="presParOf" srcId="{2F03AEAE-5323-4027-A351-6741A88553FB}" destId="{0C9A774D-3FB9-45F8-92EF-EDCC25DB980E}" srcOrd="0" destOrd="0" presId="urn:microsoft.com/office/officeart/2005/8/layout/process3"/>
    <dgm:cxn modelId="{78F11E5C-E4F1-439A-A98E-B69E63677F37}" type="presParOf" srcId="{2F03AEAE-5323-4027-A351-6741A88553FB}" destId="{1F34E568-4C54-4BE8-9688-44BB1A81D200}" srcOrd="1" destOrd="0" presId="urn:microsoft.com/office/officeart/2005/8/layout/process3"/>
    <dgm:cxn modelId="{032A965B-7BEE-4C38-8149-D576C3BF6919}" type="presParOf" srcId="{2F03AEAE-5323-4027-A351-6741A88553FB}" destId="{DB2DC0A2-F4B8-4270-BDCC-64CCB1F68035}"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20F1C5-7BD9-4ABA-B25E-F7AB0A56DCB0}"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A7E2E4A7-248C-41C8-BC49-5A502BDCE330}">
      <dgm:prSet phldrT="[Text]" custT="1"/>
      <dgm:spPr/>
      <dgm:t>
        <a:bodyPr/>
        <a:lstStyle/>
        <a:p>
          <a:r>
            <a:rPr lang="en-US" sz="1400" dirty="0"/>
            <a:t>Advance statewide pyramid model implementation and expansion in early care and learning settings</a:t>
          </a:r>
        </a:p>
      </dgm:t>
    </dgm:pt>
    <dgm:pt modelId="{E3BAF436-4BC4-4246-A85C-9632D92B2F10}" type="parTrans" cxnId="{21C4A925-A5F7-480F-97E5-085A984EFAA2}">
      <dgm:prSet/>
      <dgm:spPr/>
      <dgm:t>
        <a:bodyPr/>
        <a:lstStyle/>
        <a:p>
          <a:endParaRPr lang="en-US"/>
        </a:p>
      </dgm:t>
    </dgm:pt>
    <dgm:pt modelId="{0D8F1365-CD63-4394-A422-30EBC0EBAE87}" type="sibTrans" cxnId="{21C4A925-A5F7-480F-97E5-085A984EFAA2}">
      <dgm:prSet/>
      <dgm:spPr/>
      <dgm:t>
        <a:bodyPr/>
        <a:lstStyle/>
        <a:p>
          <a:endParaRPr lang="en-US"/>
        </a:p>
      </dgm:t>
    </dgm:pt>
    <dgm:pt modelId="{6DE9F149-97A6-4652-A374-D54BB9507659}">
      <dgm:prSet phldrT="[Text]" custT="1"/>
      <dgm:spPr/>
      <dgm:t>
        <a:bodyPr/>
        <a:lstStyle/>
        <a:p>
          <a:r>
            <a:rPr lang="en-US" sz="1400" b="0" dirty="0"/>
            <a:t>20 schools/agencies are participating in Cohort 1</a:t>
          </a:r>
        </a:p>
      </dgm:t>
    </dgm:pt>
    <dgm:pt modelId="{29F187BE-2283-4D4E-B1E7-B080504D8C17}" type="parTrans" cxnId="{6769E010-5E17-4490-AB2E-EBD83133752A}">
      <dgm:prSet/>
      <dgm:spPr/>
      <dgm:t>
        <a:bodyPr/>
        <a:lstStyle/>
        <a:p>
          <a:endParaRPr lang="en-US"/>
        </a:p>
      </dgm:t>
    </dgm:pt>
    <dgm:pt modelId="{0D0691C5-592D-4C69-87A4-AFA16E8DFDEE}" type="sibTrans" cxnId="{6769E010-5E17-4490-AB2E-EBD83133752A}">
      <dgm:prSet/>
      <dgm:spPr/>
      <dgm:t>
        <a:bodyPr/>
        <a:lstStyle/>
        <a:p>
          <a:endParaRPr lang="en-US"/>
        </a:p>
      </dgm:t>
    </dgm:pt>
    <dgm:pt modelId="{4D59EBBC-C8F1-4474-A938-B78E92A897B0}">
      <dgm:prSet phldrT="[Text]" custT="1"/>
      <dgm:spPr/>
      <dgm:t>
        <a:bodyPr/>
        <a:lstStyle/>
        <a:p>
          <a:r>
            <a:rPr lang="en-US" sz="1400" dirty="0"/>
            <a:t>Advance NYS-AIMH competencies and endorsement system </a:t>
          </a:r>
        </a:p>
      </dgm:t>
    </dgm:pt>
    <dgm:pt modelId="{C2EE393E-10EA-428B-A07C-FF63939BE195}" type="parTrans" cxnId="{36439A33-9897-4ABE-A583-2B678AE45B8E}">
      <dgm:prSet/>
      <dgm:spPr/>
      <dgm:t>
        <a:bodyPr/>
        <a:lstStyle/>
        <a:p>
          <a:endParaRPr lang="en-US"/>
        </a:p>
      </dgm:t>
    </dgm:pt>
    <dgm:pt modelId="{AB97E0FE-95F2-4F4B-B3A2-67FE9A91CA1D}" type="sibTrans" cxnId="{36439A33-9897-4ABE-A583-2B678AE45B8E}">
      <dgm:prSet/>
      <dgm:spPr/>
      <dgm:t>
        <a:bodyPr/>
        <a:lstStyle/>
        <a:p>
          <a:endParaRPr lang="en-US"/>
        </a:p>
      </dgm:t>
    </dgm:pt>
    <dgm:pt modelId="{497A6985-1868-4227-8560-4450344E485C}">
      <dgm:prSet phldrT="[Text]" custT="1"/>
      <dgm:spPr/>
      <dgm:t>
        <a:bodyPr/>
        <a:lstStyle/>
        <a:p>
          <a:r>
            <a:rPr lang="en-US" sz="1400" dirty="0"/>
            <a:t>Promote dissemination of JTSED guidance document on best practices for meeting the SED needs of young children and their families</a:t>
          </a:r>
        </a:p>
      </dgm:t>
    </dgm:pt>
    <dgm:pt modelId="{E702A1FA-A784-42EF-94A8-28C74CE6854A}" type="parTrans" cxnId="{DD6280AA-978E-4C1F-829D-D70BA50DD368}">
      <dgm:prSet/>
      <dgm:spPr/>
      <dgm:t>
        <a:bodyPr/>
        <a:lstStyle/>
        <a:p>
          <a:endParaRPr lang="en-US"/>
        </a:p>
      </dgm:t>
    </dgm:pt>
    <dgm:pt modelId="{5CE441E7-5300-40E3-97CF-119E214336BC}" type="sibTrans" cxnId="{DD6280AA-978E-4C1F-829D-D70BA50DD368}">
      <dgm:prSet/>
      <dgm:spPr/>
      <dgm:t>
        <a:bodyPr/>
        <a:lstStyle/>
        <a:p>
          <a:endParaRPr lang="en-US"/>
        </a:p>
      </dgm:t>
    </dgm:pt>
    <dgm:pt modelId="{E621CD29-5D29-426D-ACE4-93D5504B47BE}">
      <dgm:prSet/>
      <dgm:spPr/>
      <dgm:t>
        <a:bodyPr/>
        <a:lstStyle/>
        <a:p>
          <a:r>
            <a:rPr lang="en-US" b="0" dirty="0"/>
            <a:t>Conducing a comprehensive review of all NYS early childhood endorsements/credentials to align with  NYS-AIMH </a:t>
          </a:r>
        </a:p>
      </dgm:t>
    </dgm:pt>
    <dgm:pt modelId="{033C4511-313F-4D9C-A322-25539138E0A0}" type="parTrans" cxnId="{6A2F4E86-F786-4009-8144-33EEE4404A29}">
      <dgm:prSet/>
      <dgm:spPr/>
      <dgm:t>
        <a:bodyPr/>
        <a:lstStyle/>
        <a:p>
          <a:endParaRPr lang="en-US"/>
        </a:p>
      </dgm:t>
    </dgm:pt>
    <dgm:pt modelId="{323E984B-C978-4902-9584-EC83E2B2FCB5}" type="sibTrans" cxnId="{6A2F4E86-F786-4009-8144-33EEE4404A29}">
      <dgm:prSet/>
      <dgm:spPr/>
      <dgm:t>
        <a:bodyPr/>
        <a:lstStyle/>
        <a:p>
          <a:endParaRPr lang="en-US"/>
        </a:p>
      </dgm:t>
    </dgm:pt>
    <dgm:pt modelId="{466F441C-F836-4721-974F-597C0EE9892A}">
      <dgm:prSet/>
      <dgm:spPr/>
      <dgm:t>
        <a:bodyPr/>
        <a:lstStyle/>
        <a:p>
          <a:r>
            <a:rPr lang="en-US" b="0" dirty="0"/>
            <a:t> In 2018, align work with EICC workgroup  dissemination plan </a:t>
          </a:r>
        </a:p>
      </dgm:t>
    </dgm:pt>
    <dgm:pt modelId="{CD0B6AF2-FA3C-4490-BA68-CFBD0A51C47A}" type="parTrans" cxnId="{2956C9BC-248B-40EA-94FB-4558E382A650}">
      <dgm:prSet/>
      <dgm:spPr/>
      <dgm:t>
        <a:bodyPr/>
        <a:lstStyle/>
        <a:p>
          <a:endParaRPr lang="en-US"/>
        </a:p>
      </dgm:t>
    </dgm:pt>
    <dgm:pt modelId="{9826F41F-5FEB-478B-B4F8-E9303659079C}" type="sibTrans" cxnId="{2956C9BC-248B-40EA-94FB-4558E382A650}">
      <dgm:prSet/>
      <dgm:spPr/>
      <dgm:t>
        <a:bodyPr/>
        <a:lstStyle/>
        <a:p>
          <a:endParaRPr lang="en-US"/>
        </a:p>
      </dgm:t>
    </dgm:pt>
    <dgm:pt modelId="{10F01581-9E07-435D-B07E-4D0C09C699DE}">
      <dgm:prSet custT="1"/>
      <dgm:spPr/>
      <dgm:t>
        <a:bodyPr/>
        <a:lstStyle/>
        <a:p>
          <a:r>
            <a:rPr lang="en-US" sz="1400" b="0" dirty="0"/>
            <a:t>7,073 people trained on Pyramid Model to date</a:t>
          </a:r>
        </a:p>
      </dgm:t>
    </dgm:pt>
    <dgm:pt modelId="{03437C89-1A5E-43C4-8832-F1BCF2151A2E}" type="parTrans" cxnId="{29DF2BE2-C019-4527-8EBF-91C0185F5403}">
      <dgm:prSet/>
      <dgm:spPr/>
      <dgm:t>
        <a:bodyPr/>
        <a:lstStyle/>
        <a:p>
          <a:endParaRPr lang="en-US"/>
        </a:p>
      </dgm:t>
    </dgm:pt>
    <dgm:pt modelId="{4093D6CE-D44E-4705-B47C-395A05F93901}" type="sibTrans" cxnId="{29DF2BE2-C019-4527-8EBF-91C0185F5403}">
      <dgm:prSet/>
      <dgm:spPr/>
      <dgm:t>
        <a:bodyPr/>
        <a:lstStyle/>
        <a:p>
          <a:endParaRPr lang="en-US"/>
        </a:p>
      </dgm:t>
    </dgm:pt>
    <dgm:pt modelId="{2E152A8E-AB38-4CF6-BFA7-BE7B934FAA50}">
      <dgm:prSet custT="1"/>
      <dgm:spPr/>
      <dgm:t>
        <a:bodyPr/>
        <a:lstStyle/>
        <a:p>
          <a:r>
            <a:rPr lang="en-US" sz="1400" b="0" dirty="0"/>
            <a:t>Braided Funding secured for 2018</a:t>
          </a:r>
        </a:p>
      </dgm:t>
    </dgm:pt>
    <dgm:pt modelId="{8D7D76EC-8B1C-4D9B-9EF0-55E979A863C4}" type="parTrans" cxnId="{EA7FA524-A04D-4D8C-93D8-6433239ABE3F}">
      <dgm:prSet/>
      <dgm:spPr/>
      <dgm:t>
        <a:bodyPr/>
        <a:lstStyle/>
        <a:p>
          <a:endParaRPr lang="en-US"/>
        </a:p>
      </dgm:t>
    </dgm:pt>
    <dgm:pt modelId="{0BDB9580-334B-4072-8CA0-1D1026682270}" type="sibTrans" cxnId="{EA7FA524-A04D-4D8C-93D8-6433239ABE3F}">
      <dgm:prSet/>
      <dgm:spPr/>
      <dgm:t>
        <a:bodyPr/>
        <a:lstStyle/>
        <a:p>
          <a:endParaRPr lang="en-US"/>
        </a:p>
      </dgm:t>
    </dgm:pt>
    <dgm:pt modelId="{9B933EC3-C683-4FCC-9DAB-C48ED2872D68}">
      <dgm:prSet/>
      <dgm:spPr/>
      <dgm:t>
        <a:bodyPr/>
        <a:lstStyle/>
        <a:p>
          <a:r>
            <a:rPr lang="en-US" b="0" dirty="0"/>
            <a:t>Work with CCF to promote guidance and track website requests</a:t>
          </a:r>
        </a:p>
      </dgm:t>
    </dgm:pt>
    <dgm:pt modelId="{9AE9CBA7-79A3-43FF-9346-40C5306F7EFC}" type="parTrans" cxnId="{DEFCDF4B-F2D4-411F-A303-4CF4DFFCE8FB}">
      <dgm:prSet/>
      <dgm:spPr/>
      <dgm:t>
        <a:bodyPr/>
        <a:lstStyle/>
        <a:p>
          <a:endParaRPr lang="en-US"/>
        </a:p>
      </dgm:t>
    </dgm:pt>
    <dgm:pt modelId="{460A5FF1-98ED-448F-BDBA-296D1AD40923}" type="sibTrans" cxnId="{DEFCDF4B-F2D4-411F-A303-4CF4DFFCE8FB}">
      <dgm:prSet/>
      <dgm:spPr/>
      <dgm:t>
        <a:bodyPr/>
        <a:lstStyle/>
        <a:p>
          <a:endParaRPr lang="en-US"/>
        </a:p>
      </dgm:t>
    </dgm:pt>
    <dgm:pt modelId="{90A37212-60C6-4F11-8A10-520F4F9CA661}">
      <dgm:prSet/>
      <dgm:spPr/>
      <dgm:t>
        <a:bodyPr/>
        <a:lstStyle/>
        <a:p>
          <a:r>
            <a:rPr lang="en-US" b="0" dirty="0"/>
            <a:t>To date,  crosswalk has been completed on CDA credential, NYSPEP credential and Pyramid Model competencies </a:t>
          </a:r>
        </a:p>
      </dgm:t>
    </dgm:pt>
    <dgm:pt modelId="{8A455746-79A8-4010-B8FA-5784473FFA62}" type="parTrans" cxnId="{3675EBEC-24FB-4EAE-ACDF-DF324A979A62}">
      <dgm:prSet/>
      <dgm:spPr/>
      <dgm:t>
        <a:bodyPr/>
        <a:lstStyle/>
        <a:p>
          <a:endParaRPr lang="en-US"/>
        </a:p>
      </dgm:t>
    </dgm:pt>
    <dgm:pt modelId="{E830AB2D-B94F-424A-88D0-DF9E3BAC6950}" type="sibTrans" cxnId="{3675EBEC-24FB-4EAE-ACDF-DF324A979A62}">
      <dgm:prSet/>
      <dgm:spPr/>
      <dgm:t>
        <a:bodyPr/>
        <a:lstStyle/>
        <a:p>
          <a:endParaRPr lang="en-US"/>
        </a:p>
      </dgm:t>
    </dgm:pt>
    <dgm:pt modelId="{C7282CAA-3EE2-4032-8B2F-22F9DAAD70D9}">
      <dgm:prSet/>
      <dgm:spPr/>
      <dgm:t>
        <a:bodyPr/>
        <a:lstStyle/>
        <a:p>
          <a:r>
            <a:rPr lang="en-US" b="0" dirty="0"/>
            <a:t>In 2018, develop communication strategy to disseminate crosswalk</a:t>
          </a:r>
        </a:p>
      </dgm:t>
    </dgm:pt>
    <dgm:pt modelId="{65A1F890-37F6-4109-873A-9DF29D1947C9}" type="parTrans" cxnId="{4A6ECFE6-65C6-46E3-9EDC-8D117DBE2381}">
      <dgm:prSet/>
      <dgm:spPr/>
      <dgm:t>
        <a:bodyPr/>
        <a:lstStyle/>
        <a:p>
          <a:endParaRPr lang="en-US"/>
        </a:p>
      </dgm:t>
    </dgm:pt>
    <dgm:pt modelId="{F8E3BAA1-90C1-43C6-BC2C-8F58A86098F6}" type="sibTrans" cxnId="{4A6ECFE6-65C6-46E3-9EDC-8D117DBE2381}">
      <dgm:prSet/>
      <dgm:spPr/>
      <dgm:t>
        <a:bodyPr/>
        <a:lstStyle/>
        <a:p>
          <a:endParaRPr lang="en-US"/>
        </a:p>
      </dgm:t>
    </dgm:pt>
    <dgm:pt modelId="{0BDAAAF6-96C4-439A-A4B3-3934EE5A6A79}">
      <dgm:prSet custT="1"/>
      <dgm:spPr/>
      <dgm:t>
        <a:bodyPr/>
        <a:lstStyle/>
        <a:p>
          <a:r>
            <a:rPr lang="en-US" sz="1400" b="0" dirty="0"/>
            <a:t>In 2018, continue to evaluate  the three-year cycle of comprehensive support and technical assistance to Cohort 1</a:t>
          </a:r>
        </a:p>
      </dgm:t>
    </dgm:pt>
    <dgm:pt modelId="{62FEF3B8-820A-4344-849F-95A44B23AA82}" type="parTrans" cxnId="{E6646CC6-745C-45BA-BFEA-6B921B3978E1}">
      <dgm:prSet/>
      <dgm:spPr/>
      <dgm:t>
        <a:bodyPr/>
        <a:lstStyle/>
        <a:p>
          <a:endParaRPr lang="en-US"/>
        </a:p>
      </dgm:t>
    </dgm:pt>
    <dgm:pt modelId="{90D8FE95-F340-449E-AC69-00FBABBFC94D}" type="sibTrans" cxnId="{E6646CC6-745C-45BA-BFEA-6B921B3978E1}">
      <dgm:prSet/>
      <dgm:spPr/>
      <dgm:t>
        <a:bodyPr/>
        <a:lstStyle/>
        <a:p>
          <a:endParaRPr lang="en-US"/>
        </a:p>
      </dgm:t>
    </dgm:pt>
    <dgm:pt modelId="{5F02B718-5606-4728-8B16-FB949454111F}">
      <dgm:prSet/>
      <dgm:spPr/>
      <dgm:t>
        <a:bodyPr/>
        <a:lstStyle/>
        <a:p>
          <a:endParaRPr lang="en-US" sz="1400" b="1" dirty="0"/>
        </a:p>
      </dgm:t>
    </dgm:pt>
    <dgm:pt modelId="{8D7BA786-C789-49CE-A999-DD92B1CBAC7B}" type="sibTrans" cxnId="{391272DD-9EB2-4440-B097-6ECF547D24D2}">
      <dgm:prSet/>
      <dgm:spPr/>
      <dgm:t>
        <a:bodyPr/>
        <a:lstStyle/>
        <a:p>
          <a:endParaRPr lang="en-US"/>
        </a:p>
      </dgm:t>
    </dgm:pt>
    <dgm:pt modelId="{64F7B474-7796-440F-A509-5FD2B8CBCAB1}" type="parTrans" cxnId="{391272DD-9EB2-4440-B097-6ECF547D24D2}">
      <dgm:prSet/>
      <dgm:spPr/>
      <dgm:t>
        <a:bodyPr/>
        <a:lstStyle/>
        <a:p>
          <a:endParaRPr lang="en-US"/>
        </a:p>
      </dgm:t>
    </dgm:pt>
    <dgm:pt modelId="{170D3A6F-28E9-4B8A-8B81-6A209992EF7E}" type="pres">
      <dgm:prSet presAssocID="{B920F1C5-7BD9-4ABA-B25E-F7AB0A56DCB0}" presName="linearFlow" presStyleCnt="0">
        <dgm:presLayoutVars>
          <dgm:dir/>
          <dgm:animLvl val="lvl"/>
          <dgm:resizeHandles val="exact"/>
        </dgm:presLayoutVars>
      </dgm:prSet>
      <dgm:spPr/>
    </dgm:pt>
    <dgm:pt modelId="{A8D00EF1-4B5D-479E-9BC6-C7072B52B8DD}" type="pres">
      <dgm:prSet presAssocID="{A7E2E4A7-248C-41C8-BC49-5A502BDCE330}" presName="composite" presStyleCnt="0"/>
      <dgm:spPr/>
    </dgm:pt>
    <dgm:pt modelId="{CEF7587B-0F1D-465B-B104-D464F53E8A20}" type="pres">
      <dgm:prSet presAssocID="{A7E2E4A7-248C-41C8-BC49-5A502BDCE330}" presName="parTx" presStyleLbl="node1" presStyleIdx="0" presStyleCnt="3">
        <dgm:presLayoutVars>
          <dgm:chMax val="0"/>
          <dgm:chPref val="0"/>
          <dgm:bulletEnabled val="1"/>
        </dgm:presLayoutVars>
      </dgm:prSet>
      <dgm:spPr/>
    </dgm:pt>
    <dgm:pt modelId="{AA1BE79C-C001-4290-83D8-40CE24BC3FCD}" type="pres">
      <dgm:prSet presAssocID="{A7E2E4A7-248C-41C8-BC49-5A502BDCE330}" presName="parSh" presStyleLbl="node1" presStyleIdx="0" presStyleCnt="3" custScaleY="127925"/>
      <dgm:spPr/>
    </dgm:pt>
    <dgm:pt modelId="{5E65BCDA-E2C1-4092-99A5-06960D173E08}" type="pres">
      <dgm:prSet presAssocID="{A7E2E4A7-248C-41C8-BC49-5A502BDCE330}" presName="desTx" presStyleLbl="fgAcc1" presStyleIdx="0" presStyleCnt="3" custScaleY="100000">
        <dgm:presLayoutVars>
          <dgm:bulletEnabled val="1"/>
        </dgm:presLayoutVars>
      </dgm:prSet>
      <dgm:spPr/>
    </dgm:pt>
    <dgm:pt modelId="{50AE004A-2C33-4241-8EC8-221F214F9100}" type="pres">
      <dgm:prSet presAssocID="{0D8F1365-CD63-4394-A422-30EBC0EBAE87}" presName="sibTrans" presStyleLbl="sibTrans2D1" presStyleIdx="0" presStyleCnt="2"/>
      <dgm:spPr/>
    </dgm:pt>
    <dgm:pt modelId="{0BC369DC-7026-4637-A57D-4002A6F02A7F}" type="pres">
      <dgm:prSet presAssocID="{0D8F1365-CD63-4394-A422-30EBC0EBAE87}" presName="connTx" presStyleLbl="sibTrans2D1" presStyleIdx="0" presStyleCnt="2"/>
      <dgm:spPr/>
    </dgm:pt>
    <dgm:pt modelId="{A3B247B1-6F3E-4084-A6D1-FFA03316BF25}" type="pres">
      <dgm:prSet presAssocID="{4D59EBBC-C8F1-4474-A938-B78E92A897B0}" presName="composite" presStyleCnt="0"/>
      <dgm:spPr/>
    </dgm:pt>
    <dgm:pt modelId="{E7B454FB-DEF5-4287-9A48-C820AF91BDDA}" type="pres">
      <dgm:prSet presAssocID="{4D59EBBC-C8F1-4474-A938-B78E92A897B0}" presName="parTx" presStyleLbl="node1" presStyleIdx="0" presStyleCnt="3">
        <dgm:presLayoutVars>
          <dgm:chMax val="0"/>
          <dgm:chPref val="0"/>
          <dgm:bulletEnabled val="1"/>
        </dgm:presLayoutVars>
      </dgm:prSet>
      <dgm:spPr/>
    </dgm:pt>
    <dgm:pt modelId="{C8DD7F0A-2FD3-4F69-A160-8EEB4903635C}" type="pres">
      <dgm:prSet presAssocID="{4D59EBBC-C8F1-4474-A938-B78E92A897B0}" presName="parSh" presStyleLbl="node1" presStyleIdx="1" presStyleCnt="3" custScaleY="119645"/>
      <dgm:spPr/>
    </dgm:pt>
    <dgm:pt modelId="{CA13C435-0146-4EED-8600-BA77B10AA344}" type="pres">
      <dgm:prSet presAssocID="{4D59EBBC-C8F1-4474-A938-B78E92A897B0}" presName="desTx" presStyleLbl="fgAcc1" presStyleIdx="1" presStyleCnt="3" custScaleY="100000">
        <dgm:presLayoutVars>
          <dgm:bulletEnabled val="1"/>
        </dgm:presLayoutVars>
      </dgm:prSet>
      <dgm:spPr/>
    </dgm:pt>
    <dgm:pt modelId="{9580003B-7C2A-4048-B6E8-ED1726C67F31}" type="pres">
      <dgm:prSet presAssocID="{AB97E0FE-95F2-4F4B-B3A2-67FE9A91CA1D}" presName="sibTrans" presStyleLbl="sibTrans2D1" presStyleIdx="1" presStyleCnt="2"/>
      <dgm:spPr/>
    </dgm:pt>
    <dgm:pt modelId="{C3BB33C1-E7AF-475B-82BB-1275DA5B70A4}" type="pres">
      <dgm:prSet presAssocID="{AB97E0FE-95F2-4F4B-B3A2-67FE9A91CA1D}" presName="connTx" presStyleLbl="sibTrans2D1" presStyleIdx="1" presStyleCnt="2"/>
      <dgm:spPr/>
    </dgm:pt>
    <dgm:pt modelId="{2F03AEAE-5323-4027-A351-6741A88553FB}" type="pres">
      <dgm:prSet presAssocID="{497A6985-1868-4227-8560-4450344E485C}" presName="composite" presStyleCnt="0"/>
      <dgm:spPr/>
    </dgm:pt>
    <dgm:pt modelId="{0C9A774D-3FB9-45F8-92EF-EDCC25DB980E}" type="pres">
      <dgm:prSet presAssocID="{497A6985-1868-4227-8560-4450344E485C}" presName="parTx" presStyleLbl="node1" presStyleIdx="1" presStyleCnt="3">
        <dgm:presLayoutVars>
          <dgm:chMax val="0"/>
          <dgm:chPref val="0"/>
          <dgm:bulletEnabled val="1"/>
        </dgm:presLayoutVars>
      </dgm:prSet>
      <dgm:spPr/>
    </dgm:pt>
    <dgm:pt modelId="{1F34E568-4C54-4BE8-9688-44BB1A81D200}" type="pres">
      <dgm:prSet presAssocID="{497A6985-1868-4227-8560-4450344E485C}" presName="parSh" presStyleLbl="node1" presStyleIdx="2" presStyleCnt="3" custScaleY="125295"/>
      <dgm:spPr/>
    </dgm:pt>
    <dgm:pt modelId="{DB2DC0A2-F4B8-4270-BDCC-64CCB1F68035}" type="pres">
      <dgm:prSet presAssocID="{497A6985-1868-4227-8560-4450344E485C}" presName="desTx" presStyleLbl="fgAcc1" presStyleIdx="2" presStyleCnt="3">
        <dgm:presLayoutVars>
          <dgm:bulletEnabled val="1"/>
        </dgm:presLayoutVars>
      </dgm:prSet>
      <dgm:spPr/>
    </dgm:pt>
  </dgm:ptLst>
  <dgm:cxnLst>
    <dgm:cxn modelId="{6769E010-5E17-4490-AB2E-EBD83133752A}" srcId="{A7E2E4A7-248C-41C8-BC49-5A502BDCE330}" destId="{6DE9F149-97A6-4652-A374-D54BB9507659}" srcOrd="0" destOrd="0" parTransId="{29F187BE-2283-4D4E-B1E7-B080504D8C17}" sibTransId="{0D0691C5-592D-4C69-87A4-AFA16E8DFDEE}"/>
    <dgm:cxn modelId="{5FC8641B-BA5B-476E-94E5-602D71998CBA}" type="presOf" srcId="{A7E2E4A7-248C-41C8-BC49-5A502BDCE330}" destId="{AA1BE79C-C001-4290-83D8-40CE24BC3FCD}" srcOrd="1" destOrd="0" presId="urn:microsoft.com/office/officeart/2005/8/layout/process3"/>
    <dgm:cxn modelId="{EA7FA524-A04D-4D8C-93D8-6433239ABE3F}" srcId="{A7E2E4A7-248C-41C8-BC49-5A502BDCE330}" destId="{2E152A8E-AB38-4CF6-BFA7-BE7B934FAA50}" srcOrd="2" destOrd="0" parTransId="{8D7D76EC-8B1C-4D9B-9EF0-55E979A863C4}" sibTransId="{0BDB9580-334B-4072-8CA0-1D1026682270}"/>
    <dgm:cxn modelId="{9A262525-0852-4F76-8B6F-B23D712C0FC7}" type="presOf" srcId="{0D8F1365-CD63-4394-A422-30EBC0EBAE87}" destId="{0BC369DC-7026-4637-A57D-4002A6F02A7F}" srcOrd="1" destOrd="0" presId="urn:microsoft.com/office/officeart/2005/8/layout/process3"/>
    <dgm:cxn modelId="{21C4A925-A5F7-480F-97E5-085A984EFAA2}" srcId="{B920F1C5-7BD9-4ABA-B25E-F7AB0A56DCB0}" destId="{A7E2E4A7-248C-41C8-BC49-5A502BDCE330}" srcOrd="0" destOrd="0" parTransId="{E3BAF436-4BC4-4246-A85C-9632D92B2F10}" sibTransId="{0D8F1365-CD63-4394-A422-30EBC0EBAE87}"/>
    <dgm:cxn modelId="{DB34162A-14EB-4E41-BE07-0F3F39DDE46C}" type="presOf" srcId="{6DE9F149-97A6-4652-A374-D54BB9507659}" destId="{5E65BCDA-E2C1-4092-99A5-06960D173E08}" srcOrd="0" destOrd="0" presId="urn:microsoft.com/office/officeart/2005/8/layout/process3"/>
    <dgm:cxn modelId="{36439A33-9897-4ABE-A583-2B678AE45B8E}" srcId="{B920F1C5-7BD9-4ABA-B25E-F7AB0A56DCB0}" destId="{4D59EBBC-C8F1-4474-A938-B78E92A897B0}" srcOrd="1" destOrd="0" parTransId="{C2EE393E-10EA-428B-A07C-FF63939BE195}" sibTransId="{AB97E0FE-95F2-4F4B-B3A2-67FE9A91CA1D}"/>
    <dgm:cxn modelId="{9D30E840-BF09-48BC-8A31-1B800707C9E1}" type="presOf" srcId="{466F441C-F836-4721-974F-597C0EE9892A}" destId="{DB2DC0A2-F4B8-4270-BDCC-64CCB1F68035}" srcOrd="0" destOrd="0" presId="urn:microsoft.com/office/officeart/2005/8/layout/process3"/>
    <dgm:cxn modelId="{AEBFFB64-21C8-426E-B0E6-69184AF89A5B}" type="presOf" srcId="{4D59EBBC-C8F1-4474-A938-B78E92A897B0}" destId="{C8DD7F0A-2FD3-4F69-A160-8EEB4903635C}" srcOrd="1" destOrd="0" presId="urn:microsoft.com/office/officeart/2005/8/layout/process3"/>
    <dgm:cxn modelId="{AED63F46-18A4-4E13-8975-D005F420D8F6}" type="presOf" srcId="{9B933EC3-C683-4FCC-9DAB-C48ED2872D68}" destId="{DB2DC0A2-F4B8-4270-BDCC-64CCB1F68035}" srcOrd="0" destOrd="1" presId="urn:microsoft.com/office/officeart/2005/8/layout/process3"/>
    <dgm:cxn modelId="{07CFE36A-8428-47F8-9919-C804D159347A}" type="presOf" srcId="{5F02B718-5606-4728-8B16-FB949454111F}" destId="{5E65BCDA-E2C1-4092-99A5-06960D173E08}" srcOrd="0" destOrd="4" presId="urn:microsoft.com/office/officeart/2005/8/layout/process3"/>
    <dgm:cxn modelId="{DEFCDF4B-F2D4-411F-A303-4CF4DFFCE8FB}" srcId="{497A6985-1868-4227-8560-4450344E485C}" destId="{9B933EC3-C683-4FCC-9DAB-C48ED2872D68}" srcOrd="1" destOrd="0" parTransId="{9AE9CBA7-79A3-43FF-9346-40C5306F7EFC}" sibTransId="{460A5FF1-98ED-448F-BDBA-296D1AD40923}"/>
    <dgm:cxn modelId="{422A1673-225E-45DC-9359-1A99F8BDFC45}" type="presOf" srcId="{497A6985-1868-4227-8560-4450344E485C}" destId="{1F34E568-4C54-4BE8-9688-44BB1A81D200}" srcOrd="1" destOrd="0" presId="urn:microsoft.com/office/officeart/2005/8/layout/process3"/>
    <dgm:cxn modelId="{0F65617B-B14E-4A46-8B87-711C732CF526}" type="presOf" srcId="{2E152A8E-AB38-4CF6-BFA7-BE7B934FAA50}" destId="{5E65BCDA-E2C1-4092-99A5-06960D173E08}" srcOrd="0" destOrd="2" presId="urn:microsoft.com/office/officeart/2005/8/layout/process3"/>
    <dgm:cxn modelId="{13311985-FF4C-4D2F-8BD2-1427ECDAC9A8}" type="presOf" srcId="{E621CD29-5D29-426D-ACE4-93D5504B47BE}" destId="{CA13C435-0146-4EED-8600-BA77B10AA344}" srcOrd="0" destOrd="0" presId="urn:microsoft.com/office/officeart/2005/8/layout/process3"/>
    <dgm:cxn modelId="{6A2F4E86-F786-4009-8144-33EEE4404A29}" srcId="{4D59EBBC-C8F1-4474-A938-B78E92A897B0}" destId="{E621CD29-5D29-426D-ACE4-93D5504B47BE}" srcOrd="0" destOrd="0" parTransId="{033C4511-313F-4D9C-A322-25539138E0A0}" sibTransId="{323E984B-C978-4902-9584-EC83E2B2FCB5}"/>
    <dgm:cxn modelId="{67079888-B9DB-43BC-83A8-2366A7EB1BB0}" type="presOf" srcId="{A7E2E4A7-248C-41C8-BC49-5A502BDCE330}" destId="{CEF7587B-0F1D-465B-B104-D464F53E8A20}" srcOrd="0" destOrd="0" presId="urn:microsoft.com/office/officeart/2005/8/layout/process3"/>
    <dgm:cxn modelId="{18432E8C-6BB9-4205-AFDB-44BDC1455218}" type="presOf" srcId="{B920F1C5-7BD9-4ABA-B25E-F7AB0A56DCB0}" destId="{170D3A6F-28E9-4B8A-8B81-6A209992EF7E}" srcOrd="0" destOrd="0" presId="urn:microsoft.com/office/officeart/2005/8/layout/process3"/>
    <dgm:cxn modelId="{3FF5B392-C92E-4C7A-B9E1-290EA6458578}" type="presOf" srcId="{90A37212-60C6-4F11-8A10-520F4F9CA661}" destId="{CA13C435-0146-4EED-8600-BA77B10AA344}" srcOrd="0" destOrd="1" presId="urn:microsoft.com/office/officeart/2005/8/layout/process3"/>
    <dgm:cxn modelId="{DAA3B093-6399-41EE-AA52-D5E2DBC4439B}" type="presOf" srcId="{0BDAAAF6-96C4-439A-A4B3-3934EE5A6A79}" destId="{5E65BCDA-E2C1-4092-99A5-06960D173E08}" srcOrd="0" destOrd="3" presId="urn:microsoft.com/office/officeart/2005/8/layout/process3"/>
    <dgm:cxn modelId="{A7861E95-EFE1-4A01-B25C-7A1F34A36966}" type="presOf" srcId="{10F01581-9E07-435D-B07E-4D0C09C699DE}" destId="{5E65BCDA-E2C1-4092-99A5-06960D173E08}" srcOrd="0" destOrd="1" presId="urn:microsoft.com/office/officeart/2005/8/layout/process3"/>
    <dgm:cxn modelId="{5719B9A7-1F50-4387-A349-F3056AB7890D}" type="presOf" srcId="{497A6985-1868-4227-8560-4450344E485C}" destId="{0C9A774D-3FB9-45F8-92EF-EDCC25DB980E}" srcOrd="0" destOrd="0" presId="urn:microsoft.com/office/officeart/2005/8/layout/process3"/>
    <dgm:cxn modelId="{DD6280AA-978E-4C1F-829D-D70BA50DD368}" srcId="{B920F1C5-7BD9-4ABA-B25E-F7AB0A56DCB0}" destId="{497A6985-1868-4227-8560-4450344E485C}" srcOrd="2" destOrd="0" parTransId="{E702A1FA-A784-42EF-94A8-28C74CE6854A}" sibTransId="{5CE441E7-5300-40E3-97CF-119E214336BC}"/>
    <dgm:cxn modelId="{CA4AFAB1-8E8A-474F-930B-6AF39FD3AF45}" type="presOf" srcId="{0D8F1365-CD63-4394-A422-30EBC0EBAE87}" destId="{50AE004A-2C33-4241-8EC8-221F214F9100}" srcOrd="0" destOrd="0" presId="urn:microsoft.com/office/officeart/2005/8/layout/process3"/>
    <dgm:cxn modelId="{4902A4B8-2461-429A-B237-40B583FB761C}" type="presOf" srcId="{AB97E0FE-95F2-4F4B-B3A2-67FE9A91CA1D}" destId="{C3BB33C1-E7AF-475B-82BB-1275DA5B70A4}" srcOrd="1" destOrd="0" presId="urn:microsoft.com/office/officeart/2005/8/layout/process3"/>
    <dgm:cxn modelId="{2956C9BC-248B-40EA-94FB-4558E382A650}" srcId="{497A6985-1868-4227-8560-4450344E485C}" destId="{466F441C-F836-4721-974F-597C0EE9892A}" srcOrd="0" destOrd="0" parTransId="{CD0B6AF2-FA3C-4490-BA68-CFBD0A51C47A}" sibTransId="{9826F41F-5FEB-478B-B4F8-E9303659079C}"/>
    <dgm:cxn modelId="{E6646CC6-745C-45BA-BFEA-6B921B3978E1}" srcId="{A7E2E4A7-248C-41C8-BC49-5A502BDCE330}" destId="{0BDAAAF6-96C4-439A-A4B3-3934EE5A6A79}" srcOrd="3" destOrd="0" parTransId="{62FEF3B8-820A-4344-849F-95A44B23AA82}" sibTransId="{90D8FE95-F340-449E-AC69-00FBABBFC94D}"/>
    <dgm:cxn modelId="{49BFC6CA-343D-471B-B119-ADEA1B50EDA8}" type="presOf" srcId="{C7282CAA-3EE2-4032-8B2F-22F9DAAD70D9}" destId="{CA13C435-0146-4EED-8600-BA77B10AA344}" srcOrd="0" destOrd="2" presId="urn:microsoft.com/office/officeart/2005/8/layout/process3"/>
    <dgm:cxn modelId="{391272DD-9EB2-4440-B097-6ECF547D24D2}" srcId="{A7E2E4A7-248C-41C8-BC49-5A502BDCE330}" destId="{5F02B718-5606-4728-8B16-FB949454111F}" srcOrd="4" destOrd="0" parTransId="{64F7B474-7796-440F-A509-5FD2B8CBCAB1}" sibTransId="{8D7BA786-C789-49CE-A999-DD92B1CBAC7B}"/>
    <dgm:cxn modelId="{3CA754DE-7CE2-4235-81C5-01B00358C05F}" type="presOf" srcId="{AB97E0FE-95F2-4F4B-B3A2-67FE9A91CA1D}" destId="{9580003B-7C2A-4048-B6E8-ED1726C67F31}" srcOrd="0" destOrd="0" presId="urn:microsoft.com/office/officeart/2005/8/layout/process3"/>
    <dgm:cxn modelId="{B35ACCDE-6DF3-4AF7-88E7-ED9773166288}" type="presOf" srcId="{4D59EBBC-C8F1-4474-A938-B78E92A897B0}" destId="{E7B454FB-DEF5-4287-9A48-C820AF91BDDA}" srcOrd="0" destOrd="0" presId="urn:microsoft.com/office/officeart/2005/8/layout/process3"/>
    <dgm:cxn modelId="{29DF2BE2-C019-4527-8EBF-91C0185F5403}" srcId="{A7E2E4A7-248C-41C8-BC49-5A502BDCE330}" destId="{10F01581-9E07-435D-B07E-4D0C09C699DE}" srcOrd="1" destOrd="0" parTransId="{03437C89-1A5E-43C4-8832-F1BCF2151A2E}" sibTransId="{4093D6CE-D44E-4705-B47C-395A05F93901}"/>
    <dgm:cxn modelId="{4A6ECFE6-65C6-46E3-9EDC-8D117DBE2381}" srcId="{4D59EBBC-C8F1-4474-A938-B78E92A897B0}" destId="{C7282CAA-3EE2-4032-8B2F-22F9DAAD70D9}" srcOrd="2" destOrd="0" parTransId="{65A1F890-37F6-4109-873A-9DF29D1947C9}" sibTransId="{F8E3BAA1-90C1-43C6-BC2C-8F58A86098F6}"/>
    <dgm:cxn modelId="{3675EBEC-24FB-4EAE-ACDF-DF324A979A62}" srcId="{4D59EBBC-C8F1-4474-A938-B78E92A897B0}" destId="{90A37212-60C6-4F11-8A10-520F4F9CA661}" srcOrd="1" destOrd="0" parTransId="{8A455746-79A8-4010-B8FA-5784473FFA62}" sibTransId="{E830AB2D-B94F-424A-88D0-DF9E3BAC6950}"/>
    <dgm:cxn modelId="{B87DB45E-043D-4C98-80E6-97FDB61E7E59}" type="presParOf" srcId="{170D3A6F-28E9-4B8A-8B81-6A209992EF7E}" destId="{A8D00EF1-4B5D-479E-9BC6-C7072B52B8DD}" srcOrd="0" destOrd="0" presId="urn:microsoft.com/office/officeart/2005/8/layout/process3"/>
    <dgm:cxn modelId="{1DBAA8D8-8DDE-4D8C-8C16-AAF155E49767}" type="presParOf" srcId="{A8D00EF1-4B5D-479E-9BC6-C7072B52B8DD}" destId="{CEF7587B-0F1D-465B-B104-D464F53E8A20}" srcOrd="0" destOrd="0" presId="urn:microsoft.com/office/officeart/2005/8/layout/process3"/>
    <dgm:cxn modelId="{415FF6D8-3AAA-4382-AD89-12F97A2EB54A}" type="presParOf" srcId="{A8D00EF1-4B5D-479E-9BC6-C7072B52B8DD}" destId="{AA1BE79C-C001-4290-83D8-40CE24BC3FCD}" srcOrd="1" destOrd="0" presId="urn:microsoft.com/office/officeart/2005/8/layout/process3"/>
    <dgm:cxn modelId="{B910EDA8-7042-4507-9C55-086762D031E6}" type="presParOf" srcId="{A8D00EF1-4B5D-479E-9BC6-C7072B52B8DD}" destId="{5E65BCDA-E2C1-4092-99A5-06960D173E08}" srcOrd="2" destOrd="0" presId="urn:microsoft.com/office/officeart/2005/8/layout/process3"/>
    <dgm:cxn modelId="{8FFBF0AC-E025-43DD-835A-373839880FC6}" type="presParOf" srcId="{170D3A6F-28E9-4B8A-8B81-6A209992EF7E}" destId="{50AE004A-2C33-4241-8EC8-221F214F9100}" srcOrd="1" destOrd="0" presId="urn:microsoft.com/office/officeart/2005/8/layout/process3"/>
    <dgm:cxn modelId="{3989C7CC-9125-4B55-9DD8-3AA043C1EAB3}" type="presParOf" srcId="{50AE004A-2C33-4241-8EC8-221F214F9100}" destId="{0BC369DC-7026-4637-A57D-4002A6F02A7F}" srcOrd="0" destOrd="0" presId="urn:microsoft.com/office/officeart/2005/8/layout/process3"/>
    <dgm:cxn modelId="{54796D53-6768-4A3A-8EEB-789125F4AE92}" type="presParOf" srcId="{170D3A6F-28E9-4B8A-8B81-6A209992EF7E}" destId="{A3B247B1-6F3E-4084-A6D1-FFA03316BF25}" srcOrd="2" destOrd="0" presId="urn:microsoft.com/office/officeart/2005/8/layout/process3"/>
    <dgm:cxn modelId="{29D49160-75AF-492D-9643-C48F8409E746}" type="presParOf" srcId="{A3B247B1-6F3E-4084-A6D1-FFA03316BF25}" destId="{E7B454FB-DEF5-4287-9A48-C820AF91BDDA}" srcOrd="0" destOrd="0" presId="urn:microsoft.com/office/officeart/2005/8/layout/process3"/>
    <dgm:cxn modelId="{255FC219-E253-4325-A81E-B9B11CB3A131}" type="presParOf" srcId="{A3B247B1-6F3E-4084-A6D1-FFA03316BF25}" destId="{C8DD7F0A-2FD3-4F69-A160-8EEB4903635C}" srcOrd="1" destOrd="0" presId="urn:microsoft.com/office/officeart/2005/8/layout/process3"/>
    <dgm:cxn modelId="{DEB202B9-1EB6-4B7A-9591-43E857E13D35}" type="presParOf" srcId="{A3B247B1-6F3E-4084-A6D1-FFA03316BF25}" destId="{CA13C435-0146-4EED-8600-BA77B10AA344}" srcOrd="2" destOrd="0" presId="urn:microsoft.com/office/officeart/2005/8/layout/process3"/>
    <dgm:cxn modelId="{E5098910-81FB-4D27-B801-0CC894DBAECB}" type="presParOf" srcId="{170D3A6F-28E9-4B8A-8B81-6A209992EF7E}" destId="{9580003B-7C2A-4048-B6E8-ED1726C67F31}" srcOrd="3" destOrd="0" presId="urn:microsoft.com/office/officeart/2005/8/layout/process3"/>
    <dgm:cxn modelId="{0922F1A5-97B9-4E76-8DF5-6877E3E001B9}" type="presParOf" srcId="{9580003B-7C2A-4048-B6E8-ED1726C67F31}" destId="{C3BB33C1-E7AF-475B-82BB-1275DA5B70A4}" srcOrd="0" destOrd="0" presId="urn:microsoft.com/office/officeart/2005/8/layout/process3"/>
    <dgm:cxn modelId="{C5B3E087-7BA4-4C0E-BD3C-18B9806DE8CF}" type="presParOf" srcId="{170D3A6F-28E9-4B8A-8B81-6A209992EF7E}" destId="{2F03AEAE-5323-4027-A351-6741A88553FB}" srcOrd="4" destOrd="0" presId="urn:microsoft.com/office/officeart/2005/8/layout/process3"/>
    <dgm:cxn modelId="{B8F67DDA-8082-449D-B897-8FDC7859BAD3}" type="presParOf" srcId="{2F03AEAE-5323-4027-A351-6741A88553FB}" destId="{0C9A774D-3FB9-45F8-92EF-EDCC25DB980E}" srcOrd="0" destOrd="0" presId="urn:microsoft.com/office/officeart/2005/8/layout/process3"/>
    <dgm:cxn modelId="{2433D595-01F3-4D0E-8EF6-847CFBFE1DE9}" type="presParOf" srcId="{2F03AEAE-5323-4027-A351-6741A88553FB}" destId="{1F34E568-4C54-4BE8-9688-44BB1A81D200}" srcOrd="1" destOrd="0" presId="urn:microsoft.com/office/officeart/2005/8/layout/process3"/>
    <dgm:cxn modelId="{C88A2513-9731-4C3E-AEF7-D2C4C061DADC}" type="presParOf" srcId="{2F03AEAE-5323-4027-A351-6741A88553FB}" destId="{DB2DC0A2-F4B8-4270-BDCC-64CCB1F68035}"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E7072-D0FB-472D-9491-1FE34068DC0E}">
      <dsp:nvSpPr>
        <dsp:cNvPr id="0" name=""/>
        <dsp:cNvSpPr/>
      </dsp:nvSpPr>
      <dsp:spPr>
        <a:xfrm>
          <a:off x="1272" y="1174949"/>
          <a:ext cx="3197107" cy="1234083"/>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414B89-49C9-4E1F-9D33-900494343836}">
      <dsp:nvSpPr>
        <dsp:cNvPr id="0" name=""/>
        <dsp:cNvSpPr/>
      </dsp:nvSpPr>
      <dsp:spPr>
        <a:xfrm>
          <a:off x="853834" y="1322379"/>
          <a:ext cx="2699779" cy="15562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u="sng" kern="1200" dirty="0"/>
            <a:t>Priority Action</a:t>
          </a:r>
        </a:p>
        <a:p>
          <a:pPr marL="0" lvl="0" indent="0" algn="ctr" defTabSz="711200">
            <a:lnSpc>
              <a:spcPct val="90000"/>
            </a:lnSpc>
            <a:spcBef>
              <a:spcPct val="0"/>
            </a:spcBef>
            <a:spcAft>
              <a:spcPct val="35000"/>
            </a:spcAft>
            <a:buNone/>
          </a:pPr>
          <a:r>
            <a:rPr lang="en-US" sz="1600" kern="1200" dirty="0"/>
            <a:t>Strategies to support implementation of universal developmental screening and referral in primary care and early care settings</a:t>
          </a:r>
        </a:p>
      </dsp:txBody>
      <dsp:txXfrm>
        <a:off x="899415" y="1367960"/>
        <a:ext cx="2608617" cy="1465103"/>
      </dsp:txXfrm>
    </dsp:sp>
    <dsp:sp modelId="{A2A10AA2-AB67-400D-920B-D979B8F9F946}">
      <dsp:nvSpPr>
        <dsp:cNvPr id="0" name=""/>
        <dsp:cNvSpPr/>
      </dsp:nvSpPr>
      <dsp:spPr>
        <a:xfrm>
          <a:off x="3653079" y="1168455"/>
          <a:ext cx="3197107" cy="1234083"/>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957895-09BF-4BA3-9160-C313B9EBD5ED}">
      <dsp:nvSpPr>
        <dsp:cNvPr id="0" name=""/>
        <dsp:cNvSpPr/>
      </dsp:nvSpPr>
      <dsp:spPr>
        <a:xfrm>
          <a:off x="4505641" y="1302896"/>
          <a:ext cx="2699779" cy="15822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Font typeface="Wingdings" panose="05000000000000000000" pitchFamily="2" charset="2"/>
            <a:buNone/>
          </a:pPr>
          <a:r>
            <a:rPr lang="en-US" sz="1600" u="sng" kern="1200" dirty="0"/>
            <a:t>Priority Action</a:t>
          </a:r>
          <a:endParaRPr lang="en-US" sz="1600" kern="1200" dirty="0"/>
        </a:p>
        <a:p>
          <a:pPr marL="0" lvl="0" indent="0" algn="ctr" defTabSz="711200">
            <a:lnSpc>
              <a:spcPct val="90000"/>
            </a:lnSpc>
            <a:spcBef>
              <a:spcPct val="0"/>
            </a:spcBef>
            <a:spcAft>
              <a:spcPct val="35000"/>
            </a:spcAft>
            <a:buFont typeface="Wingdings" panose="05000000000000000000" pitchFamily="2" charset="2"/>
            <a:buNone/>
          </a:pPr>
          <a:r>
            <a:rPr lang="en-US" sz="1600" kern="1200" dirty="0"/>
            <a:t>Strategies to support implementation of universal maternal depression screening and linkages in primary care</a:t>
          </a:r>
        </a:p>
      </dsp:txBody>
      <dsp:txXfrm>
        <a:off x="4551983" y="1349238"/>
        <a:ext cx="2607095" cy="1489558"/>
      </dsp:txXfrm>
    </dsp:sp>
    <dsp:sp modelId="{A350AFDC-E0EE-4CEE-A8DB-82DD59A4651A}">
      <dsp:nvSpPr>
        <dsp:cNvPr id="0" name=""/>
        <dsp:cNvSpPr/>
      </dsp:nvSpPr>
      <dsp:spPr>
        <a:xfrm>
          <a:off x="7304886" y="1176754"/>
          <a:ext cx="3197107" cy="1234083"/>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8F208C-F5C6-440C-BD8B-13968A6858D2}">
      <dsp:nvSpPr>
        <dsp:cNvPr id="0" name=""/>
        <dsp:cNvSpPr/>
      </dsp:nvSpPr>
      <dsp:spPr>
        <a:xfrm>
          <a:off x="8157448" y="1327794"/>
          <a:ext cx="2699779" cy="1549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u="sng" kern="1200" dirty="0"/>
            <a:t>Priority Action</a:t>
          </a:r>
          <a:endParaRPr lang="en-US" sz="1600" kern="1200" dirty="0"/>
        </a:p>
        <a:p>
          <a:pPr marL="0" lvl="0" indent="0" algn="ctr" defTabSz="711200">
            <a:lnSpc>
              <a:spcPct val="90000"/>
            </a:lnSpc>
            <a:spcBef>
              <a:spcPct val="0"/>
            </a:spcBef>
            <a:spcAft>
              <a:spcPct val="35000"/>
            </a:spcAft>
            <a:buNone/>
          </a:pPr>
          <a:r>
            <a:rPr lang="en-US" sz="1600" kern="1200" dirty="0"/>
            <a:t>Advance research, knowledge and skills to address SEL needs of young children across multidisciplinary workforce</a:t>
          </a:r>
        </a:p>
      </dsp:txBody>
      <dsp:txXfrm>
        <a:off x="8202818" y="1373164"/>
        <a:ext cx="2609039" cy="14583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50D2B-BF59-437D-822B-23AE6193ABA4}">
      <dsp:nvSpPr>
        <dsp:cNvPr id="0" name=""/>
        <dsp:cNvSpPr/>
      </dsp:nvSpPr>
      <dsp:spPr>
        <a:xfrm>
          <a:off x="5650" y="408063"/>
          <a:ext cx="2569230" cy="15136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Collaborate with key stakeholders in health policy  to advance universal developmental screening in primary care</a:t>
          </a:r>
        </a:p>
      </dsp:txBody>
      <dsp:txXfrm>
        <a:off x="5650" y="408063"/>
        <a:ext cx="2569230" cy="1009076"/>
      </dsp:txXfrm>
    </dsp:sp>
    <dsp:sp modelId="{F0270BA1-4FC9-4D5A-82F7-BC4D049AE55B}">
      <dsp:nvSpPr>
        <dsp:cNvPr id="0" name=""/>
        <dsp:cNvSpPr/>
      </dsp:nvSpPr>
      <dsp:spPr>
        <a:xfrm>
          <a:off x="531878" y="1417139"/>
          <a:ext cx="2569230" cy="27843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t>Workgroup actively involved in the Children’s Medicaid Redesign </a:t>
          </a:r>
        </a:p>
        <a:p>
          <a:pPr marL="114300" lvl="1" indent="-114300" algn="l" defTabSz="622300">
            <a:lnSpc>
              <a:spcPct val="90000"/>
            </a:lnSpc>
            <a:spcBef>
              <a:spcPct val="0"/>
            </a:spcBef>
            <a:spcAft>
              <a:spcPct val="15000"/>
            </a:spcAft>
            <a:buChar char="•"/>
          </a:pPr>
          <a:r>
            <a:rPr lang="en-US" sz="1400" b="0" kern="1200" dirty="0"/>
            <a:t>Actively engaged in the First 1,000 Days on Medicaid Initiative</a:t>
          </a:r>
        </a:p>
        <a:p>
          <a:pPr marL="114300" lvl="1" indent="-114300" algn="l" defTabSz="622300">
            <a:lnSpc>
              <a:spcPct val="90000"/>
            </a:lnSpc>
            <a:spcBef>
              <a:spcPct val="0"/>
            </a:spcBef>
            <a:spcAft>
              <a:spcPct val="15000"/>
            </a:spcAft>
            <a:buChar char="•"/>
          </a:pPr>
          <a:endParaRPr lang="en-US" sz="1400" kern="1200" dirty="0"/>
        </a:p>
      </dsp:txBody>
      <dsp:txXfrm>
        <a:off x="607128" y="1492389"/>
        <a:ext cx="2418730" cy="2633875"/>
      </dsp:txXfrm>
    </dsp:sp>
    <dsp:sp modelId="{D1767B3F-FF82-46CA-8CCE-ABABD81A27A7}">
      <dsp:nvSpPr>
        <dsp:cNvPr id="0" name=""/>
        <dsp:cNvSpPr/>
      </dsp:nvSpPr>
      <dsp:spPr>
        <a:xfrm rot="20640">
          <a:off x="2964359" y="605299"/>
          <a:ext cx="825725" cy="6396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964361" y="732656"/>
        <a:ext cx="633826" cy="383797"/>
      </dsp:txXfrm>
    </dsp:sp>
    <dsp:sp modelId="{C8DD7F0A-2FD3-4F69-A160-8EEB4903635C}">
      <dsp:nvSpPr>
        <dsp:cNvPr id="0" name=""/>
        <dsp:cNvSpPr/>
      </dsp:nvSpPr>
      <dsp:spPr>
        <a:xfrm>
          <a:off x="4132824" y="333725"/>
          <a:ext cx="2569230" cy="18109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Font typeface="Wingdings" panose="05000000000000000000" pitchFamily="2" charset="2"/>
            <a:buNone/>
          </a:pPr>
          <a:r>
            <a:rPr lang="en-US" sz="1500" b="0" kern="1200" dirty="0"/>
            <a:t>Workgroup advanced 4 priority recommendations as part of the First 1,000 Days on Medicaid Initiative </a:t>
          </a:r>
        </a:p>
      </dsp:txBody>
      <dsp:txXfrm>
        <a:off x="4132824" y="333725"/>
        <a:ext cx="2569230" cy="1207309"/>
      </dsp:txXfrm>
    </dsp:sp>
    <dsp:sp modelId="{CA13C435-0146-4EED-8600-BA77B10AA344}">
      <dsp:nvSpPr>
        <dsp:cNvPr id="0" name=""/>
        <dsp:cNvSpPr/>
      </dsp:nvSpPr>
      <dsp:spPr>
        <a:xfrm>
          <a:off x="4659052" y="1491477"/>
          <a:ext cx="2569230" cy="27843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Font typeface="Wingdings" panose="05000000000000000000" pitchFamily="2" charset="2"/>
            <a:buNone/>
          </a:pPr>
          <a:r>
            <a:rPr lang="en-US" sz="1500" b="0" kern="1200" dirty="0"/>
            <a:t>Two proposals were selected in the top ten to advance:</a:t>
          </a:r>
        </a:p>
        <a:p>
          <a:pPr marL="114300" lvl="1" indent="-114300" algn="l" defTabSz="666750">
            <a:lnSpc>
              <a:spcPct val="90000"/>
            </a:lnSpc>
            <a:spcBef>
              <a:spcPct val="0"/>
            </a:spcBef>
            <a:spcAft>
              <a:spcPct val="15000"/>
            </a:spcAft>
            <a:buFont typeface="Arial" panose="020B0604020202020204" pitchFamily="34" charset="0"/>
            <a:buChar char="•"/>
          </a:pPr>
          <a:r>
            <a:rPr lang="en-US" sz="1500" b="0" kern="1200" dirty="0"/>
            <a:t>Preventive Pediatric Care Clinical Advisory Group and</a:t>
          </a:r>
        </a:p>
        <a:p>
          <a:pPr marL="114300" lvl="1" indent="-114300" algn="l" defTabSz="666750">
            <a:lnSpc>
              <a:spcPct val="90000"/>
            </a:lnSpc>
            <a:spcBef>
              <a:spcPct val="0"/>
            </a:spcBef>
            <a:spcAft>
              <a:spcPct val="15000"/>
            </a:spcAft>
            <a:buFont typeface="Arial" panose="020B0604020202020204" pitchFamily="34" charset="0"/>
            <a:buChar char="•"/>
          </a:pPr>
          <a:r>
            <a:rPr lang="en-US" sz="1500" b="0" kern="1200" dirty="0"/>
            <a:t>Data System Development for Cross Sector</a:t>
          </a:r>
        </a:p>
        <a:p>
          <a:pPr marL="114300" lvl="1" indent="-114300" algn="l" defTabSz="666750">
            <a:lnSpc>
              <a:spcPct val="90000"/>
            </a:lnSpc>
            <a:spcBef>
              <a:spcPct val="0"/>
            </a:spcBef>
            <a:spcAft>
              <a:spcPct val="15000"/>
            </a:spcAft>
            <a:buFont typeface="Arial" panose="020B0604020202020204" pitchFamily="34" charset="0"/>
            <a:buChar char="•"/>
          </a:pPr>
          <a:r>
            <a:rPr lang="en-US" sz="1500" b="0" kern="1200" dirty="0">
              <a:solidFill>
                <a:schemeClr val="tx1"/>
              </a:solidFill>
            </a:rPr>
            <a:t>In 2018, </a:t>
          </a:r>
          <a:r>
            <a:rPr lang="en-US" sz="1500" b="0" kern="1200" dirty="0"/>
            <a:t>collaborate on the  development of  above proposal</a:t>
          </a:r>
          <a:endParaRPr lang="en-US" sz="1500" b="0" kern="1200" dirty="0">
            <a:solidFill>
              <a:schemeClr val="tx1"/>
            </a:solidFill>
          </a:endParaRPr>
        </a:p>
      </dsp:txBody>
      <dsp:txXfrm>
        <a:off x="4734302" y="1566727"/>
        <a:ext cx="2418730" cy="2633875"/>
      </dsp:txXfrm>
    </dsp:sp>
    <dsp:sp modelId="{9580003B-7C2A-4048-B6E8-ED1726C67F31}">
      <dsp:nvSpPr>
        <dsp:cNvPr id="0" name=""/>
        <dsp:cNvSpPr/>
      </dsp:nvSpPr>
      <dsp:spPr>
        <a:xfrm rot="5936">
          <a:off x="7091539" y="621152"/>
          <a:ext cx="825711" cy="6396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7091539" y="748919"/>
        <a:ext cx="633812" cy="383797"/>
      </dsp:txXfrm>
    </dsp:sp>
    <dsp:sp modelId="{1F34E568-4C54-4BE8-9688-44BB1A81D200}">
      <dsp:nvSpPr>
        <dsp:cNvPr id="0" name=""/>
        <dsp:cNvSpPr/>
      </dsp:nvSpPr>
      <dsp:spPr>
        <a:xfrm>
          <a:off x="8259998" y="312345"/>
          <a:ext cx="2569230" cy="18964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US" sz="1500" kern="1200" dirty="0"/>
            <a:t>Workgroup members actively participate in the two NYS Pilots as part of the  NYS ECCS Impact Team</a:t>
          </a:r>
        </a:p>
      </dsp:txBody>
      <dsp:txXfrm>
        <a:off x="8259998" y="312345"/>
        <a:ext cx="2569230" cy="1264322"/>
      </dsp:txXfrm>
    </dsp:sp>
    <dsp:sp modelId="{DB2DC0A2-F4B8-4270-BDCC-64CCB1F68035}">
      <dsp:nvSpPr>
        <dsp:cNvPr id="0" name=""/>
        <dsp:cNvSpPr/>
      </dsp:nvSpPr>
      <dsp:spPr>
        <a:xfrm>
          <a:off x="8548289" y="1272649"/>
          <a:ext cx="2569230" cy="27843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b="0" kern="1200" dirty="0"/>
            <a:t>Build community partnerships and linkages to better ensure universal developmental screening </a:t>
          </a:r>
        </a:p>
        <a:p>
          <a:pPr marL="114300" lvl="1" indent="-114300" algn="l" defTabSz="666750">
            <a:lnSpc>
              <a:spcPct val="90000"/>
            </a:lnSpc>
            <a:spcBef>
              <a:spcPct val="0"/>
            </a:spcBef>
            <a:spcAft>
              <a:spcPct val="15000"/>
            </a:spcAft>
            <a:buChar char="•"/>
          </a:pPr>
          <a:r>
            <a:rPr lang="en-US" sz="1500" b="0" kern="1200" dirty="0"/>
            <a:t>Promote resources such as Birth to Five Watch me Thrive across NYS</a:t>
          </a:r>
        </a:p>
      </dsp:txBody>
      <dsp:txXfrm>
        <a:off x="8623539" y="1347899"/>
        <a:ext cx="2418730" cy="2633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F62497-2666-4FA5-9770-FB7A7A34B78F}">
      <dsp:nvSpPr>
        <dsp:cNvPr id="0" name=""/>
        <dsp:cNvSpPr/>
      </dsp:nvSpPr>
      <dsp:spPr>
        <a:xfrm>
          <a:off x="5800" y="151443"/>
          <a:ext cx="2637214" cy="22895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Collaborate with key stakeholders in health policy  to advance maternal  depression screening and linkages in primary care</a:t>
          </a:r>
        </a:p>
      </dsp:txBody>
      <dsp:txXfrm>
        <a:off x="5800" y="151443"/>
        <a:ext cx="2637214" cy="1054885"/>
      </dsp:txXfrm>
    </dsp:sp>
    <dsp:sp modelId="{0FE3EAFC-13CC-4CDE-9745-04FE9810C0A8}">
      <dsp:nvSpPr>
        <dsp:cNvPr id="0" name=""/>
        <dsp:cNvSpPr/>
      </dsp:nvSpPr>
      <dsp:spPr>
        <a:xfrm>
          <a:off x="545952" y="1206329"/>
          <a:ext cx="2637214" cy="30528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t>Workgroup advanced 3 priority recommendations as part of the First 1,000 Days on Medicaid Initiative </a:t>
          </a:r>
        </a:p>
        <a:p>
          <a:pPr marL="114300" lvl="1" indent="-114300" algn="l" defTabSz="622300">
            <a:lnSpc>
              <a:spcPct val="90000"/>
            </a:lnSpc>
            <a:spcBef>
              <a:spcPct val="0"/>
            </a:spcBef>
            <a:spcAft>
              <a:spcPct val="15000"/>
            </a:spcAft>
            <a:buChar char="•"/>
          </a:pPr>
          <a:r>
            <a:rPr lang="en-US" sz="1400" b="0" kern="1200" dirty="0"/>
            <a:t>Peer Family Navigator Pilot was selected in the top ten</a:t>
          </a:r>
        </a:p>
        <a:p>
          <a:pPr marL="114300" lvl="1" indent="-114300" algn="l" defTabSz="622300">
            <a:lnSpc>
              <a:spcPct val="90000"/>
            </a:lnSpc>
            <a:spcBef>
              <a:spcPct val="0"/>
            </a:spcBef>
            <a:spcAft>
              <a:spcPct val="15000"/>
            </a:spcAft>
            <a:buChar char="•"/>
          </a:pPr>
          <a:r>
            <a:rPr lang="en-US" sz="1400" b="0" kern="1200" dirty="0"/>
            <a:t>In 2018, continue collaboration with DOH Medicaid polices </a:t>
          </a:r>
        </a:p>
      </dsp:txBody>
      <dsp:txXfrm>
        <a:off x="623193" y="1283570"/>
        <a:ext cx="2482732" cy="2898318"/>
      </dsp:txXfrm>
    </dsp:sp>
    <dsp:sp modelId="{074760A2-D52D-4831-A921-F68BB0079595}">
      <dsp:nvSpPr>
        <dsp:cNvPr id="0" name=""/>
        <dsp:cNvSpPr/>
      </dsp:nvSpPr>
      <dsp:spPr>
        <a:xfrm rot="21592833">
          <a:off x="3042805" y="346125"/>
          <a:ext cx="847561" cy="6565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3042805" y="477648"/>
        <a:ext cx="650584" cy="393954"/>
      </dsp:txXfrm>
    </dsp:sp>
    <dsp:sp modelId="{C8DD7F0A-2FD3-4F69-A160-8EEB4903635C}">
      <dsp:nvSpPr>
        <dsp:cNvPr id="0" name=""/>
        <dsp:cNvSpPr/>
      </dsp:nvSpPr>
      <dsp:spPr>
        <a:xfrm>
          <a:off x="4242182" y="38995"/>
          <a:ext cx="2637214" cy="27393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Promote behavioral health strategies to support maternal depression treatment within primary care</a:t>
          </a:r>
        </a:p>
      </dsp:txBody>
      <dsp:txXfrm>
        <a:off x="4242182" y="38995"/>
        <a:ext cx="2637214" cy="1262117"/>
      </dsp:txXfrm>
    </dsp:sp>
    <dsp:sp modelId="{CA13C435-0146-4EED-8600-BA77B10AA344}">
      <dsp:nvSpPr>
        <dsp:cNvPr id="0" name=""/>
        <dsp:cNvSpPr/>
      </dsp:nvSpPr>
      <dsp:spPr>
        <a:xfrm>
          <a:off x="4782335" y="1318777"/>
          <a:ext cx="2637214" cy="30528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t>Workgroup advanced one priority recommendation as part of the First 1,000 Days on Medicaid Initiative</a:t>
          </a:r>
        </a:p>
        <a:p>
          <a:pPr marL="114300" lvl="1" indent="-114300" algn="l" defTabSz="622300">
            <a:lnSpc>
              <a:spcPct val="90000"/>
            </a:lnSpc>
            <a:spcBef>
              <a:spcPct val="0"/>
            </a:spcBef>
            <a:spcAft>
              <a:spcPct val="15000"/>
            </a:spcAft>
            <a:buChar char="•"/>
          </a:pPr>
          <a:r>
            <a:rPr lang="en-US" sz="1400" b="0" kern="1200" dirty="0"/>
            <a:t>Parent Diagnosis as Eligibility for Parent Child Therapy was selected in the top ten</a:t>
          </a:r>
        </a:p>
        <a:p>
          <a:pPr marL="114300" lvl="1" indent="-114300" algn="l" defTabSz="622300">
            <a:lnSpc>
              <a:spcPct val="90000"/>
            </a:lnSpc>
            <a:spcBef>
              <a:spcPct val="0"/>
            </a:spcBef>
            <a:spcAft>
              <a:spcPct val="15000"/>
            </a:spcAft>
            <a:buChar char="•"/>
          </a:pPr>
          <a:r>
            <a:rPr lang="en-US" sz="1400" b="0" kern="1200" dirty="0"/>
            <a:t>In 2018, collaborate on the  development of  above proposal</a:t>
          </a:r>
        </a:p>
      </dsp:txBody>
      <dsp:txXfrm>
        <a:off x="4859576" y="1396018"/>
        <a:ext cx="2482732" cy="2898318"/>
      </dsp:txXfrm>
    </dsp:sp>
    <dsp:sp modelId="{9580003B-7C2A-4048-B6E8-ED1726C67F31}">
      <dsp:nvSpPr>
        <dsp:cNvPr id="0" name=""/>
        <dsp:cNvSpPr/>
      </dsp:nvSpPr>
      <dsp:spPr>
        <a:xfrm rot="21597939">
          <a:off x="7279188" y="340475"/>
          <a:ext cx="847559" cy="6565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279188" y="471852"/>
        <a:ext cx="650582" cy="393954"/>
      </dsp:txXfrm>
    </dsp:sp>
    <dsp:sp modelId="{1F34E568-4C54-4BE8-9688-44BB1A81D200}">
      <dsp:nvSpPr>
        <dsp:cNvPr id="0" name=""/>
        <dsp:cNvSpPr/>
      </dsp:nvSpPr>
      <dsp:spPr>
        <a:xfrm>
          <a:off x="8478565" y="6655"/>
          <a:ext cx="2637214" cy="28687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Advance findings  from the OMH Healthy Steps Initiative that demonstrate key strategies for increasing  depression screening, linkages and to identified services </a:t>
          </a:r>
        </a:p>
      </dsp:txBody>
      <dsp:txXfrm>
        <a:off x="8478565" y="6655"/>
        <a:ext cx="2637214" cy="1321718"/>
      </dsp:txXfrm>
    </dsp:sp>
    <dsp:sp modelId="{DB2DC0A2-F4B8-4270-BDCC-64CCB1F68035}">
      <dsp:nvSpPr>
        <dsp:cNvPr id="0" name=""/>
        <dsp:cNvSpPr/>
      </dsp:nvSpPr>
      <dsp:spPr>
        <a:xfrm>
          <a:off x="9018717" y="1351117"/>
          <a:ext cx="2637214" cy="30528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Currently  advancing resources from the  </a:t>
          </a:r>
          <a:r>
            <a:rPr lang="en-US" sz="1400" b="1" kern="1200" dirty="0">
              <a:hlinkClick xmlns:r="http://schemas.openxmlformats.org/officeDocument/2006/relationships" r:id="rId1"/>
            </a:rPr>
            <a:t>AAP Screening Technical Assistance &amp; Resource (STAR) Center</a:t>
          </a:r>
          <a:r>
            <a:rPr lang="en-US" sz="1400" b="1" kern="1200" dirty="0"/>
            <a:t>.  C</a:t>
          </a:r>
          <a:r>
            <a:rPr lang="en-US" sz="1400" kern="1200" dirty="0"/>
            <a:t>reated to help practices support long-term child health and development through early childhood screening, referral, and follow-up for developmental concerns</a:t>
          </a:r>
          <a:r>
            <a:rPr lang="en-US" sz="1400" b="1" kern="1200" dirty="0"/>
            <a:t>, </a:t>
          </a:r>
          <a:r>
            <a:rPr lang="en-US" sz="1400" b="0" kern="1200" dirty="0"/>
            <a:t>maternal depression, and social determinants of health. </a:t>
          </a:r>
        </a:p>
      </dsp:txBody>
      <dsp:txXfrm>
        <a:off x="9095958" y="1428358"/>
        <a:ext cx="2482732" cy="28983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BE79C-C001-4290-83D8-40CE24BC3FCD}">
      <dsp:nvSpPr>
        <dsp:cNvPr id="0" name=""/>
        <dsp:cNvSpPr/>
      </dsp:nvSpPr>
      <dsp:spPr>
        <a:xfrm>
          <a:off x="5364" y="87642"/>
          <a:ext cx="2439163" cy="18005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Advance statewide pyramid model implementation and expansion in early care and learning settings</a:t>
          </a:r>
        </a:p>
      </dsp:txBody>
      <dsp:txXfrm>
        <a:off x="5364" y="87642"/>
        <a:ext cx="2439163" cy="1200376"/>
      </dsp:txXfrm>
    </dsp:sp>
    <dsp:sp modelId="{5E65BCDA-E2C1-4092-99A5-06960D173E08}">
      <dsp:nvSpPr>
        <dsp:cNvPr id="0" name=""/>
        <dsp:cNvSpPr/>
      </dsp:nvSpPr>
      <dsp:spPr>
        <a:xfrm>
          <a:off x="504952" y="1222510"/>
          <a:ext cx="2439163" cy="29988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t>20 schools/agencies are participating in Cohort 1</a:t>
          </a:r>
        </a:p>
        <a:p>
          <a:pPr marL="114300" lvl="1" indent="-114300" algn="l" defTabSz="622300">
            <a:lnSpc>
              <a:spcPct val="90000"/>
            </a:lnSpc>
            <a:spcBef>
              <a:spcPct val="0"/>
            </a:spcBef>
            <a:spcAft>
              <a:spcPct val="15000"/>
            </a:spcAft>
            <a:buChar char="•"/>
          </a:pPr>
          <a:r>
            <a:rPr lang="en-US" sz="1400" b="0" kern="1200" dirty="0"/>
            <a:t>7,073 people trained on Pyramid Model to date</a:t>
          </a:r>
        </a:p>
        <a:p>
          <a:pPr marL="114300" lvl="1" indent="-114300" algn="l" defTabSz="622300">
            <a:lnSpc>
              <a:spcPct val="90000"/>
            </a:lnSpc>
            <a:spcBef>
              <a:spcPct val="0"/>
            </a:spcBef>
            <a:spcAft>
              <a:spcPct val="15000"/>
            </a:spcAft>
            <a:buChar char="•"/>
          </a:pPr>
          <a:r>
            <a:rPr lang="en-US" sz="1400" b="0" kern="1200" dirty="0"/>
            <a:t>Braided Funding secured for 2018</a:t>
          </a:r>
        </a:p>
        <a:p>
          <a:pPr marL="114300" lvl="1" indent="-114300" algn="l" defTabSz="622300">
            <a:lnSpc>
              <a:spcPct val="90000"/>
            </a:lnSpc>
            <a:spcBef>
              <a:spcPct val="0"/>
            </a:spcBef>
            <a:spcAft>
              <a:spcPct val="15000"/>
            </a:spcAft>
            <a:buChar char="•"/>
          </a:pPr>
          <a:r>
            <a:rPr lang="en-US" sz="1400" b="0" kern="1200" dirty="0"/>
            <a:t>In 2018, continue to evaluate  the three-year cycle of comprehensive support and technical assistance to Cohort 1</a:t>
          </a:r>
        </a:p>
        <a:p>
          <a:pPr marL="114300" lvl="1" indent="-114300" algn="l" defTabSz="622300">
            <a:lnSpc>
              <a:spcPct val="90000"/>
            </a:lnSpc>
            <a:spcBef>
              <a:spcPct val="0"/>
            </a:spcBef>
            <a:spcAft>
              <a:spcPct val="15000"/>
            </a:spcAft>
            <a:buChar char="•"/>
          </a:pPr>
          <a:endParaRPr lang="en-US" sz="1400" b="1" kern="1200" dirty="0"/>
        </a:p>
      </dsp:txBody>
      <dsp:txXfrm>
        <a:off x="576393" y="1293951"/>
        <a:ext cx="2296281" cy="2855918"/>
      </dsp:txXfrm>
    </dsp:sp>
    <dsp:sp modelId="{50AE004A-2C33-4241-8EC8-221F214F9100}">
      <dsp:nvSpPr>
        <dsp:cNvPr id="0" name=""/>
        <dsp:cNvSpPr/>
      </dsp:nvSpPr>
      <dsp:spPr>
        <a:xfrm rot="21591479">
          <a:off x="2814294" y="379279"/>
          <a:ext cx="783911" cy="6072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814294" y="500961"/>
        <a:ext cx="601727" cy="364369"/>
      </dsp:txXfrm>
    </dsp:sp>
    <dsp:sp modelId="{C8DD7F0A-2FD3-4F69-A160-8EEB4903635C}">
      <dsp:nvSpPr>
        <dsp:cNvPr id="0" name=""/>
        <dsp:cNvSpPr/>
      </dsp:nvSpPr>
      <dsp:spPr>
        <a:xfrm>
          <a:off x="3923601" y="116777"/>
          <a:ext cx="2439163" cy="16840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Advance NYS-AIMH competencies and endorsement system </a:t>
          </a:r>
        </a:p>
      </dsp:txBody>
      <dsp:txXfrm>
        <a:off x="3923601" y="116777"/>
        <a:ext cx="2439163" cy="1122681"/>
      </dsp:txXfrm>
    </dsp:sp>
    <dsp:sp modelId="{CA13C435-0146-4EED-8600-BA77B10AA344}">
      <dsp:nvSpPr>
        <dsp:cNvPr id="0" name=""/>
        <dsp:cNvSpPr/>
      </dsp:nvSpPr>
      <dsp:spPr>
        <a:xfrm>
          <a:off x="4423188" y="1193375"/>
          <a:ext cx="2439163" cy="29988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t>Conducing a comprehensive review of all NYS early childhood endorsements/credentials to align with  NYS-AIMH </a:t>
          </a:r>
        </a:p>
        <a:p>
          <a:pPr marL="114300" lvl="1" indent="-114300" algn="l" defTabSz="622300">
            <a:lnSpc>
              <a:spcPct val="90000"/>
            </a:lnSpc>
            <a:spcBef>
              <a:spcPct val="0"/>
            </a:spcBef>
            <a:spcAft>
              <a:spcPct val="15000"/>
            </a:spcAft>
            <a:buChar char="•"/>
          </a:pPr>
          <a:r>
            <a:rPr lang="en-US" sz="1400" b="0" kern="1200" dirty="0"/>
            <a:t>To date,  crosswalk has been completed on CDA credential, NYSPEP credential and Pyramid Model competencies </a:t>
          </a:r>
        </a:p>
        <a:p>
          <a:pPr marL="114300" lvl="1" indent="-114300" algn="l" defTabSz="622300">
            <a:lnSpc>
              <a:spcPct val="90000"/>
            </a:lnSpc>
            <a:spcBef>
              <a:spcPct val="0"/>
            </a:spcBef>
            <a:spcAft>
              <a:spcPct val="15000"/>
            </a:spcAft>
            <a:buChar char="•"/>
          </a:pPr>
          <a:r>
            <a:rPr lang="en-US" sz="1400" b="0" kern="1200" dirty="0"/>
            <a:t>In 2018, develop communication strategy to disseminate crosswalk</a:t>
          </a:r>
        </a:p>
      </dsp:txBody>
      <dsp:txXfrm>
        <a:off x="4494629" y="1264816"/>
        <a:ext cx="2296281" cy="2855918"/>
      </dsp:txXfrm>
    </dsp:sp>
    <dsp:sp modelId="{9580003B-7C2A-4048-B6E8-ED1726C67F31}">
      <dsp:nvSpPr>
        <dsp:cNvPr id="0" name=""/>
        <dsp:cNvSpPr/>
      </dsp:nvSpPr>
      <dsp:spPr>
        <a:xfrm rot="5814">
          <a:off x="6732532" y="377829"/>
          <a:ext cx="783909" cy="6072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6732532" y="499131"/>
        <a:ext cx="601725" cy="364369"/>
      </dsp:txXfrm>
    </dsp:sp>
    <dsp:sp modelId="{1F34E568-4C54-4BE8-9688-44BB1A81D200}">
      <dsp:nvSpPr>
        <dsp:cNvPr id="0" name=""/>
        <dsp:cNvSpPr/>
      </dsp:nvSpPr>
      <dsp:spPr>
        <a:xfrm>
          <a:off x="7841837" y="96896"/>
          <a:ext cx="2439163" cy="17635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Promote dissemination of JTSED guidance document on best practices for meeting the SED needs of young children and their families</a:t>
          </a:r>
        </a:p>
      </dsp:txBody>
      <dsp:txXfrm>
        <a:off x="7841837" y="96896"/>
        <a:ext cx="2439163" cy="1175698"/>
      </dsp:txXfrm>
    </dsp:sp>
    <dsp:sp modelId="{DB2DC0A2-F4B8-4270-BDCC-64CCB1F68035}">
      <dsp:nvSpPr>
        <dsp:cNvPr id="0" name=""/>
        <dsp:cNvSpPr/>
      </dsp:nvSpPr>
      <dsp:spPr>
        <a:xfrm>
          <a:off x="8341425" y="1213256"/>
          <a:ext cx="2439163" cy="29988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t> In 2018, align work with EICC workgroup  dissemination plan </a:t>
          </a:r>
        </a:p>
        <a:p>
          <a:pPr marL="114300" lvl="1" indent="-114300" algn="l" defTabSz="622300">
            <a:lnSpc>
              <a:spcPct val="90000"/>
            </a:lnSpc>
            <a:spcBef>
              <a:spcPct val="0"/>
            </a:spcBef>
            <a:spcAft>
              <a:spcPct val="15000"/>
            </a:spcAft>
            <a:buChar char="•"/>
          </a:pPr>
          <a:r>
            <a:rPr lang="en-US" sz="1400" b="0" kern="1200" dirty="0"/>
            <a:t>Work with CCF to promote guidance and track website requests</a:t>
          </a:r>
        </a:p>
      </dsp:txBody>
      <dsp:txXfrm>
        <a:off x="8412866" y="1284697"/>
        <a:ext cx="2296281" cy="2855918"/>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92BAC9-B813-5741-93E0-C818597201BE}" type="datetimeFigureOut">
              <a:rPr lang="en-US" smtClean="0"/>
              <a:t>1/31/2019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C13C10-FA87-654A-8046-9FCC9B9B2547}" type="slidenum">
              <a:rPr lang="en-US" smtClean="0"/>
              <a:t>‹#›</a:t>
            </a:fld>
            <a:endParaRPr lang="en-US"/>
          </a:p>
        </p:txBody>
      </p:sp>
    </p:spTree>
    <p:extLst>
      <p:ext uri="{BB962C8B-B14F-4D97-AF65-F5344CB8AC3E}">
        <p14:creationId xmlns:p14="http://schemas.microsoft.com/office/powerpoint/2010/main" val="810219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E8693-DE4A-4FEF-9999-586E5F2568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20DE0D-8B46-49EA-97B1-8E556A6BE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495CFD-E852-4637-8F51-3C66D5288B91}"/>
              </a:ext>
            </a:extLst>
          </p:cNvPr>
          <p:cNvSpPr>
            <a:spLocks noGrp="1"/>
          </p:cNvSpPr>
          <p:nvPr>
            <p:ph type="dt" sz="half" idx="10"/>
          </p:nvPr>
        </p:nvSpPr>
        <p:spPr/>
        <p:txBody>
          <a:bodyPr/>
          <a:lstStyle/>
          <a:p>
            <a:fld id="{9D5FB788-22FC-4D62-AC47-1739360A4D9E}" type="datetimeFigureOut">
              <a:rPr lang="en-US" smtClean="0"/>
              <a:t>1/31/2019</a:t>
            </a:fld>
            <a:endParaRPr lang="en-US"/>
          </a:p>
        </p:txBody>
      </p:sp>
      <p:sp>
        <p:nvSpPr>
          <p:cNvPr id="5" name="Footer Placeholder 4">
            <a:extLst>
              <a:ext uri="{FF2B5EF4-FFF2-40B4-BE49-F238E27FC236}">
                <a16:creationId xmlns:a16="http://schemas.microsoft.com/office/drawing/2014/main" id="{B36D8025-DF36-4083-8CB4-FA529EC767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8F2CD-C05F-470A-9200-E4F69DB33DA2}"/>
              </a:ext>
            </a:extLst>
          </p:cNvPr>
          <p:cNvSpPr>
            <a:spLocks noGrp="1"/>
          </p:cNvSpPr>
          <p:nvPr>
            <p:ph type="sldNum" sz="quarter" idx="12"/>
          </p:nvPr>
        </p:nvSpPr>
        <p:spPr/>
        <p:txBody>
          <a:bodyPr/>
          <a:lstStyle/>
          <a:p>
            <a:fld id="{E35D9AD5-19A5-4F4B-B0C9-C3B75A490C81}" type="slidenum">
              <a:rPr lang="en-US" smtClean="0"/>
              <a:t>‹#›</a:t>
            </a:fld>
            <a:endParaRPr lang="en-US"/>
          </a:p>
        </p:txBody>
      </p:sp>
    </p:spTree>
    <p:extLst>
      <p:ext uri="{BB962C8B-B14F-4D97-AF65-F5344CB8AC3E}">
        <p14:creationId xmlns:p14="http://schemas.microsoft.com/office/powerpoint/2010/main" val="2022899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ABCA2-4635-4ED3-8183-A9FE133D10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B9FFB9-42B5-4CE0-A793-A04F13DC59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9D0AA1-E6FD-4E5F-9536-FCBA153A1C2E}"/>
              </a:ext>
            </a:extLst>
          </p:cNvPr>
          <p:cNvSpPr>
            <a:spLocks noGrp="1"/>
          </p:cNvSpPr>
          <p:nvPr>
            <p:ph type="dt" sz="half" idx="10"/>
          </p:nvPr>
        </p:nvSpPr>
        <p:spPr/>
        <p:txBody>
          <a:bodyPr/>
          <a:lstStyle/>
          <a:p>
            <a:fld id="{9D5FB788-22FC-4D62-AC47-1739360A4D9E}" type="datetimeFigureOut">
              <a:rPr lang="en-US" smtClean="0"/>
              <a:t>1/31/2019</a:t>
            </a:fld>
            <a:endParaRPr lang="en-US"/>
          </a:p>
        </p:txBody>
      </p:sp>
      <p:sp>
        <p:nvSpPr>
          <p:cNvPr id="5" name="Footer Placeholder 4">
            <a:extLst>
              <a:ext uri="{FF2B5EF4-FFF2-40B4-BE49-F238E27FC236}">
                <a16:creationId xmlns:a16="http://schemas.microsoft.com/office/drawing/2014/main" id="{B95C2AB4-0AD7-416A-A251-36014FDA2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CE7C3-9AB4-44D5-A5D0-B1EDB9D40AC9}"/>
              </a:ext>
            </a:extLst>
          </p:cNvPr>
          <p:cNvSpPr>
            <a:spLocks noGrp="1"/>
          </p:cNvSpPr>
          <p:nvPr>
            <p:ph type="sldNum" sz="quarter" idx="12"/>
          </p:nvPr>
        </p:nvSpPr>
        <p:spPr/>
        <p:txBody>
          <a:bodyPr/>
          <a:lstStyle/>
          <a:p>
            <a:fld id="{E35D9AD5-19A5-4F4B-B0C9-C3B75A490C81}" type="slidenum">
              <a:rPr lang="en-US" smtClean="0"/>
              <a:t>‹#›</a:t>
            </a:fld>
            <a:endParaRPr lang="en-US"/>
          </a:p>
        </p:txBody>
      </p:sp>
    </p:spTree>
    <p:extLst>
      <p:ext uri="{BB962C8B-B14F-4D97-AF65-F5344CB8AC3E}">
        <p14:creationId xmlns:p14="http://schemas.microsoft.com/office/powerpoint/2010/main" val="128895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31BA6E-C3EC-49F1-B9CF-25DFBD801E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6A6EFB-41F6-448A-934E-0FFEA32CCE1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7F545B-9472-47AF-B229-CE89A9951DC8}"/>
              </a:ext>
            </a:extLst>
          </p:cNvPr>
          <p:cNvSpPr>
            <a:spLocks noGrp="1"/>
          </p:cNvSpPr>
          <p:nvPr>
            <p:ph type="dt" sz="half" idx="10"/>
          </p:nvPr>
        </p:nvSpPr>
        <p:spPr/>
        <p:txBody>
          <a:bodyPr/>
          <a:lstStyle/>
          <a:p>
            <a:fld id="{9D5FB788-22FC-4D62-AC47-1739360A4D9E}" type="datetimeFigureOut">
              <a:rPr lang="en-US" smtClean="0"/>
              <a:t>1/31/2019</a:t>
            </a:fld>
            <a:endParaRPr lang="en-US"/>
          </a:p>
        </p:txBody>
      </p:sp>
      <p:sp>
        <p:nvSpPr>
          <p:cNvPr id="5" name="Footer Placeholder 4">
            <a:extLst>
              <a:ext uri="{FF2B5EF4-FFF2-40B4-BE49-F238E27FC236}">
                <a16:creationId xmlns:a16="http://schemas.microsoft.com/office/drawing/2014/main" id="{B6BD48C4-200E-4D4D-B0B0-E22A0121BA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D779CB-3FAC-4735-8247-80E26EA4326E}"/>
              </a:ext>
            </a:extLst>
          </p:cNvPr>
          <p:cNvSpPr>
            <a:spLocks noGrp="1"/>
          </p:cNvSpPr>
          <p:nvPr>
            <p:ph type="sldNum" sz="quarter" idx="12"/>
          </p:nvPr>
        </p:nvSpPr>
        <p:spPr/>
        <p:txBody>
          <a:bodyPr/>
          <a:lstStyle/>
          <a:p>
            <a:fld id="{E35D9AD5-19A5-4F4B-B0C9-C3B75A490C81}" type="slidenum">
              <a:rPr lang="en-US" smtClean="0"/>
              <a:t>‹#›</a:t>
            </a:fld>
            <a:endParaRPr lang="en-US"/>
          </a:p>
        </p:txBody>
      </p:sp>
    </p:spTree>
    <p:extLst>
      <p:ext uri="{BB962C8B-B14F-4D97-AF65-F5344CB8AC3E}">
        <p14:creationId xmlns:p14="http://schemas.microsoft.com/office/powerpoint/2010/main" val="857106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9DDDE-10B6-40B3-BF54-75D6554393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09F032-A992-4428-B5EC-0F25329D009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1DE7DA-32C1-4CB8-8690-88B059D083D0}"/>
              </a:ext>
            </a:extLst>
          </p:cNvPr>
          <p:cNvSpPr>
            <a:spLocks noGrp="1"/>
          </p:cNvSpPr>
          <p:nvPr>
            <p:ph type="dt" sz="half" idx="10"/>
          </p:nvPr>
        </p:nvSpPr>
        <p:spPr/>
        <p:txBody>
          <a:bodyPr/>
          <a:lstStyle/>
          <a:p>
            <a:fld id="{9D5FB788-22FC-4D62-AC47-1739360A4D9E}" type="datetimeFigureOut">
              <a:rPr lang="en-US" smtClean="0"/>
              <a:t>1/31/2019</a:t>
            </a:fld>
            <a:endParaRPr lang="en-US"/>
          </a:p>
        </p:txBody>
      </p:sp>
      <p:sp>
        <p:nvSpPr>
          <p:cNvPr id="5" name="Footer Placeholder 4">
            <a:extLst>
              <a:ext uri="{FF2B5EF4-FFF2-40B4-BE49-F238E27FC236}">
                <a16:creationId xmlns:a16="http://schemas.microsoft.com/office/drawing/2014/main" id="{41D3E42C-15B9-4C1C-B794-978A47DCF3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94DF98-C967-4058-9CAE-85B278635C86}"/>
              </a:ext>
            </a:extLst>
          </p:cNvPr>
          <p:cNvSpPr>
            <a:spLocks noGrp="1"/>
          </p:cNvSpPr>
          <p:nvPr>
            <p:ph type="sldNum" sz="quarter" idx="12"/>
          </p:nvPr>
        </p:nvSpPr>
        <p:spPr/>
        <p:txBody>
          <a:bodyPr/>
          <a:lstStyle/>
          <a:p>
            <a:fld id="{E35D9AD5-19A5-4F4B-B0C9-C3B75A490C81}" type="slidenum">
              <a:rPr lang="en-US" smtClean="0"/>
              <a:t>‹#›</a:t>
            </a:fld>
            <a:endParaRPr lang="en-US"/>
          </a:p>
        </p:txBody>
      </p:sp>
    </p:spTree>
    <p:extLst>
      <p:ext uri="{BB962C8B-B14F-4D97-AF65-F5344CB8AC3E}">
        <p14:creationId xmlns:p14="http://schemas.microsoft.com/office/powerpoint/2010/main" val="3656302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7D6AD-1E97-4E23-9F59-09BF082F0E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C2E51D-742B-4300-929D-0FF9450A7D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E879077-53E9-42FD-A797-E7E98CE3ECBB}"/>
              </a:ext>
            </a:extLst>
          </p:cNvPr>
          <p:cNvSpPr>
            <a:spLocks noGrp="1"/>
          </p:cNvSpPr>
          <p:nvPr>
            <p:ph type="dt" sz="half" idx="10"/>
          </p:nvPr>
        </p:nvSpPr>
        <p:spPr/>
        <p:txBody>
          <a:bodyPr/>
          <a:lstStyle/>
          <a:p>
            <a:fld id="{9D5FB788-22FC-4D62-AC47-1739360A4D9E}" type="datetimeFigureOut">
              <a:rPr lang="en-US" smtClean="0"/>
              <a:t>1/31/2019</a:t>
            </a:fld>
            <a:endParaRPr lang="en-US"/>
          </a:p>
        </p:txBody>
      </p:sp>
      <p:sp>
        <p:nvSpPr>
          <p:cNvPr id="5" name="Footer Placeholder 4">
            <a:extLst>
              <a:ext uri="{FF2B5EF4-FFF2-40B4-BE49-F238E27FC236}">
                <a16:creationId xmlns:a16="http://schemas.microsoft.com/office/drawing/2014/main" id="{92FDB8CF-6FF1-4A30-92EA-1AB7B3157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FA366E-FEF6-43C5-968F-EECF2F0D125C}"/>
              </a:ext>
            </a:extLst>
          </p:cNvPr>
          <p:cNvSpPr>
            <a:spLocks noGrp="1"/>
          </p:cNvSpPr>
          <p:nvPr>
            <p:ph type="sldNum" sz="quarter" idx="12"/>
          </p:nvPr>
        </p:nvSpPr>
        <p:spPr/>
        <p:txBody>
          <a:bodyPr/>
          <a:lstStyle/>
          <a:p>
            <a:fld id="{E35D9AD5-19A5-4F4B-B0C9-C3B75A490C81}" type="slidenum">
              <a:rPr lang="en-US" smtClean="0"/>
              <a:t>‹#›</a:t>
            </a:fld>
            <a:endParaRPr lang="en-US"/>
          </a:p>
        </p:txBody>
      </p:sp>
    </p:spTree>
    <p:extLst>
      <p:ext uri="{BB962C8B-B14F-4D97-AF65-F5344CB8AC3E}">
        <p14:creationId xmlns:p14="http://schemas.microsoft.com/office/powerpoint/2010/main" val="3681833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8A9B6-C0F5-4B08-893B-37D502E5C1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19BF5A-0F97-4E6D-BE68-AEB91EFD177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CEE294-FA41-4A38-8D7A-D54AA2ADEFA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4F8EDA-60E3-4001-B652-FE989A4CC481}"/>
              </a:ext>
            </a:extLst>
          </p:cNvPr>
          <p:cNvSpPr>
            <a:spLocks noGrp="1"/>
          </p:cNvSpPr>
          <p:nvPr>
            <p:ph type="dt" sz="half" idx="10"/>
          </p:nvPr>
        </p:nvSpPr>
        <p:spPr/>
        <p:txBody>
          <a:bodyPr/>
          <a:lstStyle/>
          <a:p>
            <a:fld id="{9D5FB788-22FC-4D62-AC47-1739360A4D9E}" type="datetimeFigureOut">
              <a:rPr lang="en-US" smtClean="0"/>
              <a:t>1/31/2019</a:t>
            </a:fld>
            <a:endParaRPr lang="en-US"/>
          </a:p>
        </p:txBody>
      </p:sp>
      <p:sp>
        <p:nvSpPr>
          <p:cNvPr id="6" name="Footer Placeholder 5">
            <a:extLst>
              <a:ext uri="{FF2B5EF4-FFF2-40B4-BE49-F238E27FC236}">
                <a16:creationId xmlns:a16="http://schemas.microsoft.com/office/drawing/2014/main" id="{AD10AEEB-1F07-4EC6-9525-13449243EB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8DE6E0-07B9-4F5C-B350-DCF84515A1EA}"/>
              </a:ext>
            </a:extLst>
          </p:cNvPr>
          <p:cNvSpPr>
            <a:spLocks noGrp="1"/>
          </p:cNvSpPr>
          <p:nvPr>
            <p:ph type="sldNum" sz="quarter" idx="12"/>
          </p:nvPr>
        </p:nvSpPr>
        <p:spPr/>
        <p:txBody>
          <a:bodyPr/>
          <a:lstStyle/>
          <a:p>
            <a:fld id="{E35D9AD5-19A5-4F4B-B0C9-C3B75A490C81}" type="slidenum">
              <a:rPr lang="en-US" smtClean="0"/>
              <a:t>‹#›</a:t>
            </a:fld>
            <a:endParaRPr lang="en-US"/>
          </a:p>
        </p:txBody>
      </p:sp>
    </p:spTree>
    <p:extLst>
      <p:ext uri="{BB962C8B-B14F-4D97-AF65-F5344CB8AC3E}">
        <p14:creationId xmlns:p14="http://schemas.microsoft.com/office/powerpoint/2010/main" val="2668115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CA359-D64E-422B-BB32-D2B39B0598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A405E2-FD67-4DBC-894C-1B1AB8B486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6774A13-9E36-4E87-8E35-FC7D131713E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3DAABE-7574-4FAF-B3B6-C861CC7B5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663A0F2-A496-4883-8159-4468C7D8F7A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7D4248-6457-4360-90BA-64EB632140D5}"/>
              </a:ext>
            </a:extLst>
          </p:cNvPr>
          <p:cNvSpPr>
            <a:spLocks noGrp="1"/>
          </p:cNvSpPr>
          <p:nvPr>
            <p:ph type="dt" sz="half" idx="10"/>
          </p:nvPr>
        </p:nvSpPr>
        <p:spPr/>
        <p:txBody>
          <a:bodyPr/>
          <a:lstStyle/>
          <a:p>
            <a:fld id="{9D5FB788-22FC-4D62-AC47-1739360A4D9E}" type="datetimeFigureOut">
              <a:rPr lang="en-US" smtClean="0"/>
              <a:t>1/31/2019</a:t>
            </a:fld>
            <a:endParaRPr lang="en-US"/>
          </a:p>
        </p:txBody>
      </p:sp>
      <p:sp>
        <p:nvSpPr>
          <p:cNvPr id="8" name="Footer Placeholder 7">
            <a:extLst>
              <a:ext uri="{FF2B5EF4-FFF2-40B4-BE49-F238E27FC236}">
                <a16:creationId xmlns:a16="http://schemas.microsoft.com/office/drawing/2014/main" id="{F2A69FF6-9D95-4E4E-B69C-8DAF654E57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96FE12-FDCD-42E2-AB9A-518216689431}"/>
              </a:ext>
            </a:extLst>
          </p:cNvPr>
          <p:cNvSpPr>
            <a:spLocks noGrp="1"/>
          </p:cNvSpPr>
          <p:nvPr>
            <p:ph type="sldNum" sz="quarter" idx="12"/>
          </p:nvPr>
        </p:nvSpPr>
        <p:spPr/>
        <p:txBody>
          <a:bodyPr/>
          <a:lstStyle/>
          <a:p>
            <a:fld id="{E35D9AD5-19A5-4F4B-B0C9-C3B75A490C81}" type="slidenum">
              <a:rPr lang="en-US" smtClean="0"/>
              <a:t>‹#›</a:t>
            </a:fld>
            <a:endParaRPr lang="en-US"/>
          </a:p>
        </p:txBody>
      </p:sp>
    </p:spTree>
    <p:extLst>
      <p:ext uri="{BB962C8B-B14F-4D97-AF65-F5344CB8AC3E}">
        <p14:creationId xmlns:p14="http://schemas.microsoft.com/office/powerpoint/2010/main" val="815289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CC3F5-4364-4384-8235-734826D54C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0E1D28-A6EC-4E79-843C-DDC2ED7F5CA5}"/>
              </a:ext>
            </a:extLst>
          </p:cNvPr>
          <p:cNvSpPr>
            <a:spLocks noGrp="1"/>
          </p:cNvSpPr>
          <p:nvPr>
            <p:ph type="dt" sz="half" idx="10"/>
          </p:nvPr>
        </p:nvSpPr>
        <p:spPr/>
        <p:txBody>
          <a:bodyPr/>
          <a:lstStyle/>
          <a:p>
            <a:fld id="{9D5FB788-22FC-4D62-AC47-1739360A4D9E}" type="datetimeFigureOut">
              <a:rPr lang="en-US" smtClean="0"/>
              <a:t>1/31/2019</a:t>
            </a:fld>
            <a:endParaRPr lang="en-US"/>
          </a:p>
        </p:txBody>
      </p:sp>
      <p:sp>
        <p:nvSpPr>
          <p:cNvPr id="4" name="Footer Placeholder 3">
            <a:extLst>
              <a:ext uri="{FF2B5EF4-FFF2-40B4-BE49-F238E27FC236}">
                <a16:creationId xmlns:a16="http://schemas.microsoft.com/office/drawing/2014/main" id="{BF270AA3-5E7F-4900-BE0A-3C8949B797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57C514-880E-4BC8-87E0-E35A198E61E4}"/>
              </a:ext>
            </a:extLst>
          </p:cNvPr>
          <p:cNvSpPr>
            <a:spLocks noGrp="1"/>
          </p:cNvSpPr>
          <p:nvPr>
            <p:ph type="sldNum" sz="quarter" idx="12"/>
          </p:nvPr>
        </p:nvSpPr>
        <p:spPr/>
        <p:txBody>
          <a:bodyPr/>
          <a:lstStyle/>
          <a:p>
            <a:fld id="{E35D9AD5-19A5-4F4B-B0C9-C3B75A490C81}" type="slidenum">
              <a:rPr lang="en-US" smtClean="0"/>
              <a:t>‹#›</a:t>
            </a:fld>
            <a:endParaRPr lang="en-US"/>
          </a:p>
        </p:txBody>
      </p:sp>
    </p:spTree>
    <p:extLst>
      <p:ext uri="{BB962C8B-B14F-4D97-AF65-F5344CB8AC3E}">
        <p14:creationId xmlns:p14="http://schemas.microsoft.com/office/powerpoint/2010/main" val="2213186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91727C-19BA-49EE-8D19-6BBEAFD47EFF}"/>
              </a:ext>
            </a:extLst>
          </p:cNvPr>
          <p:cNvSpPr>
            <a:spLocks noGrp="1"/>
          </p:cNvSpPr>
          <p:nvPr>
            <p:ph type="dt" sz="half" idx="10"/>
          </p:nvPr>
        </p:nvSpPr>
        <p:spPr/>
        <p:txBody>
          <a:bodyPr/>
          <a:lstStyle/>
          <a:p>
            <a:fld id="{9D5FB788-22FC-4D62-AC47-1739360A4D9E}" type="datetimeFigureOut">
              <a:rPr lang="en-US" smtClean="0"/>
              <a:t>1/31/2019</a:t>
            </a:fld>
            <a:endParaRPr lang="en-US"/>
          </a:p>
        </p:txBody>
      </p:sp>
      <p:sp>
        <p:nvSpPr>
          <p:cNvPr id="3" name="Footer Placeholder 2">
            <a:extLst>
              <a:ext uri="{FF2B5EF4-FFF2-40B4-BE49-F238E27FC236}">
                <a16:creationId xmlns:a16="http://schemas.microsoft.com/office/drawing/2014/main" id="{492B7D7A-5BAD-41B2-B703-8961F6A78D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85DEBA-BE2E-49CE-B030-C3EB2097B8BA}"/>
              </a:ext>
            </a:extLst>
          </p:cNvPr>
          <p:cNvSpPr>
            <a:spLocks noGrp="1"/>
          </p:cNvSpPr>
          <p:nvPr>
            <p:ph type="sldNum" sz="quarter" idx="12"/>
          </p:nvPr>
        </p:nvSpPr>
        <p:spPr/>
        <p:txBody>
          <a:bodyPr/>
          <a:lstStyle/>
          <a:p>
            <a:fld id="{E35D9AD5-19A5-4F4B-B0C9-C3B75A490C81}" type="slidenum">
              <a:rPr lang="en-US" smtClean="0"/>
              <a:t>‹#›</a:t>
            </a:fld>
            <a:endParaRPr lang="en-US"/>
          </a:p>
        </p:txBody>
      </p:sp>
    </p:spTree>
    <p:extLst>
      <p:ext uri="{BB962C8B-B14F-4D97-AF65-F5344CB8AC3E}">
        <p14:creationId xmlns:p14="http://schemas.microsoft.com/office/powerpoint/2010/main" val="2042419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32437-03E7-4EC9-9EE9-A0ED513337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F695B7-2F57-423A-B0A1-80B8CBA887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991ECA-45F2-48FF-A16F-96136A2E30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9A1E13-23A6-46FF-B381-831FC35D5E27}"/>
              </a:ext>
            </a:extLst>
          </p:cNvPr>
          <p:cNvSpPr>
            <a:spLocks noGrp="1"/>
          </p:cNvSpPr>
          <p:nvPr>
            <p:ph type="dt" sz="half" idx="10"/>
          </p:nvPr>
        </p:nvSpPr>
        <p:spPr/>
        <p:txBody>
          <a:bodyPr/>
          <a:lstStyle/>
          <a:p>
            <a:fld id="{9D5FB788-22FC-4D62-AC47-1739360A4D9E}" type="datetimeFigureOut">
              <a:rPr lang="en-US" smtClean="0"/>
              <a:t>1/31/2019</a:t>
            </a:fld>
            <a:endParaRPr lang="en-US"/>
          </a:p>
        </p:txBody>
      </p:sp>
      <p:sp>
        <p:nvSpPr>
          <p:cNvPr id="6" name="Footer Placeholder 5">
            <a:extLst>
              <a:ext uri="{FF2B5EF4-FFF2-40B4-BE49-F238E27FC236}">
                <a16:creationId xmlns:a16="http://schemas.microsoft.com/office/drawing/2014/main" id="{9C7CF60B-4D0B-4BE1-BB29-F5FD907498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3CAE7A-070A-461A-B5B3-FB787BB1A05D}"/>
              </a:ext>
            </a:extLst>
          </p:cNvPr>
          <p:cNvSpPr>
            <a:spLocks noGrp="1"/>
          </p:cNvSpPr>
          <p:nvPr>
            <p:ph type="sldNum" sz="quarter" idx="12"/>
          </p:nvPr>
        </p:nvSpPr>
        <p:spPr/>
        <p:txBody>
          <a:bodyPr/>
          <a:lstStyle/>
          <a:p>
            <a:fld id="{E35D9AD5-19A5-4F4B-B0C9-C3B75A490C81}" type="slidenum">
              <a:rPr lang="en-US" smtClean="0"/>
              <a:t>‹#›</a:t>
            </a:fld>
            <a:endParaRPr lang="en-US"/>
          </a:p>
        </p:txBody>
      </p:sp>
    </p:spTree>
    <p:extLst>
      <p:ext uri="{BB962C8B-B14F-4D97-AF65-F5344CB8AC3E}">
        <p14:creationId xmlns:p14="http://schemas.microsoft.com/office/powerpoint/2010/main" val="1253154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7BCB0-8145-45E6-9D93-845BD72EC9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2ED446-30F5-40A3-9207-59EF9979EE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5DFDF0-CEBD-466C-869D-E79219C986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FA1828-DB13-4FF7-92D0-0FE51D1992AB}"/>
              </a:ext>
            </a:extLst>
          </p:cNvPr>
          <p:cNvSpPr>
            <a:spLocks noGrp="1"/>
          </p:cNvSpPr>
          <p:nvPr>
            <p:ph type="dt" sz="half" idx="10"/>
          </p:nvPr>
        </p:nvSpPr>
        <p:spPr/>
        <p:txBody>
          <a:bodyPr/>
          <a:lstStyle/>
          <a:p>
            <a:fld id="{9D5FB788-22FC-4D62-AC47-1739360A4D9E}" type="datetimeFigureOut">
              <a:rPr lang="en-US" smtClean="0"/>
              <a:t>1/31/2019</a:t>
            </a:fld>
            <a:endParaRPr lang="en-US"/>
          </a:p>
        </p:txBody>
      </p:sp>
      <p:sp>
        <p:nvSpPr>
          <p:cNvPr id="6" name="Footer Placeholder 5">
            <a:extLst>
              <a:ext uri="{FF2B5EF4-FFF2-40B4-BE49-F238E27FC236}">
                <a16:creationId xmlns:a16="http://schemas.microsoft.com/office/drawing/2014/main" id="{FC6EA6A6-E241-41AA-8BF7-59B3509659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9A4E69-9157-416E-9C4B-8EC79C92DD1E}"/>
              </a:ext>
            </a:extLst>
          </p:cNvPr>
          <p:cNvSpPr>
            <a:spLocks noGrp="1"/>
          </p:cNvSpPr>
          <p:nvPr>
            <p:ph type="sldNum" sz="quarter" idx="12"/>
          </p:nvPr>
        </p:nvSpPr>
        <p:spPr/>
        <p:txBody>
          <a:bodyPr/>
          <a:lstStyle/>
          <a:p>
            <a:fld id="{E35D9AD5-19A5-4F4B-B0C9-C3B75A490C81}" type="slidenum">
              <a:rPr lang="en-US" smtClean="0"/>
              <a:t>‹#›</a:t>
            </a:fld>
            <a:endParaRPr lang="en-US"/>
          </a:p>
        </p:txBody>
      </p:sp>
    </p:spTree>
    <p:extLst>
      <p:ext uri="{BB962C8B-B14F-4D97-AF65-F5344CB8AC3E}">
        <p14:creationId xmlns:p14="http://schemas.microsoft.com/office/powerpoint/2010/main" val="2802517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93D1E7-F738-4041-8195-9ED1C589A9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DC189D-088D-4F9E-8395-CE05ECD784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F590C8-B095-4DBC-9EFD-799C6511EF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5FB788-22FC-4D62-AC47-1739360A4D9E}" type="datetimeFigureOut">
              <a:rPr lang="en-US" smtClean="0"/>
              <a:t>1/31/2019</a:t>
            </a:fld>
            <a:endParaRPr lang="en-US"/>
          </a:p>
        </p:txBody>
      </p:sp>
      <p:sp>
        <p:nvSpPr>
          <p:cNvPr id="5" name="Footer Placeholder 4">
            <a:extLst>
              <a:ext uri="{FF2B5EF4-FFF2-40B4-BE49-F238E27FC236}">
                <a16:creationId xmlns:a16="http://schemas.microsoft.com/office/drawing/2014/main" id="{E22CFBB0-4496-40D5-8BF5-C65596790D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D6CC2E-6FA5-4DAB-9895-1EEF325CBD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5D9AD5-19A5-4F4B-B0C9-C3B75A490C81}" type="slidenum">
              <a:rPr lang="en-US" smtClean="0"/>
              <a:t>‹#›</a:t>
            </a:fld>
            <a:endParaRPr lang="en-US"/>
          </a:p>
        </p:txBody>
      </p:sp>
    </p:spTree>
    <p:extLst>
      <p:ext uri="{BB962C8B-B14F-4D97-AF65-F5344CB8AC3E}">
        <p14:creationId xmlns:p14="http://schemas.microsoft.com/office/powerpoint/2010/main" val="2298504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5840" y="1371600"/>
            <a:ext cx="7772400" cy="2057400"/>
          </a:xfrm>
        </p:spPr>
        <p:txBody>
          <a:bodyPr>
            <a:normAutofit/>
          </a:bodyPr>
          <a:lstStyle/>
          <a:p>
            <a:r>
              <a:rPr lang="en-US" sz="4000" b="1" dirty="0">
                <a:solidFill>
                  <a:srgbClr val="FF0000"/>
                </a:solidFill>
              </a:rPr>
              <a:t>New York State</a:t>
            </a:r>
            <a:br>
              <a:rPr lang="en-US" sz="4000" b="1" dirty="0">
                <a:solidFill>
                  <a:schemeClr val="accent6"/>
                </a:solidFill>
              </a:rPr>
            </a:br>
            <a:r>
              <a:rPr lang="en-US" sz="4000" b="1" dirty="0">
                <a:solidFill>
                  <a:schemeClr val="accent6"/>
                </a:solidFill>
              </a:rPr>
              <a:t>Early Childhood Advisory Council</a:t>
            </a:r>
            <a:br>
              <a:rPr lang="en-US" sz="4000" b="1" dirty="0">
                <a:solidFill>
                  <a:schemeClr val="accent6"/>
                </a:solidFill>
              </a:rPr>
            </a:br>
            <a:r>
              <a:rPr lang="en-US" sz="4000" b="1" dirty="0">
                <a:solidFill>
                  <a:srgbClr val="00B0F0"/>
                </a:solidFill>
              </a:rPr>
              <a:t>Focus Area Highlights</a:t>
            </a:r>
          </a:p>
        </p:txBody>
      </p:sp>
      <p:sp>
        <p:nvSpPr>
          <p:cNvPr id="3" name="Subtitle 2"/>
          <p:cNvSpPr>
            <a:spLocks noGrp="1"/>
          </p:cNvSpPr>
          <p:nvPr>
            <p:ph type="subTitle" idx="1"/>
          </p:nvPr>
        </p:nvSpPr>
        <p:spPr>
          <a:xfrm>
            <a:off x="2961640" y="3657600"/>
            <a:ext cx="6400800" cy="1752600"/>
          </a:xfrm>
        </p:spPr>
        <p:txBody>
          <a:bodyPr/>
          <a:lstStyle/>
          <a:p>
            <a:r>
              <a:rPr lang="en-US" b="1" dirty="0">
                <a:solidFill>
                  <a:srgbClr val="FFC000"/>
                </a:solidFill>
              </a:rPr>
              <a:t>December 14, 2017</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876800" y="4648200"/>
            <a:ext cx="2667000" cy="2027382"/>
          </a:xfrm>
          <a:prstGeom prst="rect">
            <a:avLst/>
          </a:prstGeom>
        </p:spPr>
      </p:pic>
    </p:spTree>
    <p:extLst>
      <p:ext uri="{BB962C8B-B14F-4D97-AF65-F5344CB8AC3E}">
        <p14:creationId xmlns:p14="http://schemas.microsoft.com/office/powerpoint/2010/main" val="4030070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50C4E-2064-4651-AB85-9037A3CE0DA6}"/>
              </a:ext>
            </a:extLst>
          </p:cNvPr>
          <p:cNvSpPr>
            <a:spLocks noGrp="1"/>
          </p:cNvSpPr>
          <p:nvPr>
            <p:ph type="title"/>
          </p:nvPr>
        </p:nvSpPr>
        <p:spPr>
          <a:xfrm>
            <a:off x="2562468" y="103430"/>
            <a:ext cx="8916591" cy="1325563"/>
          </a:xfrm>
        </p:spPr>
        <p:txBody>
          <a:bodyPr>
            <a:normAutofit/>
          </a:bodyPr>
          <a:lstStyle/>
          <a:p>
            <a:pPr algn="ctr"/>
            <a:r>
              <a:rPr lang="en-US" sz="4000" b="1" dirty="0">
                <a:solidFill>
                  <a:srgbClr val="FF0000"/>
                </a:solidFill>
              </a:rPr>
              <a:t>Healthy Children: 2017 Progress Update</a:t>
            </a:r>
            <a:endParaRPr lang="en-US" sz="40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35076282"/>
              </p:ext>
            </p:extLst>
          </p:nvPr>
        </p:nvGraphicFramePr>
        <p:xfrm>
          <a:off x="388307" y="2104373"/>
          <a:ext cx="11361107" cy="4609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C0AD727F-D23E-4FD0-9743-86083B10BE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4937" y="322790"/>
            <a:ext cx="1912272" cy="1463040"/>
          </a:xfrm>
          <a:prstGeom prst="rect">
            <a:avLst/>
          </a:prstGeom>
        </p:spPr>
      </p:pic>
      <p:sp>
        <p:nvSpPr>
          <p:cNvPr id="6" name="TextBox 5"/>
          <p:cNvSpPr txBox="1"/>
          <p:nvPr/>
        </p:nvSpPr>
        <p:spPr>
          <a:xfrm>
            <a:off x="2562468" y="1140398"/>
            <a:ext cx="9186946" cy="1015663"/>
          </a:xfrm>
          <a:prstGeom prst="rect">
            <a:avLst/>
          </a:prstGeom>
          <a:noFill/>
        </p:spPr>
        <p:txBody>
          <a:bodyPr wrap="square" rtlCol="0">
            <a:spAutoFit/>
          </a:bodyPr>
          <a:lstStyle/>
          <a:p>
            <a:r>
              <a:rPr lang="en-US" sz="2000" b="1" u="sng" dirty="0"/>
              <a:t>Priority Action</a:t>
            </a:r>
            <a:r>
              <a:rPr lang="en-US" sz="2000" b="1" dirty="0"/>
              <a:t>: Universal Developmental Screening and Referral in Primary Care and Early Care and Learning Settings</a:t>
            </a:r>
          </a:p>
          <a:p>
            <a:pPr algn="ctr"/>
            <a:r>
              <a:rPr lang="en-US" sz="2000" b="1" dirty="0">
                <a:solidFill>
                  <a:schemeClr val="accent6"/>
                </a:solidFill>
              </a:rPr>
              <a:t>Co-Chairs: Evelyn Blanck &amp; Liz Isakson</a:t>
            </a:r>
            <a:endParaRPr lang="en-US" sz="2000" dirty="0">
              <a:solidFill>
                <a:schemeClr val="accent6"/>
              </a:solidFill>
            </a:endParaRPr>
          </a:p>
        </p:txBody>
      </p:sp>
    </p:spTree>
    <p:extLst>
      <p:ext uri="{BB962C8B-B14F-4D97-AF65-F5344CB8AC3E}">
        <p14:creationId xmlns:p14="http://schemas.microsoft.com/office/powerpoint/2010/main" val="3553900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50C4E-2064-4651-AB85-9037A3CE0DA6}"/>
              </a:ext>
            </a:extLst>
          </p:cNvPr>
          <p:cNvSpPr>
            <a:spLocks noGrp="1"/>
          </p:cNvSpPr>
          <p:nvPr>
            <p:ph type="title"/>
          </p:nvPr>
        </p:nvSpPr>
        <p:spPr>
          <a:xfrm>
            <a:off x="2437208" y="114605"/>
            <a:ext cx="8916591" cy="1325563"/>
          </a:xfrm>
        </p:spPr>
        <p:txBody>
          <a:bodyPr>
            <a:normAutofit fontScale="90000"/>
          </a:bodyPr>
          <a:lstStyle/>
          <a:p>
            <a:r>
              <a:rPr lang="en-US" b="1" dirty="0">
                <a:solidFill>
                  <a:srgbClr val="FF0000"/>
                </a:solidFill>
              </a:rPr>
              <a:t>Healthy Children: 2017 Progress Update</a:t>
            </a:r>
            <a:br>
              <a:rPr lang="en-US" dirty="0">
                <a:solidFill>
                  <a:srgbClr val="FF0000"/>
                </a:solidFill>
              </a:rPr>
            </a:br>
            <a:endParaRPr lang="en-US" sz="2200" b="1" dirty="0">
              <a:solidFill>
                <a:srgbClr val="FF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77579247"/>
              </p:ext>
            </p:extLst>
          </p:nvPr>
        </p:nvGraphicFramePr>
        <p:xfrm>
          <a:off x="175364" y="2290851"/>
          <a:ext cx="11661732" cy="4410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C0AD727F-D23E-4FD0-9743-86083B10BE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4937" y="322790"/>
            <a:ext cx="1912272" cy="1463040"/>
          </a:xfrm>
          <a:prstGeom prst="rect">
            <a:avLst/>
          </a:prstGeom>
        </p:spPr>
      </p:pic>
      <p:sp>
        <p:nvSpPr>
          <p:cNvPr id="3" name="TextBox 2"/>
          <p:cNvSpPr txBox="1"/>
          <p:nvPr/>
        </p:nvSpPr>
        <p:spPr>
          <a:xfrm>
            <a:off x="2437207" y="948844"/>
            <a:ext cx="9056468" cy="1015663"/>
          </a:xfrm>
          <a:prstGeom prst="rect">
            <a:avLst/>
          </a:prstGeom>
          <a:noFill/>
        </p:spPr>
        <p:txBody>
          <a:bodyPr wrap="square" rtlCol="0">
            <a:spAutoFit/>
          </a:bodyPr>
          <a:lstStyle/>
          <a:p>
            <a:r>
              <a:rPr lang="en-US" sz="2000" b="1" u="sng" dirty="0"/>
              <a:t>Priority Action</a:t>
            </a:r>
            <a:r>
              <a:rPr lang="en-US" sz="2000" b="1" dirty="0"/>
              <a:t>: Universal Maternal Depression Screening and Linkages for Prevention and Intervention</a:t>
            </a:r>
            <a:endParaRPr lang="en-US" sz="2000" b="1" dirty="0">
              <a:solidFill>
                <a:schemeClr val="accent6"/>
              </a:solidFill>
            </a:endParaRPr>
          </a:p>
          <a:p>
            <a:pPr algn="ctr"/>
            <a:r>
              <a:rPr lang="en-US" sz="2000" b="1" dirty="0">
                <a:solidFill>
                  <a:schemeClr val="accent6"/>
                </a:solidFill>
              </a:rPr>
              <a:t>Co-Chairs: Evelyn Blanck &amp; Liz Isakson</a:t>
            </a:r>
            <a:endParaRPr lang="en-US" sz="2000" dirty="0">
              <a:solidFill>
                <a:schemeClr val="accent6"/>
              </a:solidFill>
            </a:endParaRPr>
          </a:p>
        </p:txBody>
      </p:sp>
    </p:spTree>
    <p:extLst>
      <p:ext uri="{BB962C8B-B14F-4D97-AF65-F5344CB8AC3E}">
        <p14:creationId xmlns:p14="http://schemas.microsoft.com/office/powerpoint/2010/main" val="3187071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50C4E-2064-4651-AB85-9037A3CE0DA6}"/>
              </a:ext>
            </a:extLst>
          </p:cNvPr>
          <p:cNvSpPr>
            <a:spLocks noGrp="1"/>
          </p:cNvSpPr>
          <p:nvPr>
            <p:ph type="title"/>
          </p:nvPr>
        </p:nvSpPr>
        <p:spPr>
          <a:xfrm>
            <a:off x="2437208" y="177235"/>
            <a:ext cx="8916591" cy="1325563"/>
          </a:xfrm>
        </p:spPr>
        <p:txBody>
          <a:bodyPr>
            <a:normAutofit/>
          </a:bodyPr>
          <a:lstStyle/>
          <a:p>
            <a:r>
              <a:rPr lang="en-US" sz="4000" b="1" dirty="0">
                <a:solidFill>
                  <a:srgbClr val="FF0000"/>
                </a:solidFill>
              </a:rPr>
              <a:t>Healthy Children : 2017 Progress Update</a:t>
            </a:r>
            <a:endParaRPr lang="en-US" sz="4000" dirty="0">
              <a:solidFill>
                <a:srgbClr val="FF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1138408"/>
              </p:ext>
            </p:extLst>
          </p:nvPr>
        </p:nvGraphicFramePr>
        <p:xfrm>
          <a:off x="838199" y="2192054"/>
          <a:ext cx="10785953" cy="4308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C0AD727F-D23E-4FD0-9743-86083B10BE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4937" y="322790"/>
            <a:ext cx="1912272" cy="1463040"/>
          </a:xfrm>
          <a:prstGeom prst="rect">
            <a:avLst/>
          </a:prstGeom>
        </p:spPr>
      </p:pic>
      <p:sp>
        <p:nvSpPr>
          <p:cNvPr id="6" name="TextBox 5"/>
          <p:cNvSpPr txBox="1"/>
          <p:nvPr/>
        </p:nvSpPr>
        <p:spPr>
          <a:xfrm>
            <a:off x="2437207" y="1149260"/>
            <a:ext cx="9056468" cy="1015663"/>
          </a:xfrm>
          <a:prstGeom prst="rect">
            <a:avLst/>
          </a:prstGeom>
          <a:noFill/>
        </p:spPr>
        <p:txBody>
          <a:bodyPr wrap="square" rtlCol="0">
            <a:spAutoFit/>
          </a:bodyPr>
          <a:lstStyle/>
          <a:p>
            <a:r>
              <a:rPr lang="en-US" sz="2000" b="1" u="sng" dirty="0"/>
              <a:t>Priority Action</a:t>
            </a:r>
            <a:r>
              <a:rPr lang="en-US" sz="2000" b="1" dirty="0"/>
              <a:t>: Professional Development to Effectively Address Social-Emotional Development Across the Infant and Early Childhood Multidisciplinary Workforce</a:t>
            </a:r>
          </a:p>
          <a:p>
            <a:pPr algn="ctr"/>
            <a:r>
              <a:rPr lang="en-US" sz="2000" b="1" dirty="0">
                <a:solidFill>
                  <a:schemeClr val="accent6"/>
                </a:solidFill>
              </a:rPr>
              <a:t>Chair: Wendy Bender</a:t>
            </a:r>
            <a:endParaRPr lang="en-US" sz="2000" dirty="0">
              <a:solidFill>
                <a:schemeClr val="accent6"/>
              </a:solidFill>
            </a:endParaRPr>
          </a:p>
        </p:txBody>
      </p:sp>
    </p:spTree>
    <p:extLst>
      <p:ext uri="{BB962C8B-B14F-4D97-AF65-F5344CB8AC3E}">
        <p14:creationId xmlns:p14="http://schemas.microsoft.com/office/powerpoint/2010/main" val="2717405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50C4E-2064-4651-AB85-9037A3CE0DA6}"/>
              </a:ext>
            </a:extLst>
          </p:cNvPr>
          <p:cNvSpPr>
            <a:spLocks noGrp="1"/>
          </p:cNvSpPr>
          <p:nvPr>
            <p:ph type="title"/>
          </p:nvPr>
        </p:nvSpPr>
        <p:spPr>
          <a:xfrm>
            <a:off x="2437208" y="365125"/>
            <a:ext cx="8916591" cy="1325563"/>
          </a:xfrm>
        </p:spPr>
        <p:txBody>
          <a:bodyPr/>
          <a:lstStyle/>
          <a:p>
            <a:r>
              <a:rPr lang="en-US" dirty="0">
                <a:solidFill>
                  <a:srgbClr val="00B0F0"/>
                </a:solidFill>
              </a:rPr>
              <a:t>Strong Families </a:t>
            </a:r>
          </a:p>
        </p:txBody>
      </p:sp>
      <p:pic>
        <p:nvPicPr>
          <p:cNvPr id="4" name="Picture 3">
            <a:extLst>
              <a:ext uri="{FF2B5EF4-FFF2-40B4-BE49-F238E27FC236}">
                <a16:creationId xmlns:a16="http://schemas.microsoft.com/office/drawing/2014/main" id="{C0AD727F-D23E-4FD0-9743-86083B10B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937" y="322790"/>
            <a:ext cx="1912272" cy="1463040"/>
          </a:xfrm>
          <a:prstGeom prst="rect">
            <a:avLst/>
          </a:prstGeom>
        </p:spPr>
      </p:pic>
      <p:sp>
        <p:nvSpPr>
          <p:cNvPr id="6" name="Content Placeholder 5"/>
          <p:cNvSpPr>
            <a:spLocks noGrp="1"/>
          </p:cNvSpPr>
          <p:nvPr>
            <p:ph idx="1"/>
          </p:nvPr>
        </p:nvSpPr>
        <p:spPr/>
        <p:txBody>
          <a:bodyPr>
            <a:normAutofit/>
          </a:bodyPr>
          <a:lstStyle/>
          <a:p>
            <a:pPr marL="0" indent="0">
              <a:buNone/>
            </a:pPr>
            <a:r>
              <a:rPr lang="en-US" dirty="0"/>
              <a:t>Priority 1: Promote parent voice and effective culturally competent family engagement strategies in all early childhood programs and services.</a:t>
            </a:r>
          </a:p>
          <a:p>
            <a:pPr marL="0" indent="0">
              <a:buNone/>
            </a:pPr>
            <a:r>
              <a:rPr lang="en-US" dirty="0"/>
              <a:t>Family Engagement Guidance Document </a:t>
            </a:r>
          </a:p>
          <a:p>
            <a:pPr marL="0" indent="0">
              <a:buNone/>
            </a:pPr>
            <a:r>
              <a:rPr lang="en-US" dirty="0"/>
              <a:t>-Family Driven</a:t>
            </a:r>
          </a:p>
          <a:p>
            <a:pPr marL="0" indent="0">
              <a:buNone/>
            </a:pPr>
            <a:r>
              <a:rPr lang="en-US" dirty="0"/>
              <a:t>-Directed at Agencies and Organizations</a:t>
            </a:r>
          </a:p>
          <a:p>
            <a:pPr marL="0" indent="0">
              <a:buNone/>
            </a:pPr>
            <a:r>
              <a:rPr lang="en-US" dirty="0"/>
              <a:t>-Protective Factors Frame work as context for engaging families.</a:t>
            </a:r>
          </a:p>
          <a:p>
            <a:pPr marL="0" indent="0">
              <a:buNone/>
            </a:pPr>
            <a:r>
              <a:rPr lang="en-US" dirty="0"/>
              <a:t>-Principles of Family Support Practice</a:t>
            </a:r>
          </a:p>
          <a:p>
            <a:pPr marL="0" indent="0">
              <a:buNone/>
            </a:pPr>
            <a:r>
              <a:rPr lang="en-US" dirty="0"/>
              <a:t>-Recommendations for promoting family engagement.</a:t>
            </a:r>
          </a:p>
        </p:txBody>
      </p:sp>
    </p:spTree>
    <p:extLst>
      <p:ext uri="{BB962C8B-B14F-4D97-AF65-F5344CB8AC3E}">
        <p14:creationId xmlns:p14="http://schemas.microsoft.com/office/powerpoint/2010/main" val="2369524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50C4E-2064-4651-AB85-9037A3CE0DA6}"/>
              </a:ext>
            </a:extLst>
          </p:cNvPr>
          <p:cNvSpPr>
            <a:spLocks noGrp="1"/>
          </p:cNvSpPr>
          <p:nvPr>
            <p:ph type="title"/>
          </p:nvPr>
        </p:nvSpPr>
        <p:spPr>
          <a:xfrm>
            <a:off x="2437208" y="365125"/>
            <a:ext cx="8916591" cy="1325563"/>
          </a:xfrm>
        </p:spPr>
        <p:txBody>
          <a:bodyPr/>
          <a:lstStyle/>
          <a:p>
            <a:r>
              <a:rPr lang="en-US" dirty="0">
                <a:solidFill>
                  <a:srgbClr val="00B0F0"/>
                </a:solidFill>
              </a:rPr>
              <a:t>Strong Families </a:t>
            </a:r>
          </a:p>
        </p:txBody>
      </p:sp>
      <p:sp>
        <p:nvSpPr>
          <p:cNvPr id="3" name="Content Placeholder 2">
            <a:extLst>
              <a:ext uri="{FF2B5EF4-FFF2-40B4-BE49-F238E27FC236}">
                <a16:creationId xmlns:a16="http://schemas.microsoft.com/office/drawing/2014/main" id="{DF21FD32-A08E-4C99-996F-15668BF6D368}"/>
              </a:ext>
            </a:extLst>
          </p:cNvPr>
          <p:cNvSpPr>
            <a:spLocks noGrp="1"/>
          </p:cNvSpPr>
          <p:nvPr>
            <p:ph idx="1"/>
          </p:nvPr>
        </p:nvSpPr>
        <p:spPr/>
        <p:txBody>
          <a:bodyPr/>
          <a:lstStyle/>
          <a:p>
            <a:pPr marL="0" indent="0">
              <a:buNone/>
            </a:pPr>
            <a:r>
              <a:rPr lang="en-US" dirty="0"/>
              <a:t>Objective 2: Increase opportunities for all families to gain the knowledge, skills, confidence, and social supports needed to nurture the health, safety, and positive development of children. </a:t>
            </a:r>
          </a:p>
          <a:p>
            <a:pPr marL="0" indent="0">
              <a:buNone/>
            </a:pPr>
            <a:endParaRPr lang="en-US" dirty="0"/>
          </a:p>
          <a:p>
            <a:pPr marL="0" indent="0">
              <a:buNone/>
            </a:pPr>
            <a:r>
              <a:rPr lang="en-US" dirty="0"/>
              <a:t>New York State Parenting Education Partnership</a:t>
            </a:r>
          </a:p>
          <a:p>
            <a:pPr marL="0" indent="0">
              <a:buNone/>
            </a:pPr>
            <a:r>
              <a:rPr lang="en-US" dirty="0"/>
              <a:t>-Continued commitment to statewide professional development</a:t>
            </a:r>
          </a:p>
          <a:p>
            <a:pPr marL="0" indent="0">
              <a:buNone/>
            </a:pPr>
            <a:r>
              <a:rPr lang="en-US" dirty="0"/>
              <a:t>-Community Initiatives</a:t>
            </a:r>
          </a:p>
          <a:p>
            <a:pPr marL="0" indent="0">
              <a:buNone/>
            </a:pPr>
            <a:r>
              <a:rPr lang="en-US" dirty="0"/>
              <a:t>-Parent Voice</a:t>
            </a:r>
          </a:p>
          <a:p>
            <a:pPr marL="0" indent="0">
              <a:buNone/>
            </a:pPr>
            <a:endParaRPr lang="en-US" dirty="0"/>
          </a:p>
        </p:txBody>
      </p:sp>
      <p:pic>
        <p:nvPicPr>
          <p:cNvPr id="4" name="Picture 3">
            <a:extLst>
              <a:ext uri="{FF2B5EF4-FFF2-40B4-BE49-F238E27FC236}">
                <a16:creationId xmlns:a16="http://schemas.microsoft.com/office/drawing/2014/main" id="{C0AD727F-D23E-4FD0-9743-86083B10B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937" y="322790"/>
            <a:ext cx="1912272" cy="1463040"/>
          </a:xfrm>
          <a:prstGeom prst="rect">
            <a:avLst/>
          </a:prstGeom>
        </p:spPr>
      </p:pic>
    </p:spTree>
    <p:extLst>
      <p:ext uri="{BB962C8B-B14F-4D97-AF65-F5344CB8AC3E}">
        <p14:creationId xmlns:p14="http://schemas.microsoft.com/office/powerpoint/2010/main" val="3087257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50C4E-2064-4651-AB85-9037A3CE0DA6}"/>
              </a:ext>
            </a:extLst>
          </p:cNvPr>
          <p:cNvSpPr>
            <a:spLocks noGrp="1"/>
          </p:cNvSpPr>
          <p:nvPr>
            <p:ph type="title"/>
          </p:nvPr>
        </p:nvSpPr>
        <p:spPr>
          <a:xfrm>
            <a:off x="2437208" y="365125"/>
            <a:ext cx="8916591" cy="1325563"/>
          </a:xfrm>
        </p:spPr>
        <p:txBody>
          <a:bodyPr/>
          <a:lstStyle/>
          <a:p>
            <a:r>
              <a:rPr lang="en-US" dirty="0">
                <a:solidFill>
                  <a:srgbClr val="00B0F0"/>
                </a:solidFill>
              </a:rPr>
              <a:t>Strong Families </a:t>
            </a:r>
          </a:p>
        </p:txBody>
      </p:sp>
      <p:sp>
        <p:nvSpPr>
          <p:cNvPr id="3" name="Content Placeholder 2">
            <a:extLst>
              <a:ext uri="{FF2B5EF4-FFF2-40B4-BE49-F238E27FC236}">
                <a16:creationId xmlns:a16="http://schemas.microsoft.com/office/drawing/2014/main" id="{DF21FD32-A08E-4C99-996F-15668BF6D368}"/>
              </a:ext>
            </a:extLst>
          </p:cNvPr>
          <p:cNvSpPr>
            <a:spLocks noGrp="1"/>
          </p:cNvSpPr>
          <p:nvPr>
            <p:ph idx="1"/>
          </p:nvPr>
        </p:nvSpPr>
        <p:spPr/>
        <p:txBody>
          <a:bodyPr>
            <a:normAutofit lnSpcReduction="10000"/>
          </a:bodyPr>
          <a:lstStyle/>
          <a:p>
            <a:pPr marL="0" indent="0">
              <a:buNone/>
            </a:pPr>
            <a:r>
              <a:rPr lang="en-US" dirty="0"/>
              <a:t>Objective 3: Increase the proportion of vulnerable/at risk families (e.g., homeless families, families with children with special needs, children exposed to trauma or violence) that are identified and provided with needed supports and services. </a:t>
            </a:r>
          </a:p>
          <a:p>
            <a:pPr marL="0" indent="0">
              <a:buNone/>
            </a:pPr>
            <a:endParaRPr lang="en-US" dirty="0"/>
          </a:p>
          <a:p>
            <a:pPr marL="0" indent="0">
              <a:buNone/>
            </a:pPr>
            <a:r>
              <a:rPr lang="en-US" dirty="0"/>
              <a:t>Early Childhood Home Visiting</a:t>
            </a:r>
          </a:p>
          <a:p>
            <a:pPr marL="0" indent="0">
              <a:buNone/>
            </a:pPr>
            <a:r>
              <a:rPr lang="en-US" dirty="0"/>
              <a:t>-MIECHV Reauthorization</a:t>
            </a:r>
          </a:p>
          <a:p>
            <a:pPr marL="0" indent="0">
              <a:buNone/>
            </a:pPr>
            <a:r>
              <a:rPr lang="en-US" dirty="0"/>
              <a:t>-NYS Medicaid First 1000 Days Initiative</a:t>
            </a:r>
          </a:p>
          <a:p>
            <a:pPr marL="0" indent="0">
              <a:buNone/>
            </a:pPr>
            <a:endParaRPr lang="en-US" dirty="0"/>
          </a:p>
          <a:p>
            <a:pPr marL="0" indent="0">
              <a:buNone/>
            </a:pPr>
            <a:r>
              <a:rPr lang="en-US" dirty="0"/>
              <a:t>Vulnerable Populations </a:t>
            </a:r>
            <a:r>
              <a:rPr lang="mr-IN" dirty="0"/>
              <a:t>–</a:t>
            </a:r>
            <a:r>
              <a:rPr lang="en-US"/>
              <a:t> Immigrants</a:t>
            </a:r>
            <a:endParaRPr lang="en-US" dirty="0"/>
          </a:p>
        </p:txBody>
      </p:sp>
      <p:pic>
        <p:nvPicPr>
          <p:cNvPr id="4" name="Picture 3">
            <a:extLst>
              <a:ext uri="{FF2B5EF4-FFF2-40B4-BE49-F238E27FC236}">
                <a16:creationId xmlns:a16="http://schemas.microsoft.com/office/drawing/2014/main" id="{C0AD727F-D23E-4FD0-9743-86083B10B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937" y="322790"/>
            <a:ext cx="1912272" cy="1463040"/>
          </a:xfrm>
          <a:prstGeom prst="rect">
            <a:avLst/>
          </a:prstGeom>
        </p:spPr>
      </p:pic>
    </p:spTree>
    <p:extLst>
      <p:ext uri="{BB962C8B-B14F-4D97-AF65-F5344CB8AC3E}">
        <p14:creationId xmlns:p14="http://schemas.microsoft.com/office/powerpoint/2010/main" val="161297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522AAF06-59E3-4AC6-AD1D-B60CF9CB5FC3}"/>
              </a:ext>
            </a:extLst>
          </p:cNvPr>
          <p:cNvSpPr>
            <a:spLocks noGrp="1"/>
          </p:cNvSpPr>
          <p:nvPr>
            <p:ph type="title"/>
          </p:nvPr>
        </p:nvSpPr>
        <p:spPr>
          <a:xfrm>
            <a:off x="2436813" y="365125"/>
            <a:ext cx="8916987" cy="1325563"/>
          </a:xfrm>
        </p:spPr>
        <p:txBody>
          <a:bodyPr/>
          <a:lstStyle/>
          <a:p>
            <a:pPr eaLnBrk="1" hangingPunct="1"/>
            <a:r>
              <a:rPr lang="en-US" altLang="en-US">
                <a:solidFill>
                  <a:srgbClr val="FFC000"/>
                </a:solidFill>
              </a:rPr>
              <a:t>Coordinated and Responsive Systems  </a:t>
            </a:r>
          </a:p>
        </p:txBody>
      </p:sp>
      <p:sp>
        <p:nvSpPr>
          <p:cNvPr id="22530" name="Content Placeholder 2">
            <a:extLst>
              <a:ext uri="{FF2B5EF4-FFF2-40B4-BE49-F238E27FC236}">
                <a16:creationId xmlns:a16="http://schemas.microsoft.com/office/drawing/2014/main" id="{EE5823E0-FBF5-4491-8636-1F95E488289E}"/>
              </a:ext>
            </a:extLst>
          </p:cNvPr>
          <p:cNvSpPr>
            <a:spLocks noGrp="1"/>
          </p:cNvSpPr>
          <p:nvPr>
            <p:ph idx="1"/>
          </p:nvPr>
        </p:nvSpPr>
        <p:spPr/>
        <p:txBody>
          <a:bodyPr/>
          <a:lstStyle/>
          <a:p>
            <a:pPr marL="0" indent="0" algn="ctr" eaLnBrk="1" hangingPunct="1">
              <a:buFont typeface="Arial" panose="020B0604020202020204" pitchFamily="34" charset="0"/>
              <a:buNone/>
              <a:defRPr/>
            </a:pPr>
            <a:r>
              <a:rPr lang="en-US" altLang="en-US" dirty="0"/>
              <a:t>Five Work Teams</a:t>
            </a:r>
          </a:p>
          <a:p>
            <a:pPr eaLnBrk="1" hangingPunct="1">
              <a:defRPr/>
            </a:pPr>
            <a:r>
              <a:rPr lang="en-US" altLang="en-US" dirty="0"/>
              <a:t>Supporting Communities</a:t>
            </a:r>
          </a:p>
          <a:p>
            <a:pPr eaLnBrk="1" hangingPunct="1">
              <a:defRPr/>
            </a:pPr>
            <a:r>
              <a:rPr lang="en-US" altLang="en-US" dirty="0"/>
              <a:t>Finance</a:t>
            </a:r>
          </a:p>
          <a:p>
            <a:pPr eaLnBrk="1" hangingPunct="1">
              <a:defRPr/>
            </a:pPr>
            <a:r>
              <a:rPr lang="en-US" altLang="en-US" dirty="0"/>
              <a:t>Data Development</a:t>
            </a:r>
          </a:p>
          <a:p>
            <a:pPr eaLnBrk="1" hangingPunct="1">
              <a:defRPr/>
            </a:pPr>
            <a:r>
              <a:rPr lang="en-US" altLang="en-US" dirty="0"/>
              <a:t>Business Advisory Group</a:t>
            </a:r>
          </a:p>
          <a:p>
            <a:pPr eaLnBrk="1" hangingPunct="1">
              <a:defRPr/>
            </a:pPr>
            <a:r>
              <a:rPr lang="en-US" altLang="en-US" dirty="0"/>
              <a:t>Homeless Children and Families</a:t>
            </a:r>
          </a:p>
        </p:txBody>
      </p:sp>
      <p:pic>
        <p:nvPicPr>
          <p:cNvPr id="11268" name="Picture 3">
            <a:extLst>
              <a:ext uri="{FF2B5EF4-FFF2-40B4-BE49-F238E27FC236}">
                <a16:creationId xmlns:a16="http://schemas.microsoft.com/office/drawing/2014/main" id="{0AAFE341-18A1-4202-8573-DCE382EC13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463" y="322263"/>
            <a:ext cx="191135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2961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E568FBF1-F0EB-48B1-8592-BEA725DAF2DB}"/>
              </a:ext>
            </a:extLst>
          </p:cNvPr>
          <p:cNvSpPr>
            <a:spLocks noGrp="1"/>
          </p:cNvSpPr>
          <p:nvPr>
            <p:ph type="title"/>
          </p:nvPr>
        </p:nvSpPr>
        <p:spPr>
          <a:xfrm>
            <a:off x="2436813" y="365125"/>
            <a:ext cx="8916987" cy="1325563"/>
          </a:xfrm>
        </p:spPr>
        <p:txBody>
          <a:bodyPr/>
          <a:lstStyle/>
          <a:p>
            <a:pPr eaLnBrk="1" hangingPunct="1"/>
            <a:r>
              <a:rPr lang="en-US" altLang="en-US">
                <a:solidFill>
                  <a:srgbClr val="FFC000"/>
                </a:solidFill>
              </a:rPr>
              <a:t>Coordinated and Responsive Systems  </a:t>
            </a:r>
          </a:p>
        </p:txBody>
      </p:sp>
      <p:sp>
        <p:nvSpPr>
          <p:cNvPr id="12291" name="Content Placeholder 2">
            <a:extLst>
              <a:ext uri="{FF2B5EF4-FFF2-40B4-BE49-F238E27FC236}">
                <a16:creationId xmlns:a16="http://schemas.microsoft.com/office/drawing/2014/main" id="{F0EB5DC0-0A21-4859-BFF6-5E161FB538FE}"/>
              </a:ext>
            </a:extLst>
          </p:cNvPr>
          <p:cNvSpPr>
            <a:spLocks noGrp="1"/>
          </p:cNvSpPr>
          <p:nvPr>
            <p:ph idx="1"/>
          </p:nvPr>
        </p:nvSpPr>
        <p:spPr/>
        <p:txBody>
          <a:bodyPr/>
          <a:lstStyle/>
          <a:p>
            <a:pPr marL="0" indent="0" algn="ctr" eaLnBrk="1" hangingPunct="1">
              <a:buFont typeface="Arial" panose="020B0604020202020204" pitchFamily="34" charset="0"/>
              <a:buNone/>
            </a:pPr>
            <a:r>
              <a:rPr lang="en-US" altLang="en-US"/>
              <a:t>Supporting Communities Work Group</a:t>
            </a:r>
          </a:p>
          <a:p>
            <a:pPr marL="0" indent="0" algn="ctr" eaLnBrk="1" hangingPunct="1">
              <a:buFont typeface="Arial" panose="020B0604020202020204" pitchFamily="34" charset="0"/>
              <a:buNone/>
            </a:pPr>
            <a:r>
              <a:rPr lang="en-US" altLang="en-US"/>
              <a:t>Dana Friedman, Chair</a:t>
            </a:r>
          </a:p>
          <a:p>
            <a:pPr marL="0" indent="0" algn="ctr" eaLnBrk="1" hangingPunct="1">
              <a:buFont typeface="Arial" panose="020B0604020202020204" pitchFamily="34" charset="0"/>
              <a:buNone/>
            </a:pPr>
            <a:endParaRPr lang="en-US" altLang="en-US"/>
          </a:p>
          <a:p>
            <a:pPr marL="0" indent="0" eaLnBrk="1" hangingPunct="1">
              <a:buFont typeface="Arial" panose="020B0604020202020204" pitchFamily="34" charset="0"/>
              <a:buNone/>
            </a:pPr>
            <a:r>
              <a:rPr lang="en-US" altLang="en-US" sz="2400" b="1"/>
              <a:t>Objective:</a:t>
            </a:r>
            <a:r>
              <a:rPr lang="en-US" altLang="en-US" sz="2400"/>
              <a:t> Support comprehensive community planning and systems building.</a:t>
            </a:r>
          </a:p>
          <a:p>
            <a:pPr marL="0" indent="0" eaLnBrk="1" hangingPunct="1">
              <a:buFont typeface="Arial" panose="020B0604020202020204" pitchFamily="34" charset="0"/>
              <a:buNone/>
            </a:pPr>
            <a:r>
              <a:rPr lang="en-US" altLang="en-US" sz="2400" b="1"/>
              <a:t>Priority Action: </a:t>
            </a:r>
            <a:r>
              <a:rPr lang="en-US" altLang="en-US" sz="2400"/>
              <a:t>Identify and promote community-based initiatives designed to benefit young children and their families.</a:t>
            </a:r>
          </a:p>
          <a:p>
            <a:pPr marL="0" indent="0" eaLnBrk="1" hangingPunct="1">
              <a:buFont typeface="Arial" panose="020B0604020202020204" pitchFamily="34" charset="0"/>
              <a:buNone/>
            </a:pPr>
            <a:r>
              <a:rPr lang="en-US" altLang="en-US" sz="2400" b="1"/>
              <a:t>Strategy: </a:t>
            </a:r>
            <a:r>
              <a:rPr lang="en-US" altLang="en-US" sz="2400"/>
              <a:t>Provide support to communities in developing and implementing strategies to improve services for young children and their families.</a:t>
            </a:r>
            <a:endParaRPr lang="en-US" altLang="en-US" sz="2400" b="1"/>
          </a:p>
          <a:p>
            <a:pPr marL="0" indent="0" algn="ctr" eaLnBrk="1" hangingPunct="1">
              <a:buFont typeface="Arial" panose="020B0604020202020204" pitchFamily="34" charset="0"/>
              <a:buNone/>
            </a:pPr>
            <a:endParaRPr lang="en-US" altLang="en-US"/>
          </a:p>
          <a:p>
            <a:pPr marL="457200" lvl="1" indent="0" eaLnBrk="1" hangingPunct="1">
              <a:buFont typeface="Arial" panose="020B0604020202020204" pitchFamily="34" charset="0"/>
              <a:buNone/>
            </a:pPr>
            <a:endParaRPr lang="en-US" altLang="en-US"/>
          </a:p>
        </p:txBody>
      </p:sp>
      <p:pic>
        <p:nvPicPr>
          <p:cNvPr id="12292" name="Picture 3">
            <a:extLst>
              <a:ext uri="{FF2B5EF4-FFF2-40B4-BE49-F238E27FC236}">
                <a16:creationId xmlns:a16="http://schemas.microsoft.com/office/drawing/2014/main" id="{777F1D15-81B0-493E-B85D-884D05F014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463" y="322263"/>
            <a:ext cx="191135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3913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A52D378D-8EDD-475D-AF2D-5273668ED23F}"/>
              </a:ext>
            </a:extLst>
          </p:cNvPr>
          <p:cNvSpPr>
            <a:spLocks noGrp="1"/>
          </p:cNvSpPr>
          <p:nvPr>
            <p:ph type="title"/>
          </p:nvPr>
        </p:nvSpPr>
        <p:spPr>
          <a:xfrm>
            <a:off x="2657475" y="365125"/>
            <a:ext cx="8696325" cy="1325563"/>
          </a:xfrm>
        </p:spPr>
        <p:txBody>
          <a:bodyPr/>
          <a:lstStyle/>
          <a:p>
            <a:pPr eaLnBrk="1" hangingPunct="1"/>
            <a:r>
              <a:rPr lang="en-US" altLang="en-US">
                <a:solidFill>
                  <a:srgbClr val="FFC000"/>
                </a:solidFill>
              </a:rPr>
              <a:t>Coordinated and Responsive Systems </a:t>
            </a:r>
            <a:endParaRPr lang="en-US" altLang="en-US"/>
          </a:p>
        </p:txBody>
      </p:sp>
      <p:sp>
        <p:nvSpPr>
          <p:cNvPr id="3" name="Content Placeholder 2">
            <a:extLst>
              <a:ext uri="{FF2B5EF4-FFF2-40B4-BE49-F238E27FC236}">
                <a16:creationId xmlns:a16="http://schemas.microsoft.com/office/drawing/2014/main" id="{D3C82ADB-33E5-4440-A167-181567BD474B}"/>
              </a:ext>
            </a:extLst>
          </p:cNvPr>
          <p:cNvSpPr>
            <a:spLocks noGrp="1"/>
          </p:cNvSpPr>
          <p:nvPr>
            <p:ph idx="1"/>
          </p:nvPr>
        </p:nvSpPr>
        <p:spPr/>
        <p:txBody>
          <a:bodyPr/>
          <a:lstStyle/>
          <a:p>
            <a:pPr marL="0" indent="0" algn="ctr" eaLnBrk="1" hangingPunct="1">
              <a:buFont typeface="Arial" panose="020B0604020202020204" pitchFamily="34" charset="0"/>
              <a:buNone/>
              <a:defRPr/>
            </a:pPr>
            <a:r>
              <a:rPr lang="en-US" altLang="en-US" dirty="0"/>
              <a:t>Supporting Communities Work Group</a:t>
            </a:r>
          </a:p>
          <a:p>
            <a:pPr marL="0" indent="0" algn="ctr" eaLnBrk="1" hangingPunct="1">
              <a:buFont typeface="Arial" panose="020B0604020202020204" pitchFamily="34" charset="0"/>
              <a:buNone/>
              <a:defRPr/>
            </a:pPr>
            <a:r>
              <a:rPr lang="en-US" altLang="en-US" dirty="0"/>
              <a:t>Work to Date</a:t>
            </a:r>
          </a:p>
          <a:p>
            <a:pPr lvl="1" eaLnBrk="1" hangingPunct="1">
              <a:defRPr/>
            </a:pPr>
            <a:r>
              <a:rPr lang="en-US" altLang="en-US" dirty="0"/>
              <a:t>Identified 26 communities located across the state with some level of coordinated systems building work.  </a:t>
            </a:r>
          </a:p>
          <a:p>
            <a:pPr lvl="1" eaLnBrk="1" hangingPunct="1">
              <a:defRPr/>
            </a:pPr>
            <a:r>
              <a:rPr lang="en-US" altLang="en-US" dirty="0"/>
              <a:t>At least 10 of these initiatives are fully formed with paid staff.</a:t>
            </a:r>
          </a:p>
          <a:p>
            <a:pPr lvl="1" eaLnBrk="1" hangingPunct="1">
              <a:defRPr/>
            </a:pPr>
            <a:r>
              <a:rPr lang="en-US" altLang="en-US" dirty="0"/>
              <a:t>Identified representatives from each of the communities to serve on work team</a:t>
            </a:r>
          </a:p>
          <a:p>
            <a:pPr lvl="1" eaLnBrk="1" hangingPunct="1">
              <a:defRPr/>
            </a:pPr>
            <a:r>
              <a:rPr lang="en-US" altLang="en-US" dirty="0"/>
              <a:t>Held 4 in-person full-day meetings and five conference calls with work team members</a:t>
            </a:r>
          </a:p>
          <a:p>
            <a:pPr lvl="1" eaLnBrk="1" hangingPunct="1">
              <a:defRPr/>
            </a:pPr>
            <a:r>
              <a:rPr lang="en-US" altLang="en-US" dirty="0"/>
              <a:t>Organized conference calls with representatives of 10 states that have developed statewide initiatives to fund and support community initiatives</a:t>
            </a:r>
          </a:p>
          <a:p>
            <a:pPr eaLnBrk="1" hangingPunct="1">
              <a:defRPr/>
            </a:pPr>
            <a:endParaRPr lang="en-US" dirty="0"/>
          </a:p>
        </p:txBody>
      </p:sp>
      <p:pic>
        <p:nvPicPr>
          <p:cNvPr id="13316" name="Picture 3">
            <a:extLst>
              <a:ext uri="{FF2B5EF4-FFF2-40B4-BE49-F238E27FC236}">
                <a16:creationId xmlns:a16="http://schemas.microsoft.com/office/drawing/2014/main" id="{0695C475-5DBE-4070-9473-65D85C0133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463" y="322263"/>
            <a:ext cx="191135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8278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FC4C8B10-F622-4BA0-BB71-26F4C5FA83CB}"/>
              </a:ext>
            </a:extLst>
          </p:cNvPr>
          <p:cNvSpPr>
            <a:spLocks noGrp="1"/>
          </p:cNvSpPr>
          <p:nvPr>
            <p:ph type="title"/>
          </p:nvPr>
        </p:nvSpPr>
        <p:spPr>
          <a:xfrm>
            <a:off x="2436813" y="365125"/>
            <a:ext cx="8916987" cy="1325563"/>
          </a:xfrm>
        </p:spPr>
        <p:txBody>
          <a:bodyPr/>
          <a:lstStyle/>
          <a:p>
            <a:pPr eaLnBrk="1" hangingPunct="1"/>
            <a:r>
              <a:rPr lang="en-US" altLang="en-US">
                <a:solidFill>
                  <a:srgbClr val="FFC000"/>
                </a:solidFill>
              </a:rPr>
              <a:t>Coordinated and Responsive Systems </a:t>
            </a:r>
            <a:endParaRPr lang="en-US" altLang="en-US"/>
          </a:p>
        </p:txBody>
      </p:sp>
      <p:sp>
        <p:nvSpPr>
          <p:cNvPr id="3" name="Content Placeholder 2">
            <a:extLst>
              <a:ext uri="{FF2B5EF4-FFF2-40B4-BE49-F238E27FC236}">
                <a16:creationId xmlns:a16="http://schemas.microsoft.com/office/drawing/2014/main" id="{F2577BA1-8DB9-4121-9176-0EDC898027CB}"/>
              </a:ext>
            </a:extLst>
          </p:cNvPr>
          <p:cNvSpPr>
            <a:spLocks noGrp="1"/>
          </p:cNvSpPr>
          <p:nvPr>
            <p:ph idx="1"/>
          </p:nvPr>
        </p:nvSpPr>
        <p:spPr/>
        <p:txBody>
          <a:bodyPr/>
          <a:lstStyle/>
          <a:p>
            <a:pPr marL="0" indent="0" algn="ctr" eaLnBrk="1" hangingPunct="1">
              <a:buFont typeface="Arial" panose="020B0604020202020204" pitchFamily="34" charset="0"/>
              <a:buNone/>
              <a:defRPr/>
            </a:pPr>
            <a:r>
              <a:rPr lang="en-US" altLang="en-US" dirty="0"/>
              <a:t>Work to Date – Continued</a:t>
            </a:r>
          </a:p>
          <a:p>
            <a:pPr marL="0" indent="0" algn="ctr" eaLnBrk="1" hangingPunct="1">
              <a:buFont typeface="Arial" panose="020B0604020202020204" pitchFamily="34" charset="0"/>
              <a:buNone/>
              <a:defRPr/>
            </a:pPr>
            <a:endParaRPr lang="en-US" altLang="en-US" dirty="0"/>
          </a:p>
          <a:p>
            <a:pPr eaLnBrk="1" hangingPunct="1">
              <a:defRPr/>
            </a:pPr>
            <a:r>
              <a:rPr lang="en-US" altLang="en-US" sz="2400" dirty="0"/>
              <a:t>Drafted a proposal for the development of a similar initiative to fund and support community initiatives in New York State.  Proposal is currently on hold.</a:t>
            </a:r>
          </a:p>
          <a:p>
            <a:pPr eaLnBrk="1" hangingPunct="1">
              <a:defRPr/>
            </a:pPr>
            <a:r>
              <a:rPr lang="en-US" altLang="en-US" sz="2400" dirty="0"/>
              <a:t>Working toward holding a Leadership Development Institute to support the professional development of the leaders of New York’s early childhood systems building initiatives.</a:t>
            </a:r>
          </a:p>
          <a:p>
            <a:pPr marL="0" indent="0" algn="ctr" eaLnBrk="1" hangingPunct="1">
              <a:buFont typeface="Arial" panose="020B0604020202020204" pitchFamily="34" charset="0"/>
              <a:buNone/>
              <a:defRPr/>
            </a:pPr>
            <a:endParaRPr lang="en-US" dirty="0"/>
          </a:p>
        </p:txBody>
      </p:sp>
      <p:pic>
        <p:nvPicPr>
          <p:cNvPr id="14340" name="Picture 3">
            <a:extLst>
              <a:ext uri="{FF2B5EF4-FFF2-40B4-BE49-F238E27FC236}">
                <a16:creationId xmlns:a16="http://schemas.microsoft.com/office/drawing/2014/main" id="{7117D775-C5EA-4C55-9EE3-EBAF568175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463" y="322263"/>
            <a:ext cx="191135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125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338" t="7274" r="16711" b="1835"/>
          <a:stretch/>
        </p:blipFill>
        <p:spPr bwMode="auto">
          <a:xfrm>
            <a:off x="1708029" y="228600"/>
            <a:ext cx="8944281" cy="6492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E3E191BC-027E-412F-92AD-5D5E0075D83A}"/>
              </a:ext>
            </a:extLst>
          </p:cNvPr>
          <p:cNvSpPr/>
          <p:nvPr/>
        </p:nvSpPr>
        <p:spPr>
          <a:xfrm>
            <a:off x="1518249" y="94891"/>
            <a:ext cx="2311879" cy="1561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27889EF-0DFE-4ED8-B85F-AFEF82536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937" y="322790"/>
            <a:ext cx="1912272" cy="1463040"/>
          </a:xfrm>
          <a:prstGeom prst="rect">
            <a:avLst/>
          </a:prstGeom>
        </p:spPr>
      </p:pic>
    </p:spTree>
    <p:extLst>
      <p:ext uri="{BB962C8B-B14F-4D97-AF65-F5344CB8AC3E}">
        <p14:creationId xmlns:p14="http://schemas.microsoft.com/office/powerpoint/2010/main" val="2278364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47FDD0C-B665-4242-A57F-D9DE6576B69D}"/>
              </a:ext>
            </a:extLst>
          </p:cNvPr>
          <p:cNvSpPr>
            <a:spLocks noGrp="1"/>
          </p:cNvSpPr>
          <p:nvPr>
            <p:ph type="title"/>
          </p:nvPr>
        </p:nvSpPr>
        <p:spPr>
          <a:xfrm>
            <a:off x="2436813" y="365125"/>
            <a:ext cx="8916987" cy="1325563"/>
          </a:xfrm>
        </p:spPr>
        <p:txBody>
          <a:bodyPr/>
          <a:lstStyle/>
          <a:p>
            <a:pPr eaLnBrk="1" hangingPunct="1"/>
            <a:r>
              <a:rPr lang="en-US" altLang="en-US">
                <a:solidFill>
                  <a:srgbClr val="FFC000"/>
                </a:solidFill>
              </a:rPr>
              <a:t>Coordinated and Responsive Systems </a:t>
            </a:r>
            <a:endParaRPr lang="en-US" altLang="en-US"/>
          </a:p>
        </p:txBody>
      </p:sp>
      <p:sp>
        <p:nvSpPr>
          <p:cNvPr id="15363" name="Content Placeholder 2">
            <a:extLst>
              <a:ext uri="{FF2B5EF4-FFF2-40B4-BE49-F238E27FC236}">
                <a16:creationId xmlns:a16="http://schemas.microsoft.com/office/drawing/2014/main" id="{8E94D90C-496D-4FFE-8216-E3DD583CE983}"/>
              </a:ext>
            </a:extLst>
          </p:cNvPr>
          <p:cNvSpPr>
            <a:spLocks noGrp="1"/>
          </p:cNvSpPr>
          <p:nvPr>
            <p:ph idx="1"/>
          </p:nvPr>
        </p:nvSpPr>
        <p:spPr/>
        <p:txBody>
          <a:bodyPr/>
          <a:lstStyle/>
          <a:p>
            <a:pPr marL="0" indent="0" algn="ctr" eaLnBrk="1" hangingPunct="1">
              <a:buFont typeface="Arial" panose="020B0604020202020204" pitchFamily="34" charset="0"/>
              <a:buNone/>
            </a:pPr>
            <a:r>
              <a:rPr lang="en-US" altLang="en-US"/>
              <a:t>Finance Work Group</a:t>
            </a:r>
          </a:p>
          <a:p>
            <a:pPr marL="0" indent="0" algn="ctr" eaLnBrk="1" hangingPunct="1">
              <a:buFont typeface="Arial" panose="020B0604020202020204" pitchFamily="34" charset="0"/>
              <a:buNone/>
            </a:pPr>
            <a:r>
              <a:rPr lang="en-US" altLang="en-US"/>
              <a:t>Stephanie Woodard, Chair</a:t>
            </a:r>
          </a:p>
          <a:p>
            <a:pPr marL="0" indent="0" eaLnBrk="1" hangingPunct="1">
              <a:buFont typeface="Arial" panose="020B0604020202020204" pitchFamily="34" charset="0"/>
              <a:buNone/>
            </a:pPr>
            <a:r>
              <a:rPr lang="en-US" altLang="en-US" b="1"/>
              <a:t>Objective: </a:t>
            </a:r>
            <a:r>
              <a:rPr lang="en-US" altLang="en-US"/>
              <a:t>Increase public-private investments into early childhood.</a:t>
            </a:r>
          </a:p>
          <a:p>
            <a:pPr marL="0" indent="0" eaLnBrk="1" hangingPunct="1">
              <a:buFont typeface="Arial" panose="020B0604020202020204" pitchFamily="34" charset="0"/>
              <a:buNone/>
            </a:pPr>
            <a:r>
              <a:rPr lang="en-US" altLang="en-US" b="1"/>
              <a:t>Priority Action: </a:t>
            </a:r>
            <a:r>
              <a:rPr lang="en-US" altLang="en-US"/>
              <a:t>Maximize early childhood program funding.</a:t>
            </a:r>
          </a:p>
          <a:p>
            <a:pPr marL="0" indent="0" eaLnBrk="1" hangingPunct="1">
              <a:buFont typeface="Arial" panose="020B0604020202020204" pitchFamily="34" charset="0"/>
              <a:buNone/>
            </a:pPr>
            <a:r>
              <a:rPr lang="en-US" altLang="en-US" b="1"/>
              <a:t>Strategies: </a:t>
            </a:r>
            <a:r>
              <a:rPr lang="en-US" altLang="en-US"/>
              <a:t>1) Increase use of the fiscal model </a:t>
            </a:r>
          </a:p>
          <a:p>
            <a:pPr marL="0" indent="0" eaLnBrk="1" hangingPunct="1">
              <a:buFont typeface="Arial" panose="020B0604020202020204" pitchFamily="34" charset="0"/>
              <a:buNone/>
            </a:pPr>
            <a:r>
              <a:rPr lang="en-US" altLang="en-US"/>
              <a:t>2) Develop innovative funding strategies </a:t>
            </a:r>
          </a:p>
          <a:p>
            <a:pPr marL="0" indent="0" eaLnBrk="1" hangingPunct="1">
              <a:buFont typeface="Arial" panose="020B0604020202020204" pitchFamily="34" charset="0"/>
              <a:buNone/>
            </a:pPr>
            <a:r>
              <a:rPr lang="en-US" altLang="en-US"/>
              <a:t>3) Provide guidance on maximizing existing funding</a:t>
            </a:r>
          </a:p>
        </p:txBody>
      </p:sp>
      <p:pic>
        <p:nvPicPr>
          <p:cNvPr id="15364" name="Picture 3">
            <a:extLst>
              <a:ext uri="{FF2B5EF4-FFF2-40B4-BE49-F238E27FC236}">
                <a16:creationId xmlns:a16="http://schemas.microsoft.com/office/drawing/2014/main" id="{D6C57BC2-8A65-46CB-B4CA-F2F8C2E337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463" y="322263"/>
            <a:ext cx="191135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3439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588FDCA3-42C4-45F0-A1EA-E73948DA8317}"/>
              </a:ext>
            </a:extLst>
          </p:cNvPr>
          <p:cNvSpPr>
            <a:spLocks noGrp="1"/>
          </p:cNvSpPr>
          <p:nvPr>
            <p:ph type="title"/>
          </p:nvPr>
        </p:nvSpPr>
        <p:spPr>
          <a:xfrm>
            <a:off x="2436813" y="365125"/>
            <a:ext cx="8916987" cy="1325563"/>
          </a:xfrm>
        </p:spPr>
        <p:txBody>
          <a:bodyPr/>
          <a:lstStyle/>
          <a:p>
            <a:pPr eaLnBrk="1" hangingPunct="1"/>
            <a:r>
              <a:rPr lang="en-US" altLang="en-US">
                <a:solidFill>
                  <a:srgbClr val="FFC000"/>
                </a:solidFill>
              </a:rPr>
              <a:t>Coordinated and Responsive Systems </a:t>
            </a:r>
            <a:endParaRPr lang="en-US" altLang="en-US"/>
          </a:p>
        </p:txBody>
      </p:sp>
      <p:sp>
        <p:nvSpPr>
          <p:cNvPr id="3" name="Content Placeholder 2">
            <a:extLst>
              <a:ext uri="{FF2B5EF4-FFF2-40B4-BE49-F238E27FC236}">
                <a16:creationId xmlns:a16="http://schemas.microsoft.com/office/drawing/2014/main" id="{98B577EF-53E4-4065-B071-C189B5A54E3C}"/>
              </a:ext>
            </a:extLst>
          </p:cNvPr>
          <p:cNvSpPr>
            <a:spLocks noGrp="1"/>
          </p:cNvSpPr>
          <p:nvPr>
            <p:ph idx="1"/>
          </p:nvPr>
        </p:nvSpPr>
        <p:spPr/>
        <p:txBody>
          <a:bodyPr/>
          <a:lstStyle/>
          <a:p>
            <a:pPr marL="0" indent="0" algn="ctr" eaLnBrk="1" hangingPunct="1">
              <a:buFont typeface="Arial" panose="020B0604020202020204" pitchFamily="34" charset="0"/>
              <a:buNone/>
              <a:defRPr/>
            </a:pPr>
            <a:r>
              <a:rPr lang="en-US" altLang="en-US" dirty="0">
                <a:solidFill>
                  <a:prstClr val="black"/>
                </a:solidFill>
              </a:rPr>
              <a:t>Finance Work Group</a:t>
            </a:r>
          </a:p>
          <a:p>
            <a:pPr marL="0" indent="0" algn="ctr" eaLnBrk="1" hangingPunct="1">
              <a:buFont typeface="Arial" panose="020B0604020202020204" pitchFamily="34" charset="0"/>
              <a:buNone/>
              <a:defRPr/>
            </a:pPr>
            <a:r>
              <a:rPr lang="en-US" altLang="en-US" dirty="0"/>
              <a:t>Work to Date</a:t>
            </a:r>
          </a:p>
          <a:p>
            <a:pPr eaLnBrk="1" hangingPunct="1">
              <a:defRPr/>
            </a:pPr>
            <a:r>
              <a:rPr lang="en-US" dirty="0"/>
              <a:t>Developing 3 new guides to support blending &amp; braiding existing funding:</a:t>
            </a:r>
          </a:p>
          <a:p>
            <a:pPr lvl="1" eaLnBrk="1" hangingPunct="1">
              <a:defRPr/>
            </a:pPr>
            <a:r>
              <a:rPr lang="en-US" sz="2800" dirty="0"/>
              <a:t>Early Childhood Education Funding – ways to effectively blend and braid child care subsidies and fees, Head Start and Early Head Start, and Prekindergarten funding.</a:t>
            </a:r>
          </a:p>
          <a:p>
            <a:pPr lvl="1" eaLnBrk="1" hangingPunct="1">
              <a:defRPr/>
            </a:pPr>
            <a:r>
              <a:rPr lang="en-US" sz="2800" dirty="0"/>
              <a:t>Title XX - using Federal Title XX funds to support child care for families who are in receipt of child welfare services (preventive, protective, and foster care).  </a:t>
            </a:r>
          </a:p>
          <a:p>
            <a:pPr marL="457200" lvl="1" indent="0" eaLnBrk="1" hangingPunct="1">
              <a:buFont typeface="Arial" panose="020B0604020202020204" pitchFamily="34" charset="0"/>
              <a:buNone/>
              <a:defRPr/>
            </a:pPr>
            <a:endParaRPr lang="en-US" dirty="0"/>
          </a:p>
          <a:p>
            <a:pPr lvl="1" eaLnBrk="1" hangingPunct="1">
              <a:defRPr/>
            </a:pPr>
            <a:endParaRPr lang="en-US" dirty="0"/>
          </a:p>
          <a:p>
            <a:pPr lvl="1" eaLnBrk="1" hangingPunct="1">
              <a:defRPr/>
            </a:pPr>
            <a:endParaRPr lang="en-US" dirty="0"/>
          </a:p>
        </p:txBody>
      </p:sp>
      <p:pic>
        <p:nvPicPr>
          <p:cNvPr id="16388" name="Picture 3">
            <a:extLst>
              <a:ext uri="{FF2B5EF4-FFF2-40B4-BE49-F238E27FC236}">
                <a16:creationId xmlns:a16="http://schemas.microsoft.com/office/drawing/2014/main" id="{46ACFD84-5A93-4AD7-A250-AC9EA22C58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463" y="322263"/>
            <a:ext cx="191135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2963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7CCE3322-B61A-4049-9EED-610A8CD6B778}"/>
              </a:ext>
            </a:extLst>
          </p:cNvPr>
          <p:cNvSpPr>
            <a:spLocks noGrp="1"/>
          </p:cNvSpPr>
          <p:nvPr>
            <p:ph type="title"/>
          </p:nvPr>
        </p:nvSpPr>
        <p:spPr>
          <a:xfrm>
            <a:off x="2436813" y="365125"/>
            <a:ext cx="8916987" cy="1325563"/>
          </a:xfrm>
        </p:spPr>
        <p:txBody>
          <a:bodyPr/>
          <a:lstStyle/>
          <a:p>
            <a:pPr eaLnBrk="1" hangingPunct="1"/>
            <a:r>
              <a:rPr lang="en-US" altLang="en-US">
                <a:solidFill>
                  <a:srgbClr val="FFC000"/>
                </a:solidFill>
              </a:rPr>
              <a:t>Coordinated and Responsive Systems </a:t>
            </a:r>
            <a:endParaRPr lang="en-US" altLang="en-US"/>
          </a:p>
        </p:txBody>
      </p:sp>
      <p:sp>
        <p:nvSpPr>
          <p:cNvPr id="3" name="Content Placeholder 2">
            <a:extLst>
              <a:ext uri="{FF2B5EF4-FFF2-40B4-BE49-F238E27FC236}">
                <a16:creationId xmlns:a16="http://schemas.microsoft.com/office/drawing/2014/main" id="{F9F209A7-5971-4C75-B32C-1F770558E86C}"/>
              </a:ext>
            </a:extLst>
          </p:cNvPr>
          <p:cNvSpPr>
            <a:spLocks noGrp="1"/>
          </p:cNvSpPr>
          <p:nvPr>
            <p:ph idx="1"/>
          </p:nvPr>
        </p:nvSpPr>
        <p:spPr/>
        <p:txBody>
          <a:bodyPr/>
          <a:lstStyle/>
          <a:p>
            <a:pPr marL="0" indent="0" algn="ctr" eaLnBrk="1" hangingPunct="1">
              <a:buFont typeface="Arial" panose="020B0604020202020204" pitchFamily="34" charset="0"/>
              <a:buNone/>
              <a:defRPr/>
            </a:pPr>
            <a:r>
              <a:rPr lang="en-US" altLang="en-US" dirty="0">
                <a:solidFill>
                  <a:prstClr val="black"/>
                </a:solidFill>
              </a:rPr>
              <a:t>Finance Work Group</a:t>
            </a:r>
          </a:p>
          <a:p>
            <a:pPr marL="0" indent="0" algn="ctr" eaLnBrk="1" hangingPunct="1">
              <a:buFont typeface="Arial" panose="020B0604020202020204" pitchFamily="34" charset="0"/>
              <a:buNone/>
              <a:defRPr/>
            </a:pPr>
            <a:r>
              <a:rPr lang="en-US" altLang="en-US" dirty="0"/>
              <a:t>Work to Date - Continued</a:t>
            </a:r>
          </a:p>
          <a:p>
            <a:pPr marL="0" indent="0" algn="ctr" eaLnBrk="1" hangingPunct="1">
              <a:buFont typeface="Arial" panose="020B0604020202020204" pitchFamily="34" charset="0"/>
              <a:buNone/>
              <a:defRPr/>
            </a:pPr>
            <a:endParaRPr lang="en-US" dirty="0"/>
          </a:p>
          <a:p>
            <a:pPr lvl="1" eaLnBrk="1" hangingPunct="1">
              <a:lnSpc>
                <a:spcPct val="107000"/>
              </a:lnSpc>
              <a:spcBef>
                <a:spcPts val="0"/>
              </a:spcBef>
              <a:spcAft>
                <a:spcPts val="800"/>
              </a:spcAft>
              <a:defRPr/>
            </a:pPr>
            <a:r>
              <a:rPr lang="en-US" sz="2800" dirty="0"/>
              <a:t>Universal Early Childhood Home Visiting: </a:t>
            </a:r>
            <a:r>
              <a:rPr lang="en-US" sz="2800" dirty="0">
                <a:ea typeface="Times New Roman" panose="02020603050405020304" pitchFamily="18" charset="0"/>
                <a:cs typeface="Times New Roman" panose="02020603050405020304" pitchFamily="18" charset="0"/>
              </a:rPr>
              <a:t>providing a step-by-step process of blending and braiding funds to support a universal early childhood Home Visiting program using the United Way of Greater Rochester systems integration Home Visiting model.</a:t>
            </a:r>
          </a:p>
          <a:p>
            <a:pPr eaLnBrk="1" hangingPunct="1">
              <a:lnSpc>
                <a:spcPct val="107000"/>
              </a:lnSpc>
              <a:spcBef>
                <a:spcPts val="0"/>
              </a:spcBef>
              <a:spcAft>
                <a:spcPts val="800"/>
              </a:spcAft>
              <a:defRPr/>
            </a:pPr>
            <a:r>
              <a:rPr lang="en-US" dirty="0">
                <a:ea typeface="Times New Roman" panose="02020603050405020304" pitchFamily="18" charset="0"/>
                <a:cs typeface="Times New Roman" panose="02020603050405020304" pitchFamily="18" charset="0"/>
              </a:rPr>
              <a:t>Maximizing use of the “</a:t>
            </a:r>
            <a:r>
              <a:rPr lang="en-US" i="1" dirty="0"/>
              <a:t>Fiscal Analysis Model for Early Childhood Services”</a:t>
            </a:r>
            <a:endParaRPr lang="en-US" i="1" dirty="0">
              <a:ea typeface="Times New Roman" panose="02020603050405020304" pitchFamily="18" charset="0"/>
              <a:cs typeface="Times New Roman" panose="02020603050405020304" pitchFamily="18" charset="0"/>
            </a:endParaRPr>
          </a:p>
        </p:txBody>
      </p:sp>
      <p:pic>
        <p:nvPicPr>
          <p:cNvPr id="17412" name="Picture 3">
            <a:extLst>
              <a:ext uri="{FF2B5EF4-FFF2-40B4-BE49-F238E27FC236}">
                <a16:creationId xmlns:a16="http://schemas.microsoft.com/office/drawing/2014/main" id="{9C3F6F43-F3F8-4655-84F5-264336BA22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463" y="322263"/>
            <a:ext cx="191135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0848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8CB5D322-AA81-4B13-8A65-86993F72A4FF}"/>
              </a:ext>
            </a:extLst>
          </p:cNvPr>
          <p:cNvSpPr>
            <a:spLocks noGrp="1"/>
          </p:cNvSpPr>
          <p:nvPr>
            <p:ph type="title"/>
          </p:nvPr>
        </p:nvSpPr>
        <p:spPr>
          <a:xfrm>
            <a:off x="2436813" y="365125"/>
            <a:ext cx="8916987" cy="1325563"/>
          </a:xfrm>
        </p:spPr>
        <p:txBody>
          <a:bodyPr/>
          <a:lstStyle/>
          <a:p>
            <a:pPr eaLnBrk="1" hangingPunct="1"/>
            <a:r>
              <a:rPr lang="en-US" altLang="en-US">
                <a:solidFill>
                  <a:srgbClr val="FFC000"/>
                </a:solidFill>
              </a:rPr>
              <a:t>Coordinated and Responsive Systems </a:t>
            </a:r>
            <a:endParaRPr lang="en-US" altLang="en-US"/>
          </a:p>
        </p:txBody>
      </p:sp>
      <p:sp>
        <p:nvSpPr>
          <p:cNvPr id="18435" name="Content Placeholder 2">
            <a:extLst>
              <a:ext uri="{FF2B5EF4-FFF2-40B4-BE49-F238E27FC236}">
                <a16:creationId xmlns:a16="http://schemas.microsoft.com/office/drawing/2014/main" id="{2426EA31-4713-491F-A688-E981F3F2A37E}"/>
              </a:ext>
            </a:extLst>
          </p:cNvPr>
          <p:cNvSpPr>
            <a:spLocks noGrp="1"/>
          </p:cNvSpPr>
          <p:nvPr>
            <p:ph idx="1"/>
          </p:nvPr>
        </p:nvSpPr>
        <p:spPr/>
        <p:txBody>
          <a:bodyPr/>
          <a:lstStyle/>
          <a:p>
            <a:pPr marL="0" indent="0" algn="ctr" eaLnBrk="1" hangingPunct="1">
              <a:buFont typeface="Arial" panose="020B0604020202020204" pitchFamily="34" charset="0"/>
              <a:buNone/>
            </a:pPr>
            <a:r>
              <a:rPr lang="en-US" altLang="en-US"/>
              <a:t>Data Development Work Team</a:t>
            </a:r>
          </a:p>
          <a:p>
            <a:pPr marL="0" indent="0" algn="ctr" eaLnBrk="1" hangingPunct="1">
              <a:buFont typeface="Arial" panose="020B0604020202020204" pitchFamily="34" charset="0"/>
              <a:buNone/>
            </a:pPr>
            <a:r>
              <a:rPr lang="en-US" altLang="en-US"/>
              <a:t>Carol Saginaw, Cate Bohn, Bob Frawley Co-chairs</a:t>
            </a:r>
          </a:p>
          <a:p>
            <a:pPr marL="0" indent="0" algn="ctr" eaLnBrk="1" hangingPunct="1">
              <a:buFont typeface="Arial" panose="020B0604020202020204" pitchFamily="34" charset="0"/>
              <a:buNone/>
            </a:pPr>
            <a:endParaRPr lang="en-US" altLang="en-US"/>
          </a:p>
          <a:p>
            <a:pPr marL="0" indent="0" eaLnBrk="1" hangingPunct="1">
              <a:buFont typeface="Arial" panose="020B0604020202020204" pitchFamily="34" charset="0"/>
              <a:buNone/>
            </a:pPr>
            <a:r>
              <a:rPr lang="en-US" altLang="en-US" b="1"/>
              <a:t>Objective:</a:t>
            </a:r>
            <a:r>
              <a:rPr lang="en-US" altLang="en-US"/>
              <a:t> Support the development of a coordinated, comprehensive early childhood education program data system.</a:t>
            </a:r>
          </a:p>
          <a:p>
            <a:pPr marL="0" indent="0" eaLnBrk="1" hangingPunct="1">
              <a:buFont typeface="Arial" panose="020B0604020202020204" pitchFamily="34" charset="0"/>
              <a:buNone/>
            </a:pPr>
            <a:r>
              <a:rPr lang="en-US" altLang="en-US" b="1"/>
              <a:t>Priority Action: </a:t>
            </a:r>
            <a:r>
              <a:rPr lang="en-US" altLang="en-US"/>
              <a:t>Support efforts to link data on early childhood program participants, programs, and staff and administrators</a:t>
            </a:r>
          </a:p>
          <a:p>
            <a:pPr marL="0" indent="0" eaLnBrk="1" hangingPunct="1">
              <a:buFont typeface="Arial" panose="020B0604020202020204" pitchFamily="34" charset="0"/>
              <a:buNone/>
            </a:pPr>
            <a:r>
              <a:rPr lang="en-US" altLang="en-US" b="1"/>
              <a:t>Strategy: </a:t>
            </a:r>
            <a:r>
              <a:rPr lang="en-US" altLang="en-US"/>
              <a:t>Develop a marketing strategy to convince decision makers of the value of building a cross program data system.	</a:t>
            </a:r>
          </a:p>
        </p:txBody>
      </p:sp>
      <p:pic>
        <p:nvPicPr>
          <p:cNvPr id="18436" name="Picture 3">
            <a:extLst>
              <a:ext uri="{FF2B5EF4-FFF2-40B4-BE49-F238E27FC236}">
                <a16:creationId xmlns:a16="http://schemas.microsoft.com/office/drawing/2014/main" id="{F8821A7E-B550-4C66-82A9-941BA7F0BC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463" y="322263"/>
            <a:ext cx="191135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4270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5C882DD6-276B-46B2-BE9A-691D3988D7B2}"/>
              </a:ext>
            </a:extLst>
          </p:cNvPr>
          <p:cNvSpPr>
            <a:spLocks noGrp="1"/>
          </p:cNvSpPr>
          <p:nvPr>
            <p:ph type="title"/>
          </p:nvPr>
        </p:nvSpPr>
        <p:spPr>
          <a:xfrm>
            <a:off x="2519363" y="365125"/>
            <a:ext cx="8834437" cy="1325563"/>
          </a:xfrm>
        </p:spPr>
        <p:txBody>
          <a:bodyPr/>
          <a:lstStyle/>
          <a:p>
            <a:pPr eaLnBrk="1" hangingPunct="1"/>
            <a:r>
              <a:rPr lang="en-US" altLang="en-US">
                <a:solidFill>
                  <a:srgbClr val="FFC000"/>
                </a:solidFill>
              </a:rPr>
              <a:t>Coordinated and Responsive Systems </a:t>
            </a:r>
            <a:endParaRPr lang="en-US" altLang="en-US"/>
          </a:p>
        </p:txBody>
      </p:sp>
      <p:sp>
        <p:nvSpPr>
          <p:cNvPr id="3" name="Content Placeholder 2">
            <a:extLst>
              <a:ext uri="{FF2B5EF4-FFF2-40B4-BE49-F238E27FC236}">
                <a16:creationId xmlns:a16="http://schemas.microsoft.com/office/drawing/2014/main" id="{38D341A3-DA95-46F0-8859-D5560D13484A}"/>
              </a:ext>
            </a:extLst>
          </p:cNvPr>
          <p:cNvSpPr>
            <a:spLocks noGrp="1"/>
          </p:cNvSpPr>
          <p:nvPr>
            <p:ph idx="1"/>
          </p:nvPr>
        </p:nvSpPr>
        <p:spPr/>
        <p:txBody>
          <a:bodyPr/>
          <a:lstStyle/>
          <a:p>
            <a:pPr marL="0" indent="0" algn="ctr" eaLnBrk="1" hangingPunct="1">
              <a:buFont typeface="Arial" panose="020B0604020202020204" pitchFamily="34" charset="0"/>
              <a:buNone/>
              <a:defRPr/>
            </a:pPr>
            <a:r>
              <a:rPr lang="en-US" altLang="en-US" dirty="0"/>
              <a:t>Work to Date</a:t>
            </a:r>
          </a:p>
          <a:p>
            <a:pPr eaLnBrk="1" hangingPunct="1">
              <a:defRPr/>
            </a:pPr>
            <a:r>
              <a:rPr lang="en-US" dirty="0"/>
              <a:t>Awarded a technical assistance grant from Child Trends to develop a marketing strategy to support linking data from the nine state and NYC early childhood data systems.</a:t>
            </a:r>
          </a:p>
          <a:p>
            <a:pPr eaLnBrk="1" hangingPunct="1">
              <a:defRPr/>
            </a:pPr>
            <a:r>
              <a:rPr lang="en-US" altLang="en-US" dirty="0"/>
              <a:t>Worked with Child Tends in the development of a:</a:t>
            </a:r>
          </a:p>
          <a:p>
            <a:pPr lvl="1" eaLnBrk="1" hangingPunct="1">
              <a:defRPr/>
            </a:pPr>
            <a:r>
              <a:rPr lang="en-US" altLang="en-US" dirty="0"/>
              <a:t>Stakeholders analysis and marketing strategy</a:t>
            </a:r>
          </a:p>
          <a:p>
            <a:pPr lvl="1" eaLnBrk="1" hangingPunct="1">
              <a:defRPr/>
            </a:pPr>
            <a:r>
              <a:rPr lang="en-US" altLang="en-US" dirty="0"/>
              <a:t>Marketing brief on the value of an integrated early childhood data system</a:t>
            </a:r>
          </a:p>
          <a:p>
            <a:pPr lvl="1" eaLnBrk="1" hangingPunct="1">
              <a:defRPr/>
            </a:pPr>
            <a:r>
              <a:rPr lang="en-US" altLang="en-US" dirty="0"/>
              <a:t>Brief that describes our work to date</a:t>
            </a:r>
          </a:p>
          <a:p>
            <a:pPr lvl="1" eaLnBrk="1" hangingPunct="1">
              <a:defRPr/>
            </a:pPr>
            <a:r>
              <a:rPr lang="en-US" altLang="en-US" dirty="0"/>
              <a:t>Dissemination plan to state agency heads and then Governor’s Office.</a:t>
            </a:r>
          </a:p>
          <a:p>
            <a:pPr marL="0" indent="0" eaLnBrk="1" hangingPunct="1">
              <a:buFont typeface="Arial" panose="020B0604020202020204" pitchFamily="34" charset="0"/>
              <a:buNone/>
              <a:defRPr/>
            </a:pPr>
            <a:endParaRPr lang="en-US" dirty="0"/>
          </a:p>
        </p:txBody>
      </p:sp>
      <p:pic>
        <p:nvPicPr>
          <p:cNvPr id="19460" name="Picture 3">
            <a:extLst>
              <a:ext uri="{FF2B5EF4-FFF2-40B4-BE49-F238E27FC236}">
                <a16:creationId xmlns:a16="http://schemas.microsoft.com/office/drawing/2014/main" id="{00CCA77E-D4F9-4D82-BC6F-F11ED7F538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463" y="322263"/>
            <a:ext cx="191135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0969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201A4D3-1E95-417B-AF2C-3BB37E37764A}"/>
              </a:ext>
            </a:extLst>
          </p:cNvPr>
          <p:cNvSpPr>
            <a:spLocks noGrp="1"/>
          </p:cNvSpPr>
          <p:nvPr>
            <p:ph type="title"/>
          </p:nvPr>
        </p:nvSpPr>
        <p:spPr>
          <a:xfrm>
            <a:off x="2254250" y="365125"/>
            <a:ext cx="9099550" cy="1325563"/>
          </a:xfrm>
        </p:spPr>
        <p:txBody>
          <a:bodyPr/>
          <a:lstStyle/>
          <a:p>
            <a:pPr eaLnBrk="1" hangingPunct="1"/>
            <a:r>
              <a:rPr lang="en-US" altLang="en-US">
                <a:solidFill>
                  <a:srgbClr val="FFC000"/>
                </a:solidFill>
              </a:rPr>
              <a:t>Coordinated and Responsive Systems </a:t>
            </a:r>
            <a:endParaRPr lang="en-US" altLang="en-US"/>
          </a:p>
        </p:txBody>
      </p:sp>
      <p:pic>
        <p:nvPicPr>
          <p:cNvPr id="20483" name="Picture 4">
            <a:extLst>
              <a:ext uri="{FF2B5EF4-FFF2-40B4-BE49-F238E27FC236}">
                <a16:creationId xmlns:a16="http://schemas.microsoft.com/office/drawing/2014/main" id="{AD48FFF0-83F2-4C16-B14A-A5D2E16DFDA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463" y="322263"/>
            <a:ext cx="172878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Content Placeholder 5">
            <a:extLst>
              <a:ext uri="{FF2B5EF4-FFF2-40B4-BE49-F238E27FC236}">
                <a16:creationId xmlns:a16="http://schemas.microsoft.com/office/drawing/2014/main" id="{220EC00A-C78F-4A9F-BFC8-4B88633B3392}"/>
              </a:ext>
            </a:extLst>
          </p:cNvPr>
          <p:cNvSpPr>
            <a:spLocks noGrp="1"/>
          </p:cNvSpPr>
          <p:nvPr>
            <p:ph idx="1"/>
          </p:nvPr>
        </p:nvSpPr>
        <p:spPr/>
        <p:txBody>
          <a:bodyPr/>
          <a:lstStyle/>
          <a:p>
            <a:pPr marL="0" indent="0" eaLnBrk="1" hangingPunct="1">
              <a:buFont typeface="Arial" panose="020B0604020202020204" pitchFamily="34" charset="0"/>
              <a:buNone/>
            </a:pPr>
            <a:r>
              <a:rPr lang="en-US" altLang="en-US"/>
              <a:t>Work delayed briefly, because Carol’s Husband Joachim Frank</a:t>
            </a:r>
          </a:p>
          <a:p>
            <a:pPr marL="0" indent="0" eaLnBrk="1" hangingPunct="1">
              <a:buFont typeface="Arial" panose="020B0604020202020204" pitchFamily="34" charset="0"/>
              <a:buNone/>
            </a:pPr>
            <a:endParaRPr lang="en-US" altLang="en-US"/>
          </a:p>
          <a:p>
            <a:pPr marL="0" indent="0" eaLnBrk="1" hangingPunct="1">
              <a:buFont typeface="Arial" panose="020B0604020202020204" pitchFamily="34" charset="0"/>
              <a:buNone/>
            </a:pPr>
            <a:endParaRPr lang="en-US" altLang="en-US"/>
          </a:p>
          <a:p>
            <a:pPr marL="0" indent="0" algn="ctr" eaLnBrk="1" hangingPunct="1">
              <a:buFont typeface="Arial" panose="020B0604020202020204" pitchFamily="34" charset="0"/>
              <a:buNone/>
            </a:pPr>
            <a:endParaRPr lang="en-US" altLang="en-US"/>
          </a:p>
          <a:p>
            <a:pPr marL="0" indent="0" eaLnBrk="1" hangingPunct="1">
              <a:buFont typeface="Arial" panose="020B0604020202020204" pitchFamily="34" charset="0"/>
              <a:buNone/>
            </a:pPr>
            <a:endParaRPr lang="en-US" altLang="en-US"/>
          </a:p>
          <a:p>
            <a:pPr marL="0" indent="0" eaLnBrk="1" hangingPunct="1">
              <a:buFont typeface="Arial" panose="020B0604020202020204" pitchFamily="34" charset="0"/>
              <a:buNone/>
            </a:pPr>
            <a:endParaRPr lang="en-US" altLang="en-US"/>
          </a:p>
          <a:p>
            <a:pPr marL="0" indent="0" eaLnBrk="1" hangingPunct="1">
              <a:buFont typeface="Arial" panose="020B0604020202020204" pitchFamily="34" charset="0"/>
              <a:buNone/>
            </a:pPr>
            <a:endParaRPr lang="en-US" altLang="en-US"/>
          </a:p>
          <a:p>
            <a:pPr marL="0" indent="0" eaLnBrk="1" hangingPunct="1">
              <a:buFont typeface="Arial" panose="020B0604020202020204" pitchFamily="34" charset="0"/>
              <a:buNone/>
            </a:pPr>
            <a:r>
              <a:rPr lang="en-US" altLang="en-US"/>
              <a:t>Won the Noble Prize for Chemistry</a:t>
            </a:r>
          </a:p>
        </p:txBody>
      </p:sp>
      <p:pic>
        <p:nvPicPr>
          <p:cNvPr id="20485" name="Picture 6">
            <a:extLst>
              <a:ext uri="{FF2B5EF4-FFF2-40B4-BE49-F238E27FC236}">
                <a16:creationId xmlns:a16="http://schemas.microsoft.com/office/drawing/2014/main" id="{C55D0FC4-C43D-4720-8034-DBD2EA9B53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975" y="2374900"/>
            <a:ext cx="2432050"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8153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8C1548F0-5241-451C-A3F9-5E5193EB433D}"/>
              </a:ext>
            </a:extLst>
          </p:cNvPr>
          <p:cNvSpPr>
            <a:spLocks noGrp="1"/>
          </p:cNvSpPr>
          <p:nvPr>
            <p:ph type="title"/>
          </p:nvPr>
        </p:nvSpPr>
        <p:spPr>
          <a:xfrm>
            <a:off x="2254250" y="365125"/>
            <a:ext cx="9099550" cy="1325563"/>
          </a:xfrm>
        </p:spPr>
        <p:txBody>
          <a:bodyPr/>
          <a:lstStyle/>
          <a:p>
            <a:pPr eaLnBrk="1" hangingPunct="1"/>
            <a:r>
              <a:rPr lang="en-US" altLang="en-US">
                <a:solidFill>
                  <a:srgbClr val="FFC000"/>
                </a:solidFill>
              </a:rPr>
              <a:t>Coordinated and Responsive Systems </a:t>
            </a:r>
            <a:endParaRPr lang="en-US" altLang="en-US"/>
          </a:p>
        </p:txBody>
      </p:sp>
      <p:sp>
        <p:nvSpPr>
          <p:cNvPr id="21507" name="Content Placeholder 2">
            <a:extLst>
              <a:ext uri="{FF2B5EF4-FFF2-40B4-BE49-F238E27FC236}">
                <a16:creationId xmlns:a16="http://schemas.microsoft.com/office/drawing/2014/main" id="{A05886D9-BEB3-4F47-9990-4654E97400BC}"/>
              </a:ext>
            </a:extLst>
          </p:cNvPr>
          <p:cNvSpPr>
            <a:spLocks noGrp="1"/>
          </p:cNvSpPr>
          <p:nvPr>
            <p:ph idx="1"/>
          </p:nvPr>
        </p:nvSpPr>
        <p:spPr/>
        <p:txBody>
          <a:bodyPr/>
          <a:lstStyle/>
          <a:p>
            <a:pPr marL="0" indent="0" algn="ctr" eaLnBrk="1" hangingPunct="1">
              <a:buFont typeface="Arial" panose="020B0604020202020204" pitchFamily="34" charset="0"/>
              <a:buNone/>
            </a:pPr>
            <a:endParaRPr lang="en-US" altLang="en-US"/>
          </a:p>
          <a:p>
            <a:pPr marL="0" indent="0" algn="ctr" eaLnBrk="1" hangingPunct="1">
              <a:buFont typeface="Arial" panose="020B0604020202020204" pitchFamily="34" charset="0"/>
              <a:buNone/>
            </a:pPr>
            <a:endParaRPr lang="en-US" altLang="en-US"/>
          </a:p>
          <a:p>
            <a:pPr marL="0" indent="0" algn="ctr" eaLnBrk="1" hangingPunct="1">
              <a:buFont typeface="Arial" panose="020B0604020202020204" pitchFamily="34" charset="0"/>
              <a:buNone/>
            </a:pPr>
            <a:r>
              <a:rPr lang="en-US" altLang="en-US"/>
              <a:t>Other Good News</a:t>
            </a:r>
          </a:p>
          <a:p>
            <a:pPr marL="0" indent="0" eaLnBrk="1" hangingPunct="1">
              <a:buFont typeface="Arial" panose="020B0604020202020204" pitchFamily="34" charset="0"/>
              <a:buNone/>
            </a:pPr>
            <a:r>
              <a:rPr lang="en-US" altLang="en-US"/>
              <a:t>Both the First 1000 Days Task Force and the Regent’s Blue Ribbon Commission have funding recommendations for integrated early childhood data.</a:t>
            </a:r>
          </a:p>
        </p:txBody>
      </p:sp>
      <p:pic>
        <p:nvPicPr>
          <p:cNvPr id="21508" name="Picture 3">
            <a:extLst>
              <a:ext uri="{FF2B5EF4-FFF2-40B4-BE49-F238E27FC236}">
                <a16:creationId xmlns:a16="http://schemas.microsoft.com/office/drawing/2014/main" id="{00166F00-82B2-4C7D-89ED-561B1561559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463" y="322263"/>
            <a:ext cx="172878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25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31B3AC58-E432-4477-B585-108A6CD9DBF1}"/>
              </a:ext>
            </a:extLst>
          </p:cNvPr>
          <p:cNvSpPr>
            <a:spLocks noGrp="1"/>
          </p:cNvSpPr>
          <p:nvPr>
            <p:ph type="title"/>
          </p:nvPr>
        </p:nvSpPr>
        <p:spPr>
          <a:xfrm>
            <a:off x="2436813" y="344488"/>
            <a:ext cx="8823325" cy="1325562"/>
          </a:xfrm>
        </p:spPr>
        <p:txBody>
          <a:bodyPr/>
          <a:lstStyle/>
          <a:p>
            <a:pPr eaLnBrk="1" hangingPunct="1"/>
            <a:r>
              <a:rPr lang="en-US" altLang="en-US">
                <a:solidFill>
                  <a:srgbClr val="FFC000"/>
                </a:solidFill>
              </a:rPr>
              <a:t>Coordinated and Responsive Systems </a:t>
            </a:r>
            <a:endParaRPr lang="en-US" altLang="en-US"/>
          </a:p>
        </p:txBody>
      </p:sp>
      <p:sp>
        <p:nvSpPr>
          <p:cNvPr id="3" name="Content Placeholder 2">
            <a:extLst>
              <a:ext uri="{FF2B5EF4-FFF2-40B4-BE49-F238E27FC236}">
                <a16:creationId xmlns:a16="http://schemas.microsoft.com/office/drawing/2014/main" id="{7A3CC319-88F4-47F6-8CEE-7079B7481D43}"/>
              </a:ext>
            </a:extLst>
          </p:cNvPr>
          <p:cNvSpPr>
            <a:spLocks noGrp="1"/>
          </p:cNvSpPr>
          <p:nvPr>
            <p:ph idx="1"/>
          </p:nvPr>
        </p:nvSpPr>
        <p:spPr/>
        <p:txBody>
          <a:bodyPr/>
          <a:lstStyle/>
          <a:p>
            <a:pPr marL="0" indent="0" algn="ctr" eaLnBrk="1" hangingPunct="1">
              <a:buFont typeface="Arial" panose="020B0604020202020204" pitchFamily="34" charset="0"/>
              <a:buNone/>
              <a:defRPr/>
            </a:pPr>
            <a:r>
              <a:rPr lang="en-US" dirty="0"/>
              <a:t>Business Advisory Group</a:t>
            </a:r>
          </a:p>
          <a:p>
            <a:pPr marL="0" indent="0" algn="ctr" eaLnBrk="1" hangingPunct="1">
              <a:buFont typeface="Arial" panose="020B0604020202020204" pitchFamily="34" charset="0"/>
              <a:buNone/>
              <a:defRPr/>
            </a:pPr>
            <a:r>
              <a:rPr lang="en-US" dirty="0"/>
              <a:t>Patty Persell and Sherry Cleary Co-chairs</a:t>
            </a:r>
          </a:p>
          <a:p>
            <a:pPr marL="0" indent="0" eaLnBrk="1" hangingPunct="1">
              <a:buFont typeface="Arial" panose="020B0604020202020204" pitchFamily="34" charset="0"/>
              <a:buNone/>
              <a:defRPr/>
            </a:pPr>
            <a:r>
              <a:rPr lang="en-US" altLang="en-US" b="1" dirty="0"/>
              <a:t>Objective: </a:t>
            </a:r>
            <a:r>
              <a:rPr lang="en-US" altLang="en-US" dirty="0"/>
              <a:t>Increase public-private investments into early childhood.</a:t>
            </a:r>
          </a:p>
          <a:p>
            <a:pPr marL="0" indent="0" eaLnBrk="1" hangingPunct="1">
              <a:buFont typeface="Arial" panose="020B0604020202020204" pitchFamily="34" charset="0"/>
              <a:buNone/>
              <a:defRPr/>
            </a:pPr>
            <a:r>
              <a:rPr lang="en-US" altLang="en-US" b="1" dirty="0"/>
              <a:t>Priority Action: </a:t>
            </a:r>
            <a:r>
              <a:rPr lang="en-US" altLang="en-US" dirty="0"/>
              <a:t>Develop and implement a public engagement campaign to obtain support for early childhood services.</a:t>
            </a:r>
          </a:p>
          <a:p>
            <a:pPr marL="0" indent="0" eaLnBrk="1" hangingPunct="1">
              <a:buFont typeface="Arial" panose="020B0604020202020204" pitchFamily="34" charset="0"/>
              <a:buNone/>
              <a:defRPr/>
            </a:pPr>
            <a:r>
              <a:rPr lang="en-US" altLang="en-US" b="1" dirty="0"/>
              <a:t>Strategy: </a:t>
            </a:r>
            <a:r>
              <a:rPr lang="en-US" altLang="en-US" dirty="0"/>
              <a:t>Develop a business leader advisory group to support the ECAC’s efforts strengthen and expand early childhood services.	</a:t>
            </a:r>
            <a:endParaRPr lang="en-US" dirty="0"/>
          </a:p>
          <a:p>
            <a:pPr eaLnBrk="1" hangingPunct="1">
              <a:defRPr/>
            </a:pPr>
            <a:endParaRPr lang="en-US" dirty="0"/>
          </a:p>
        </p:txBody>
      </p:sp>
      <p:pic>
        <p:nvPicPr>
          <p:cNvPr id="22532" name="Picture 4">
            <a:extLst>
              <a:ext uri="{FF2B5EF4-FFF2-40B4-BE49-F238E27FC236}">
                <a16:creationId xmlns:a16="http://schemas.microsoft.com/office/drawing/2014/main" id="{CD8845D2-923F-42DE-AF99-A73EFF636B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463" y="322263"/>
            <a:ext cx="191135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282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968A2083-F526-4A82-A5E8-CB1E1FEA9204}"/>
              </a:ext>
            </a:extLst>
          </p:cNvPr>
          <p:cNvSpPr>
            <a:spLocks noGrp="1"/>
          </p:cNvSpPr>
          <p:nvPr>
            <p:ph type="title"/>
          </p:nvPr>
        </p:nvSpPr>
        <p:spPr>
          <a:xfrm>
            <a:off x="2360613" y="365125"/>
            <a:ext cx="8993187" cy="1325563"/>
          </a:xfrm>
        </p:spPr>
        <p:txBody>
          <a:bodyPr/>
          <a:lstStyle/>
          <a:p>
            <a:pPr eaLnBrk="1" hangingPunct="1"/>
            <a:r>
              <a:rPr lang="en-US" altLang="en-US">
                <a:solidFill>
                  <a:srgbClr val="FFC000"/>
                </a:solidFill>
              </a:rPr>
              <a:t>Coordinated and Responsive Systems </a:t>
            </a:r>
            <a:endParaRPr lang="en-US" altLang="en-US"/>
          </a:p>
        </p:txBody>
      </p:sp>
      <p:sp>
        <p:nvSpPr>
          <p:cNvPr id="3" name="Content Placeholder 2">
            <a:extLst>
              <a:ext uri="{FF2B5EF4-FFF2-40B4-BE49-F238E27FC236}">
                <a16:creationId xmlns:a16="http://schemas.microsoft.com/office/drawing/2014/main" id="{FFA853AA-0D78-44E1-B247-45F594CB1919}"/>
              </a:ext>
            </a:extLst>
          </p:cNvPr>
          <p:cNvSpPr>
            <a:spLocks noGrp="1"/>
          </p:cNvSpPr>
          <p:nvPr>
            <p:ph idx="1"/>
          </p:nvPr>
        </p:nvSpPr>
        <p:spPr/>
        <p:txBody>
          <a:bodyPr/>
          <a:lstStyle/>
          <a:p>
            <a:pPr marL="0" indent="0" algn="ctr" eaLnBrk="1" hangingPunct="1">
              <a:buFont typeface="Arial" panose="020B0604020202020204" pitchFamily="34" charset="0"/>
              <a:buNone/>
              <a:defRPr/>
            </a:pPr>
            <a:r>
              <a:rPr lang="en-US" dirty="0"/>
              <a:t>Business Advisory Group</a:t>
            </a:r>
          </a:p>
          <a:p>
            <a:pPr marL="0" indent="0" algn="ctr" eaLnBrk="1" hangingPunct="1">
              <a:buFont typeface="Arial" panose="020B0604020202020204" pitchFamily="34" charset="0"/>
              <a:buNone/>
              <a:defRPr/>
            </a:pPr>
            <a:r>
              <a:rPr lang="en-US" dirty="0"/>
              <a:t>Work to Date</a:t>
            </a:r>
          </a:p>
          <a:p>
            <a:pPr eaLnBrk="1" hangingPunct="1">
              <a:defRPr/>
            </a:pPr>
            <a:r>
              <a:rPr lang="en-US" dirty="0"/>
              <a:t>Identified three members and recommended them for appointment</a:t>
            </a:r>
          </a:p>
          <a:p>
            <a:pPr eaLnBrk="1" hangingPunct="1">
              <a:defRPr/>
            </a:pPr>
            <a:r>
              <a:rPr lang="en-US" dirty="0"/>
              <a:t>Began working with the Steering Committee on  the development of a Business Summit </a:t>
            </a:r>
          </a:p>
          <a:p>
            <a:pPr eaLnBrk="1" hangingPunct="1">
              <a:defRPr/>
            </a:pPr>
            <a:endParaRPr lang="en-US" dirty="0"/>
          </a:p>
        </p:txBody>
      </p:sp>
      <p:pic>
        <p:nvPicPr>
          <p:cNvPr id="23556" name="Picture 3">
            <a:extLst>
              <a:ext uri="{FF2B5EF4-FFF2-40B4-BE49-F238E27FC236}">
                <a16:creationId xmlns:a16="http://schemas.microsoft.com/office/drawing/2014/main" id="{A84924FC-6E5B-4279-97CE-3BBA58987A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463" y="322263"/>
            <a:ext cx="191135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1791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5C8D9D79-EA5F-4C7F-B025-C86D73FE6285}"/>
              </a:ext>
            </a:extLst>
          </p:cNvPr>
          <p:cNvSpPr>
            <a:spLocks noGrp="1"/>
          </p:cNvSpPr>
          <p:nvPr>
            <p:ph type="title"/>
          </p:nvPr>
        </p:nvSpPr>
        <p:spPr>
          <a:xfrm>
            <a:off x="2573338" y="365125"/>
            <a:ext cx="8780462" cy="1325563"/>
          </a:xfrm>
        </p:spPr>
        <p:txBody>
          <a:bodyPr/>
          <a:lstStyle/>
          <a:p>
            <a:pPr eaLnBrk="1" hangingPunct="1"/>
            <a:r>
              <a:rPr lang="en-US" altLang="en-US">
                <a:solidFill>
                  <a:srgbClr val="FFC000"/>
                </a:solidFill>
              </a:rPr>
              <a:t>Coordinated and Responsive Systems </a:t>
            </a:r>
            <a:endParaRPr lang="en-US" altLang="en-US"/>
          </a:p>
        </p:txBody>
      </p:sp>
      <p:sp>
        <p:nvSpPr>
          <p:cNvPr id="24579" name="Content Placeholder 2">
            <a:extLst>
              <a:ext uri="{FF2B5EF4-FFF2-40B4-BE49-F238E27FC236}">
                <a16:creationId xmlns:a16="http://schemas.microsoft.com/office/drawing/2014/main" id="{01B5BD0B-40ED-4CAF-914E-67F65F23C68D}"/>
              </a:ext>
            </a:extLst>
          </p:cNvPr>
          <p:cNvSpPr>
            <a:spLocks noGrp="1"/>
          </p:cNvSpPr>
          <p:nvPr>
            <p:ph idx="1"/>
          </p:nvPr>
        </p:nvSpPr>
        <p:spPr/>
        <p:txBody>
          <a:bodyPr/>
          <a:lstStyle/>
          <a:p>
            <a:pPr marL="0" indent="0" algn="ctr" eaLnBrk="1" hangingPunct="1">
              <a:buFont typeface="Arial" panose="020B0604020202020204" pitchFamily="34" charset="0"/>
              <a:buNone/>
            </a:pPr>
            <a:r>
              <a:rPr lang="en-US" altLang="en-US" dirty="0"/>
              <a:t>Homeless Children and Families Work Team</a:t>
            </a:r>
          </a:p>
          <a:p>
            <a:pPr marL="0" indent="0" algn="ctr" eaLnBrk="1" hangingPunct="1">
              <a:buFont typeface="Arial" panose="020B0604020202020204" pitchFamily="34" charset="0"/>
              <a:buNone/>
            </a:pPr>
            <a:r>
              <a:rPr lang="en-US" altLang="en-US" dirty="0"/>
              <a:t>Jennifer Pringle and Melanie </a:t>
            </a:r>
            <a:r>
              <a:rPr lang="en-US" altLang="en-US" dirty="0" err="1"/>
              <a:t>Faby</a:t>
            </a:r>
            <a:r>
              <a:rPr lang="en-US" altLang="en-US" dirty="0"/>
              <a:t> – Co-chairs</a:t>
            </a:r>
          </a:p>
          <a:p>
            <a:pPr marL="0" indent="0" algn="ctr" eaLnBrk="1" hangingPunct="1">
              <a:buFont typeface="Arial" panose="020B0604020202020204" pitchFamily="34" charset="0"/>
              <a:buNone/>
            </a:pPr>
            <a:endParaRPr lang="en-US" altLang="en-US" dirty="0"/>
          </a:p>
          <a:p>
            <a:pPr marL="0" indent="0" eaLnBrk="1" hangingPunct="1">
              <a:buFont typeface="Arial" panose="020B0604020202020204" pitchFamily="34" charset="0"/>
              <a:buNone/>
            </a:pPr>
            <a:r>
              <a:rPr lang="en-US" altLang="en-US" b="1" dirty="0"/>
              <a:t>Objective: </a:t>
            </a:r>
            <a:r>
              <a:rPr lang="en-US" altLang="en-US" dirty="0"/>
              <a:t>Promote policies and statutes that ensure a coordinated and responsive continuum of high-quality services.</a:t>
            </a:r>
          </a:p>
          <a:p>
            <a:pPr marL="0" indent="0" eaLnBrk="1" hangingPunct="1">
              <a:buFont typeface="Arial" panose="020B0604020202020204" pitchFamily="34" charset="0"/>
              <a:buNone/>
            </a:pPr>
            <a:r>
              <a:rPr lang="en-US" altLang="en-US" b="1" dirty="0"/>
              <a:t>Priority Action: </a:t>
            </a:r>
            <a:r>
              <a:rPr lang="en-US" altLang="en-US" dirty="0"/>
              <a:t>Develop a set of strategies to support children experiencing homelessness. </a:t>
            </a:r>
          </a:p>
        </p:txBody>
      </p:sp>
      <p:pic>
        <p:nvPicPr>
          <p:cNvPr id="24580" name="Picture 3">
            <a:extLst>
              <a:ext uri="{FF2B5EF4-FFF2-40B4-BE49-F238E27FC236}">
                <a16:creationId xmlns:a16="http://schemas.microsoft.com/office/drawing/2014/main" id="{F9850DFC-F0FC-41D6-884C-D2D383C364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463" y="322263"/>
            <a:ext cx="204787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9179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209" y="391528"/>
            <a:ext cx="10515600" cy="1325563"/>
          </a:xfrm>
        </p:spPr>
        <p:txBody>
          <a:bodyPr/>
          <a:lstStyle/>
          <a:p>
            <a:r>
              <a:rPr lang="en-US" dirty="0">
                <a:solidFill>
                  <a:srgbClr val="92D050"/>
                </a:solidFill>
              </a:rPr>
              <a:t>Early Learning </a:t>
            </a:r>
            <a:endParaRPr lang="en-US" dirty="0"/>
          </a:p>
        </p:txBody>
      </p:sp>
      <p:pic>
        <p:nvPicPr>
          <p:cNvPr id="4" name="Picture 3">
            <a:extLst>
              <a:ext uri="{FF2B5EF4-FFF2-40B4-BE49-F238E27FC236}">
                <a16:creationId xmlns:a16="http://schemas.microsoft.com/office/drawing/2014/main" id="{C0AD727F-D23E-4FD0-9743-86083B10B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937" y="322790"/>
            <a:ext cx="1912272" cy="1463040"/>
          </a:xfrm>
          <a:prstGeom prst="rect">
            <a:avLst/>
          </a:prstGeom>
        </p:spPr>
      </p:pic>
      <p:pic>
        <p:nvPicPr>
          <p:cNvPr id="5" name="Content Placeholder 4"/>
          <p:cNvPicPr>
            <a:picLocks noGrp="1" noChangeAspect="1"/>
          </p:cNvPicPr>
          <p:nvPr>
            <p:ph idx="1"/>
          </p:nvPr>
        </p:nvPicPr>
        <p:blipFill>
          <a:blip r:embed="rId3"/>
          <a:stretch>
            <a:fillRect/>
          </a:stretch>
        </p:blipFill>
        <p:spPr>
          <a:xfrm>
            <a:off x="4029277" y="1934571"/>
            <a:ext cx="4133446" cy="4133446"/>
          </a:xfrm>
          <a:prstGeom prst="rect">
            <a:avLst/>
          </a:prstGeom>
        </p:spPr>
      </p:pic>
    </p:spTree>
    <p:extLst>
      <p:ext uri="{BB962C8B-B14F-4D97-AF65-F5344CB8AC3E}">
        <p14:creationId xmlns:p14="http://schemas.microsoft.com/office/powerpoint/2010/main" val="45715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A2B24E7-BE7D-429E-A3AC-1D42FD87E8D2}"/>
              </a:ext>
            </a:extLst>
          </p:cNvPr>
          <p:cNvSpPr>
            <a:spLocks noGrp="1"/>
          </p:cNvSpPr>
          <p:nvPr>
            <p:ph type="title"/>
          </p:nvPr>
        </p:nvSpPr>
        <p:spPr>
          <a:xfrm>
            <a:off x="2573338" y="365125"/>
            <a:ext cx="8780462" cy="1325563"/>
          </a:xfrm>
        </p:spPr>
        <p:txBody>
          <a:bodyPr/>
          <a:lstStyle/>
          <a:p>
            <a:pPr eaLnBrk="1" hangingPunct="1"/>
            <a:r>
              <a:rPr lang="en-US" altLang="en-US">
                <a:solidFill>
                  <a:srgbClr val="FFC000"/>
                </a:solidFill>
              </a:rPr>
              <a:t>Coordinated and Responsive Systems </a:t>
            </a:r>
            <a:endParaRPr lang="en-US" altLang="en-US"/>
          </a:p>
        </p:txBody>
      </p:sp>
      <p:sp>
        <p:nvSpPr>
          <p:cNvPr id="3" name="Content Placeholder 2">
            <a:extLst>
              <a:ext uri="{FF2B5EF4-FFF2-40B4-BE49-F238E27FC236}">
                <a16:creationId xmlns:a16="http://schemas.microsoft.com/office/drawing/2014/main" id="{D31163BE-97BA-4383-9F40-298B43C71552}"/>
              </a:ext>
            </a:extLst>
          </p:cNvPr>
          <p:cNvSpPr>
            <a:spLocks noGrp="1"/>
          </p:cNvSpPr>
          <p:nvPr>
            <p:ph idx="1"/>
          </p:nvPr>
        </p:nvSpPr>
        <p:spPr/>
        <p:txBody>
          <a:bodyPr/>
          <a:lstStyle/>
          <a:p>
            <a:pPr marL="0" indent="0" algn="ctr" eaLnBrk="1" hangingPunct="1">
              <a:buFont typeface="Arial" panose="020B0604020202020204" pitchFamily="34" charset="0"/>
              <a:buNone/>
              <a:defRPr/>
            </a:pPr>
            <a:r>
              <a:rPr lang="en-US" altLang="en-US" dirty="0"/>
              <a:t>Homeless Children and Families Work Team</a:t>
            </a:r>
          </a:p>
          <a:p>
            <a:pPr marL="0" indent="0" algn="ctr" eaLnBrk="1" hangingPunct="1">
              <a:buFont typeface="Arial" panose="020B0604020202020204" pitchFamily="34" charset="0"/>
              <a:buNone/>
              <a:defRPr/>
            </a:pPr>
            <a:r>
              <a:rPr lang="en-US" altLang="en-US" dirty="0"/>
              <a:t>Work to Date	</a:t>
            </a:r>
          </a:p>
          <a:p>
            <a:pPr>
              <a:defRPr/>
            </a:pPr>
            <a:r>
              <a:rPr lang="en-US" altLang="en-US" dirty="0"/>
              <a:t>Conducted panel on issues related to homeless children at the March ECAC meeting</a:t>
            </a:r>
          </a:p>
          <a:p>
            <a:pPr>
              <a:defRPr/>
            </a:pPr>
            <a:r>
              <a:rPr lang="en-US" altLang="en-US" dirty="0"/>
              <a:t>Co-chairs responsible for implementing changes to McKinney-Vento legislation</a:t>
            </a:r>
          </a:p>
          <a:p>
            <a:pPr>
              <a:defRPr/>
            </a:pPr>
            <a:r>
              <a:rPr lang="en-US" altLang="en-US" dirty="0"/>
              <a:t>Work Group will reconvene in January</a:t>
            </a:r>
          </a:p>
          <a:p>
            <a:pPr eaLnBrk="1" hangingPunct="1">
              <a:defRPr/>
            </a:pPr>
            <a:endParaRPr lang="en-US" dirty="0"/>
          </a:p>
        </p:txBody>
      </p:sp>
      <p:pic>
        <p:nvPicPr>
          <p:cNvPr id="25604" name="Picture 3">
            <a:extLst>
              <a:ext uri="{FF2B5EF4-FFF2-40B4-BE49-F238E27FC236}">
                <a16:creationId xmlns:a16="http://schemas.microsoft.com/office/drawing/2014/main" id="{E33329DF-C4DE-4E57-8368-953FD84FC1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463" y="322263"/>
            <a:ext cx="204787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7283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50C4E-2064-4651-AB85-9037A3CE0DA6}"/>
              </a:ext>
            </a:extLst>
          </p:cNvPr>
          <p:cNvSpPr>
            <a:spLocks noGrp="1"/>
          </p:cNvSpPr>
          <p:nvPr>
            <p:ph type="title"/>
          </p:nvPr>
        </p:nvSpPr>
        <p:spPr>
          <a:xfrm>
            <a:off x="2437208" y="365125"/>
            <a:ext cx="8916591" cy="1325563"/>
          </a:xfrm>
        </p:spPr>
        <p:txBody>
          <a:bodyPr/>
          <a:lstStyle/>
          <a:p>
            <a:r>
              <a:rPr lang="en-US" dirty="0">
                <a:solidFill>
                  <a:srgbClr val="92D050"/>
                </a:solidFill>
              </a:rPr>
              <a:t>Early</a:t>
            </a:r>
            <a:r>
              <a:rPr lang="en-US" dirty="0">
                <a:solidFill>
                  <a:srgbClr val="FF0000"/>
                </a:solidFill>
              </a:rPr>
              <a:t> </a:t>
            </a:r>
            <a:r>
              <a:rPr lang="en-US" dirty="0">
                <a:solidFill>
                  <a:srgbClr val="92D050"/>
                </a:solidFill>
              </a:rPr>
              <a:t>Learning </a:t>
            </a:r>
          </a:p>
        </p:txBody>
      </p:sp>
      <p:sp>
        <p:nvSpPr>
          <p:cNvPr id="3" name="Content Placeholder 2">
            <a:extLst>
              <a:ext uri="{FF2B5EF4-FFF2-40B4-BE49-F238E27FC236}">
                <a16:creationId xmlns:a16="http://schemas.microsoft.com/office/drawing/2014/main" id="{DF21FD32-A08E-4C99-996F-15668BF6D368}"/>
              </a:ext>
            </a:extLst>
          </p:cNvPr>
          <p:cNvSpPr>
            <a:spLocks noGrp="1"/>
          </p:cNvSpPr>
          <p:nvPr>
            <p:ph idx="1"/>
          </p:nvPr>
        </p:nvSpPr>
        <p:spPr/>
        <p:txBody>
          <a:bodyPr>
            <a:normAutofit fontScale="92500" lnSpcReduction="10000"/>
          </a:bodyPr>
          <a:lstStyle/>
          <a:p>
            <a:r>
              <a:rPr lang="en-US" b="1" dirty="0">
                <a:cs typeface="Times New Roman" panose="02020603050405020304" pitchFamily="18" charset="0"/>
              </a:rPr>
              <a:t>Objective 1: Align the current diverse set of early care and education programs and services to become a unified and integrated system for children from birth to age 8.</a:t>
            </a:r>
          </a:p>
          <a:p>
            <a:pPr lvl="1"/>
            <a:r>
              <a:rPr lang="en-US" b="1" i="1" dirty="0"/>
              <a:t>Priority Action G: Provide guidance for aligning all New York Prekindergarten Programs into a single full-day program that ensures adequate funding for classrooms operated by school districts and community-based program providers. </a:t>
            </a:r>
          </a:p>
          <a:p>
            <a:pPr lvl="2"/>
            <a:r>
              <a:rPr lang="en-US" sz="2100" b="1" i="1" dirty="0"/>
              <a:t>FY 2018 Budget </a:t>
            </a:r>
          </a:p>
          <a:p>
            <a:pPr marL="914400" lvl="2" indent="0">
              <a:buNone/>
            </a:pPr>
            <a:endParaRPr lang="en-US" sz="1600" b="1" i="1" dirty="0"/>
          </a:p>
          <a:p>
            <a:pPr lvl="1"/>
            <a:r>
              <a:rPr lang="en-US" b="1" i="1" dirty="0">
                <a:cs typeface="Times New Roman" panose="02020603050405020304" pitchFamily="18" charset="0"/>
              </a:rPr>
              <a:t>Priority Action H: Support OCFS in the development of the new Child Care and Development Fund plan and provide guidance to the state in the plan’s implementation.</a:t>
            </a:r>
          </a:p>
          <a:p>
            <a:pPr lvl="2"/>
            <a:r>
              <a:rPr lang="en-US" b="1" i="1" dirty="0">
                <a:cs typeface="Times New Roman" panose="02020603050405020304" pitchFamily="18" charset="0"/>
              </a:rPr>
              <a:t>Professional Development Recommendations</a:t>
            </a:r>
          </a:p>
          <a:p>
            <a:pPr lvl="2"/>
            <a:r>
              <a:rPr lang="en-US" b="1" i="1" dirty="0">
                <a:cs typeface="Times New Roman" panose="02020603050405020304" pitchFamily="18" charset="0"/>
              </a:rPr>
              <a:t>Coaching</a:t>
            </a:r>
          </a:p>
          <a:p>
            <a:pPr lvl="2"/>
            <a:r>
              <a:rPr lang="en-US" b="1" i="1" dirty="0">
                <a:cs typeface="Times New Roman" panose="02020603050405020304" pitchFamily="18" charset="0"/>
              </a:rPr>
              <a:t>Individualized Professional Learning </a:t>
            </a:r>
            <a:endParaRPr lang="en-US" dirty="0"/>
          </a:p>
        </p:txBody>
      </p:sp>
      <p:pic>
        <p:nvPicPr>
          <p:cNvPr id="4" name="Picture 3">
            <a:extLst>
              <a:ext uri="{FF2B5EF4-FFF2-40B4-BE49-F238E27FC236}">
                <a16:creationId xmlns:a16="http://schemas.microsoft.com/office/drawing/2014/main" id="{C0AD727F-D23E-4FD0-9743-86083B10B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937" y="322790"/>
            <a:ext cx="1912272" cy="1463040"/>
          </a:xfrm>
          <a:prstGeom prst="rect">
            <a:avLst/>
          </a:prstGeom>
        </p:spPr>
      </p:pic>
    </p:spTree>
    <p:extLst>
      <p:ext uri="{BB962C8B-B14F-4D97-AF65-F5344CB8AC3E}">
        <p14:creationId xmlns:p14="http://schemas.microsoft.com/office/powerpoint/2010/main" val="1306087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50C4E-2064-4651-AB85-9037A3CE0DA6}"/>
              </a:ext>
            </a:extLst>
          </p:cNvPr>
          <p:cNvSpPr>
            <a:spLocks noGrp="1"/>
          </p:cNvSpPr>
          <p:nvPr>
            <p:ph type="title"/>
          </p:nvPr>
        </p:nvSpPr>
        <p:spPr>
          <a:xfrm>
            <a:off x="2437208" y="365125"/>
            <a:ext cx="8916591" cy="1325563"/>
          </a:xfrm>
        </p:spPr>
        <p:txBody>
          <a:bodyPr/>
          <a:lstStyle/>
          <a:p>
            <a:r>
              <a:rPr lang="en-US" dirty="0">
                <a:solidFill>
                  <a:srgbClr val="92D050"/>
                </a:solidFill>
              </a:rPr>
              <a:t>Early Learning </a:t>
            </a:r>
          </a:p>
        </p:txBody>
      </p:sp>
      <p:sp>
        <p:nvSpPr>
          <p:cNvPr id="3" name="Content Placeholder 2">
            <a:extLst>
              <a:ext uri="{FF2B5EF4-FFF2-40B4-BE49-F238E27FC236}">
                <a16:creationId xmlns:a16="http://schemas.microsoft.com/office/drawing/2014/main" id="{DF21FD32-A08E-4C99-996F-15668BF6D368}"/>
              </a:ext>
            </a:extLst>
          </p:cNvPr>
          <p:cNvSpPr>
            <a:spLocks noGrp="1"/>
          </p:cNvSpPr>
          <p:nvPr>
            <p:ph idx="1"/>
          </p:nvPr>
        </p:nvSpPr>
        <p:spPr/>
        <p:txBody>
          <a:bodyPr>
            <a:normAutofit lnSpcReduction="10000"/>
          </a:bodyPr>
          <a:lstStyle/>
          <a:p>
            <a:r>
              <a:rPr lang="en-US" b="1" dirty="0"/>
              <a:t>Objective 2: Increase the knowledge and competencies of Early Care and Learning Workforce</a:t>
            </a:r>
          </a:p>
          <a:p>
            <a:pPr lvl="1"/>
            <a:r>
              <a:rPr lang="en-US" sz="2200" b="1" i="1" dirty="0"/>
              <a:t>Priority Action I: Through Advisory Committee, support development and implementation of the State Plan of the National Academy of Medicine’s recommendations on transforming the workforce. </a:t>
            </a:r>
            <a:endParaRPr lang="en-US" sz="2200" dirty="0"/>
          </a:p>
          <a:p>
            <a:r>
              <a:rPr lang="en-US" b="1" dirty="0">
                <a:cs typeface="Times New Roman" panose="02020603050405020304" pitchFamily="18" charset="0"/>
              </a:rPr>
              <a:t>Objective 3: Establish compensation, recruitment and retention strategies to ensure New York has the early childhood workforce  necessary to implement a high quality early learning system. </a:t>
            </a:r>
            <a:endParaRPr lang="en-US" b="1" dirty="0"/>
          </a:p>
          <a:p>
            <a:pPr lvl="1"/>
            <a:r>
              <a:rPr lang="en-US" sz="1900" b="1" i="1" dirty="0">
                <a:cs typeface="Times New Roman" panose="02020603050405020304" pitchFamily="18" charset="0"/>
              </a:rPr>
              <a:t>Priority Action to be established:</a:t>
            </a:r>
          </a:p>
          <a:p>
            <a:pPr marL="628650" lvl="1" indent="-171450"/>
            <a:r>
              <a:rPr lang="en-US" sz="1900" b="1" i="1" dirty="0">
                <a:cs typeface="Times New Roman" panose="02020603050405020304" pitchFamily="18" charset="0"/>
              </a:rPr>
              <a:t>Correlates directly with Power to the Profession and NAM work. </a:t>
            </a:r>
          </a:p>
          <a:p>
            <a:pPr marL="628650" lvl="1" indent="-171450"/>
            <a:r>
              <a:rPr lang="en-US" sz="1900" b="1" i="1" dirty="0">
                <a:cs typeface="Times New Roman" panose="02020603050405020304" pitchFamily="18" charset="0"/>
              </a:rPr>
              <a:t>Data collection is key to addressing this objective. </a:t>
            </a:r>
          </a:p>
          <a:p>
            <a:endParaRPr lang="en-US" dirty="0">
              <a:effectLst/>
            </a:endParaRPr>
          </a:p>
        </p:txBody>
      </p:sp>
      <p:pic>
        <p:nvPicPr>
          <p:cNvPr id="4" name="Picture 3">
            <a:extLst>
              <a:ext uri="{FF2B5EF4-FFF2-40B4-BE49-F238E27FC236}">
                <a16:creationId xmlns:a16="http://schemas.microsoft.com/office/drawing/2014/main" id="{C0AD727F-D23E-4FD0-9743-86083B10B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937" y="322790"/>
            <a:ext cx="1912272" cy="1463040"/>
          </a:xfrm>
          <a:prstGeom prst="rect">
            <a:avLst/>
          </a:prstGeom>
        </p:spPr>
      </p:pic>
    </p:spTree>
    <p:extLst>
      <p:ext uri="{BB962C8B-B14F-4D97-AF65-F5344CB8AC3E}">
        <p14:creationId xmlns:p14="http://schemas.microsoft.com/office/powerpoint/2010/main" val="2389150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209" y="391528"/>
            <a:ext cx="10515600" cy="1325563"/>
          </a:xfrm>
        </p:spPr>
        <p:txBody>
          <a:bodyPr/>
          <a:lstStyle/>
          <a:p>
            <a:r>
              <a:rPr lang="en-US" dirty="0">
                <a:solidFill>
                  <a:srgbClr val="92D050"/>
                </a:solidFill>
              </a:rPr>
              <a:t>Early Learning </a:t>
            </a:r>
            <a:endParaRPr lang="en-US" dirty="0"/>
          </a:p>
        </p:txBody>
      </p:sp>
      <p:sp>
        <p:nvSpPr>
          <p:cNvPr id="3" name="Content Placeholder 2"/>
          <p:cNvSpPr>
            <a:spLocks noGrp="1"/>
          </p:cNvSpPr>
          <p:nvPr>
            <p:ph idx="1"/>
          </p:nvPr>
        </p:nvSpPr>
        <p:spPr>
          <a:xfrm>
            <a:off x="838200" y="1825625"/>
            <a:ext cx="10515600" cy="4872058"/>
          </a:xfrm>
        </p:spPr>
        <p:txBody>
          <a:bodyPr/>
          <a:lstStyle/>
          <a:p>
            <a:r>
              <a:rPr lang="en-US" b="1" dirty="0">
                <a:cs typeface="Times New Roman" panose="02020603050405020304" pitchFamily="18" charset="0"/>
              </a:rPr>
              <a:t>Objective 4:  Support the developmentally appropriate practice in programs birth through grade 2.</a:t>
            </a:r>
          </a:p>
          <a:p>
            <a:pPr lvl="1" fontAlgn="t"/>
            <a:r>
              <a:rPr lang="en-US" sz="2000" b="1" i="1" dirty="0">
                <a:cs typeface="Times New Roman" panose="02020603050405020304" pitchFamily="18" charset="0"/>
              </a:rPr>
              <a:t>Priority Action J: Promote the use of New York’s Early Learning Framework (i.e., Core Body of Knowledge, Early Learning Guidelines, </a:t>
            </a:r>
            <a:r>
              <a:rPr lang="en-US" sz="2000" b="1" i="1" dirty="0" err="1">
                <a:cs typeface="Times New Roman" panose="02020603050405020304" pitchFamily="18" charset="0"/>
              </a:rPr>
              <a:t>QUALITYstarsNY</a:t>
            </a:r>
            <a:r>
              <a:rPr lang="en-US" sz="2000" b="1" i="1" dirty="0">
                <a:cs typeface="Times New Roman" panose="02020603050405020304" pitchFamily="18" charset="0"/>
              </a:rPr>
              <a:t>, and Prekindergarten Foundation for the Common Core) in all settings serving children birth through age 8 and at all levels of the system (e.g., standards, professional preparation, professional development, service delivery, etc.) to ensure high quality, developmentally appropriate early learning programs.</a:t>
            </a:r>
          </a:p>
          <a:p>
            <a:pPr marL="457200" lvl="1" indent="0" fontAlgn="t">
              <a:buNone/>
            </a:pPr>
            <a:r>
              <a:rPr lang="en-US" sz="2000" b="1" i="1" dirty="0">
                <a:cs typeface="Times New Roman" panose="02020603050405020304" pitchFamily="18" charset="0"/>
              </a:rPr>
              <a:t> </a:t>
            </a:r>
          </a:p>
          <a:p>
            <a:pPr lvl="1" fontAlgn="t"/>
            <a:r>
              <a:rPr lang="en-US" sz="2000" b="1" i="1" dirty="0">
                <a:cs typeface="Times New Roman" panose="02020603050405020304" pitchFamily="18" charset="0"/>
              </a:rPr>
              <a:t>Priority Action K: Support the development of strategies to align P-3 development and learning standards (ELGs, </a:t>
            </a:r>
            <a:r>
              <a:rPr lang="en-US" sz="2000" b="1" i="1" dirty="0" err="1">
                <a:cs typeface="Times New Roman" panose="02020603050405020304" pitchFamily="18" charset="0"/>
              </a:rPr>
              <a:t>PreK</a:t>
            </a:r>
            <a:r>
              <a:rPr lang="en-US" sz="2000" b="1" i="1" dirty="0">
                <a:cs typeface="Times New Roman" panose="02020603050405020304" pitchFamily="18" charset="0"/>
              </a:rPr>
              <a:t> Foundation, and K-3 Learning Standards) with developmentally appropriate curricula and assessment.</a:t>
            </a:r>
          </a:p>
          <a:p>
            <a:pPr lvl="3" fontAlgn="t"/>
            <a:r>
              <a:rPr lang="en-US" b="1" dirty="0">
                <a:cs typeface="Times New Roman" panose="02020603050405020304" pitchFamily="18" charset="0"/>
              </a:rPr>
              <a:t>The Office of Early Learning will begin work on Priority J and K in January. </a:t>
            </a:r>
          </a:p>
          <a:p>
            <a:pPr lvl="3" fontAlgn="t"/>
            <a:r>
              <a:rPr lang="en-US" b="1" dirty="0">
                <a:cs typeface="Times New Roman" panose="02020603050405020304" pitchFamily="18" charset="0"/>
              </a:rPr>
              <a:t>ECAC EL work group would be willing to vet the work. </a:t>
            </a:r>
          </a:p>
          <a:p>
            <a:pPr lvl="3" fontAlgn="t"/>
            <a:r>
              <a:rPr lang="en-US" b="1" dirty="0">
                <a:cs typeface="Times New Roman" panose="02020603050405020304" pitchFamily="18" charset="0"/>
              </a:rPr>
              <a:t>Need to track use of these documents (and DAP’s) and how they are employed in practice.</a:t>
            </a:r>
            <a:r>
              <a:rPr lang="en-US" b="1" dirty="0">
                <a:latin typeface="Times New Roman" panose="02020603050405020304" pitchFamily="18" charset="0"/>
                <a:cs typeface="Times New Roman" panose="02020603050405020304" pitchFamily="18" charset="0"/>
              </a:rPr>
              <a:t> </a:t>
            </a:r>
          </a:p>
          <a:p>
            <a:endParaRPr lang="en-US" sz="1400" dirty="0">
              <a:latin typeface="Times New Roman" panose="02020603050405020304" pitchFamily="18"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C0AD727F-D23E-4FD0-9743-86083B10B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937" y="322790"/>
            <a:ext cx="1912272" cy="1463040"/>
          </a:xfrm>
          <a:prstGeom prst="rect">
            <a:avLst/>
          </a:prstGeom>
        </p:spPr>
      </p:pic>
    </p:spTree>
    <p:extLst>
      <p:ext uri="{BB962C8B-B14F-4D97-AF65-F5344CB8AC3E}">
        <p14:creationId xmlns:p14="http://schemas.microsoft.com/office/powerpoint/2010/main" val="2499302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209" y="391528"/>
            <a:ext cx="10515600" cy="1325563"/>
          </a:xfrm>
        </p:spPr>
        <p:txBody>
          <a:bodyPr/>
          <a:lstStyle/>
          <a:p>
            <a:r>
              <a:rPr lang="en-US" dirty="0">
                <a:solidFill>
                  <a:srgbClr val="92D050"/>
                </a:solidFill>
              </a:rPr>
              <a:t>Early Learning </a:t>
            </a:r>
            <a:endParaRPr lang="en-US" dirty="0"/>
          </a:p>
        </p:txBody>
      </p:sp>
      <p:sp>
        <p:nvSpPr>
          <p:cNvPr id="3" name="Content Placeholder 2"/>
          <p:cNvSpPr>
            <a:spLocks noGrp="1"/>
          </p:cNvSpPr>
          <p:nvPr>
            <p:ph idx="1"/>
          </p:nvPr>
        </p:nvSpPr>
        <p:spPr/>
        <p:txBody>
          <a:bodyPr/>
          <a:lstStyle/>
          <a:p>
            <a:r>
              <a:rPr lang="en-US" b="1" dirty="0">
                <a:cs typeface="Times New Roman" panose="02020603050405020304" pitchFamily="18" charset="0"/>
              </a:rPr>
              <a:t>Objective 4:  Support the developmentally appropriate practice in programs birth through grade 2.</a:t>
            </a:r>
          </a:p>
          <a:p>
            <a:pPr marL="0" indent="0">
              <a:buNone/>
            </a:pPr>
            <a:endParaRPr lang="en-US" sz="800" b="1" dirty="0">
              <a:cs typeface="Times New Roman" panose="02020603050405020304" pitchFamily="18" charset="0"/>
            </a:endParaRPr>
          </a:p>
          <a:p>
            <a:pPr lvl="1"/>
            <a:r>
              <a:rPr lang="en-US" sz="2200" b="1" i="1" dirty="0">
                <a:cs typeface="Times New Roman" panose="02020603050405020304" pitchFamily="18" charset="0"/>
              </a:rPr>
              <a:t>Priority Action M: Reinforce the use of the Pyramid Model in providing appropriate guidance and professional development to staff, in educating and supporting families, and in collaborations with community partners, with the goal of reducing the number of children who are suspended or expelled from early childhood programs.</a:t>
            </a:r>
            <a:r>
              <a:rPr lang="en-US" sz="2200" dirty="0">
                <a:cs typeface="Times New Roman" panose="02020603050405020304" pitchFamily="18" charset="0"/>
              </a:rPr>
              <a:t> </a:t>
            </a:r>
          </a:p>
          <a:p>
            <a:pPr lvl="2"/>
            <a:r>
              <a:rPr lang="en-US" sz="1900" b="1" dirty="0">
                <a:cs typeface="Times New Roman" panose="02020603050405020304" pitchFamily="18" charset="0"/>
              </a:rPr>
              <a:t>Training</a:t>
            </a:r>
          </a:p>
          <a:p>
            <a:pPr lvl="2"/>
            <a:r>
              <a:rPr lang="en-US" sz="1900" b="1" dirty="0">
                <a:cs typeface="Times New Roman" panose="02020603050405020304" pitchFamily="18" charset="0"/>
              </a:rPr>
              <a:t>Coaching </a:t>
            </a:r>
          </a:p>
          <a:p>
            <a:pPr lvl="2"/>
            <a:r>
              <a:rPr lang="en-US" sz="1900" b="1" dirty="0">
                <a:cs typeface="Times New Roman" panose="02020603050405020304" pitchFamily="18" charset="0"/>
              </a:rPr>
              <a:t>Data</a:t>
            </a:r>
          </a:p>
          <a:p>
            <a:pPr lvl="2"/>
            <a:r>
              <a:rPr lang="en-US" sz="1900" b="1" dirty="0">
                <a:cs typeface="Times New Roman" panose="02020603050405020304" pitchFamily="18" charset="0"/>
              </a:rPr>
              <a:t>Technical Assistance</a:t>
            </a:r>
          </a:p>
          <a:p>
            <a:endParaRPr lang="en-US" dirty="0"/>
          </a:p>
        </p:txBody>
      </p:sp>
      <p:pic>
        <p:nvPicPr>
          <p:cNvPr id="4" name="Picture 3">
            <a:extLst>
              <a:ext uri="{FF2B5EF4-FFF2-40B4-BE49-F238E27FC236}">
                <a16:creationId xmlns:a16="http://schemas.microsoft.com/office/drawing/2014/main" id="{C0AD727F-D23E-4FD0-9743-86083B10B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937" y="322790"/>
            <a:ext cx="1912272" cy="1463040"/>
          </a:xfrm>
          <a:prstGeom prst="rect">
            <a:avLst/>
          </a:prstGeom>
        </p:spPr>
      </p:pic>
    </p:spTree>
    <p:extLst>
      <p:ext uri="{BB962C8B-B14F-4D97-AF65-F5344CB8AC3E}">
        <p14:creationId xmlns:p14="http://schemas.microsoft.com/office/powerpoint/2010/main" val="2578724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209" y="391528"/>
            <a:ext cx="10515600" cy="1325563"/>
          </a:xfrm>
        </p:spPr>
        <p:txBody>
          <a:bodyPr/>
          <a:lstStyle/>
          <a:p>
            <a:r>
              <a:rPr lang="en-US" dirty="0">
                <a:solidFill>
                  <a:srgbClr val="92D050"/>
                </a:solidFill>
              </a:rPr>
              <a:t>Early Learning </a:t>
            </a:r>
            <a:endParaRPr lang="en-US" dirty="0"/>
          </a:p>
        </p:txBody>
      </p:sp>
      <p:sp>
        <p:nvSpPr>
          <p:cNvPr id="3" name="Content Placeholder 2"/>
          <p:cNvSpPr>
            <a:spLocks noGrp="1"/>
          </p:cNvSpPr>
          <p:nvPr>
            <p:ph idx="1"/>
          </p:nvPr>
        </p:nvSpPr>
        <p:spPr/>
        <p:txBody>
          <a:bodyPr/>
          <a:lstStyle/>
          <a:p>
            <a:r>
              <a:rPr lang="en-US" dirty="0"/>
              <a:t>Looking forward…</a:t>
            </a:r>
          </a:p>
          <a:p>
            <a:pPr marL="0" indent="0">
              <a:buNone/>
            </a:pPr>
            <a:endParaRPr lang="en-US" sz="1600" dirty="0"/>
          </a:p>
          <a:p>
            <a:pPr lvl="1"/>
            <a:r>
              <a:rPr lang="en-US" dirty="0"/>
              <a:t>Short Term: </a:t>
            </a:r>
          </a:p>
          <a:p>
            <a:pPr lvl="2"/>
            <a:r>
              <a:rPr lang="en-US" dirty="0"/>
              <a:t>Capitalize on current state and national work</a:t>
            </a:r>
          </a:p>
          <a:p>
            <a:pPr lvl="2"/>
            <a:r>
              <a:rPr lang="en-US" dirty="0"/>
              <a:t>Tailor Early Learning objectives and priority actions to recommendations from current work.</a:t>
            </a:r>
          </a:p>
          <a:p>
            <a:pPr lvl="1"/>
            <a:r>
              <a:rPr lang="en-US" dirty="0"/>
              <a:t>Medium to Long Term:</a:t>
            </a:r>
          </a:p>
          <a:p>
            <a:pPr lvl="2"/>
            <a:r>
              <a:rPr lang="en-US" dirty="0"/>
              <a:t>Continue to refine our objectives and priority actions based on current context</a:t>
            </a:r>
          </a:p>
          <a:p>
            <a:pPr lvl="2"/>
            <a:r>
              <a:rPr lang="en-US" dirty="0"/>
              <a:t>Continue to evaluate the Early Learning groups unique role</a:t>
            </a:r>
          </a:p>
          <a:p>
            <a:pPr lvl="2"/>
            <a:r>
              <a:rPr lang="en-US" dirty="0"/>
              <a:t>Establish co-leads for each objective</a:t>
            </a:r>
          </a:p>
          <a:p>
            <a:pPr lvl="2"/>
            <a:r>
              <a:rPr lang="en-US" dirty="0"/>
              <a:t>Develop measures for evaluating progress</a:t>
            </a:r>
          </a:p>
        </p:txBody>
      </p:sp>
      <p:pic>
        <p:nvPicPr>
          <p:cNvPr id="4" name="Picture 3">
            <a:extLst>
              <a:ext uri="{FF2B5EF4-FFF2-40B4-BE49-F238E27FC236}">
                <a16:creationId xmlns:a16="http://schemas.microsoft.com/office/drawing/2014/main" id="{C0AD727F-D23E-4FD0-9743-86083B10B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937" y="322790"/>
            <a:ext cx="1912272" cy="1463040"/>
          </a:xfrm>
          <a:prstGeom prst="rect">
            <a:avLst/>
          </a:prstGeom>
        </p:spPr>
      </p:pic>
    </p:spTree>
    <p:extLst>
      <p:ext uri="{BB962C8B-B14F-4D97-AF65-F5344CB8AC3E}">
        <p14:creationId xmlns:p14="http://schemas.microsoft.com/office/powerpoint/2010/main" val="61583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50C4E-2064-4651-AB85-9037A3CE0DA6}"/>
              </a:ext>
            </a:extLst>
          </p:cNvPr>
          <p:cNvSpPr>
            <a:spLocks noGrp="1"/>
          </p:cNvSpPr>
          <p:nvPr>
            <p:ph type="title"/>
          </p:nvPr>
        </p:nvSpPr>
        <p:spPr>
          <a:xfrm>
            <a:off x="2293620" y="585431"/>
            <a:ext cx="9227820" cy="1193265"/>
          </a:xfrm>
        </p:spPr>
        <p:txBody>
          <a:bodyPr>
            <a:noAutofit/>
          </a:bodyPr>
          <a:lstStyle/>
          <a:p>
            <a:pPr>
              <a:lnSpc>
                <a:spcPct val="100000"/>
              </a:lnSpc>
            </a:pPr>
            <a:r>
              <a:rPr lang="en-US" sz="4000" b="1" dirty="0">
                <a:solidFill>
                  <a:srgbClr val="FF0000"/>
                </a:solidFill>
              </a:rPr>
              <a:t>Healthy Children: 2017 Progress Update</a:t>
            </a:r>
            <a:endParaRPr lang="en-US" sz="40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75023665"/>
              </p:ext>
            </p:extLst>
          </p:nvPr>
        </p:nvGraphicFramePr>
        <p:xfrm>
          <a:off x="662940" y="2358635"/>
          <a:ext cx="10858500" cy="40535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C0AD727F-D23E-4FD0-9743-86083B10BE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4937" y="114300"/>
            <a:ext cx="1601043" cy="1993510"/>
          </a:xfrm>
          <a:prstGeom prst="rect">
            <a:avLst/>
          </a:prstGeom>
        </p:spPr>
      </p:pic>
      <p:sp>
        <p:nvSpPr>
          <p:cNvPr id="3" name="TextBox 2"/>
          <p:cNvSpPr txBox="1"/>
          <p:nvPr/>
        </p:nvSpPr>
        <p:spPr>
          <a:xfrm>
            <a:off x="2293620" y="1954588"/>
            <a:ext cx="8054236" cy="1092607"/>
          </a:xfrm>
          <a:prstGeom prst="rect">
            <a:avLst/>
          </a:prstGeom>
          <a:noFill/>
        </p:spPr>
        <p:txBody>
          <a:bodyPr wrap="square" rtlCol="0">
            <a:spAutoFit/>
          </a:bodyPr>
          <a:lstStyle/>
          <a:p>
            <a:pPr>
              <a:spcAft>
                <a:spcPts val="600"/>
              </a:spcAft>
            </a:pPr>
            <a:r>
              <a:rPr lang="en-US" sz="2000" b="1" u="sng" dirty="0"/>
              <a:t>Focus Area Objective</a:t>
            </a:r>
            <a:r>
              <a:rPr lang="en-US" sz="2000" b="1" dirty="0"/>
              <a:t>: Promote optimal health and development in all domains, including social-emotional development</a:t>
            </a:r>
          </a:p>
          <a:p>
            <a:pPr algn="ctr"/>
            <a:r>
              <a:rPr lang="en-US" sz="2000" b="1" dirty="0">
                <a:solidFill>
                  <a:schemeClr val="accent6"/>
                </a:solidFill>
              </a:rPr>
              <a:t>Chairs: George Askew &amp; Mary McHugh</a:t>
            </a:r>
            <a:endParaRPr lang="en-US" sz="2000" dirty="0">
              <a:solidFill>
                <a:schemeClr val="accent6"/>
              </a:solidFill>
            </a:endParaRPr>
          </a:p>
        </p:txBody>
      </p:sp>
    </p:spTree>
    <p:extLst>
      <p:ext uri="{BB962C8B-B14F-4D97-AF65-F5344CB8AC3E}">
        <p14:creationId xmlns:p14="http://schemas.microsoft.com/office/powerpoint/2010/main" val="3086308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2011</Words>
  <Application>Microsoft Office PowerPoint</Application>
  <PresentationFormat>Widescreen</PresentationFormat>
  <Paragraphs>220</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Times New Roman</vt:lpstr>
      <vt:lpstr>Wingdings</vt:lpstr>
      <vt:lpstr>Office Theme</vt:lpstr>
      <vt:lpstr>New York State Early Childhood Advisory Council Focus Area Highlights</vt:lpstr>
      <vt:lpstr>PowerPoint Presentation</vt:lpstr>
      <vt:lpstr>Early Learning </vt:lpstr>
      <vt:lpstr>Early Learning </vt:lpstr>
      <vt:lpstr>Early Learning </vt:lpstr>
      <vt:lpstr>Early Learning </vt:lpstr>
      <vt:lpstr>Early Learning </vt:lpstr>
      <vt:lpstr>Early Learning </vt:lpstr>
      <vt:lpstr>Healthy Children: 2017 Progress Update</vt:lpstr>
      <vt:lpstr>Healthy Children: 2017 Progress Update</vt:lpstr>
      <vt:lpstr>Healthy Children: 2017 Progress Update </vt:lpstr>
      <vt:lpstr>Healthy Children : 2017 Progress Update</vt:lpstr>
      <vt:lpstr>Strong Families </vt:lpstr>
      <vt:lpstr>Strong Families </vt:lpstr>
      <vt:lpstr>Strong Families </vt:lpstr>
      <vt:lpstr>Coordinated and Responsive Systems  </vt:lpstr>
      <vt:lpstr>Coordinated and Responsive Systems  </vt:lpstr>
      <vt:lpstr>Coordinated and Responsive Systems </vt:lpstr>
      <vt:lpstr>Coordinated and Responsive Systems </vt:lpstr>
      <vt:lpstr>Coordinated and Responsive Systems </vt:lpstr>
      <vt:lpstr>Coordinated and Responsive Systems </vt:lpstr>
      <vt:lpstr>Coordinated and Responsive Systems </vt:lpstr>
      <vt:lpstr>Coordinated and Responsive Systems </vt:lpstr>
      <vt:lpstr>Coordinated and Responsive Systems </vt:lpstr>
      <vt:lpstr>Coordinated and Responsive Systems </vt:lpstr>
      <vt:lpstr>Coordinated and Responsive Systems </vt:lpstr>
      <vt:lpstr>Coordinated and Responsive Systems </vt:lpstr>
      <vt:lpstr>Coordinated and Responsive Systems </vt:lpstr>
      <vt:lpstr>Coordinated and Responsive Systems </vt:lpstr>
      <vt:lpstr>Coordinated and Responsive Systems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York State Early Childhood Advisory Council Focus Area Highlights</dc:title>
  <dc:creator>Jessica Krupski</dc:creator>
  <cp:lastModifiedBy>Jessica Krupski</cp:lastModifiedBy>
  <cp:revision>17</cp:revision>
  <dcterms:created xsi:type="dcterms:W3CDTF">2017-11-15T15:29:12Z</dcterms:created>
  <dcterms:modified xsi:type="dcterms:W3CDTF">2019-02-01T04:47:30Z</dcterms:modified>
</cp:coreProperties>
</file>