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 id="2147483695" r:id="rId3"/>
  </p:sldMasterIdLst>
  <p:notesMasterIdLst>
    <p:notesMasterId r:id="rId26"/>
  </p:notesMasterIdLst>
  <p:sldIdLst>
    <p:sldId id="256" r:id="rId4"/>
    <p:sldId id="367" r:id="rId5"/>
    <p:sldId id="310" r:id="rId6"/>
    <p:sldId id="397" r:id="rId7"/>
    <p:sldId id="376" r:id="rId8"/>
    <p:sldId id="377" r:id="rId9"/>
    <p:sldId id="379" r:id="rId10"/>
    <p:sldId id="396" r:id="rId11"/>
    <p:sldId id="394" r:id="rId12"/>
    <p:sldId id="393" r:id="rId13"/>
    <p:sldId id="381" r:id="rId14"/>
    <p:sldId id="386" r:id="rId15"/>
    <p:sldId id="383" r:id="rId16"/>
    <p:sldId id="387" r:id="rId17"/>
    <p:sldId id="388" r:id="rId18"/>
    <p:sldId id="382" r:id="rId19"/>
    <p:sldId id="389" r:id="rId20"/>
    <p:sldId id="385" r:id="rId21"/>
    <p:sldId id="390" r:id="rId22"/>
    <p:sldId id="391" r:id="rId23"/>
    <p:sldId id="392"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000" autoAdjust="0"/>
    <p:restoredTop sz="94660"/>
  </p:normalViewPr>
  <p:slideViewPr>
    <p:cSldViewPr snapToGrid="0">
      <p:cViewPr>
        <p:scale>
          <a:sx n="85" d="100"/>
          <a:sy n="85" d="100"/>
        </p:scale>
        <p:origin x="642"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65510-6F1E-4BAE-A29D-65EC4641D2C2}" type="datetimeFigureOut">
              <a:rPr lang="en-US" smtClean="0"/>
              <a:t>9/21/2020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AE96F-D0A4-4D8C-B526-1BFD09E84970}" type="slidenum">
              <a:rPr lang="en-US" smtClean="0"/>
              <a:t>‹#›</a:t>
            </a:fld>
            <a:endParaRPr lang="en-US"/>
          </a:p>
        </p:txBody>
      </p:sp>
    </p:spTree>
    <p:extLst>
      <p:ext uri="{BB962C8B-B14F-4D97-AF65-F5344CB8AC3E}">
        <p14:creationId xmlns:p14="http://schemas.microsoft.com/office/powerpoint/2010/main" val="2145276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970100-1070-4205-A365-B18D21F96E8E}"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64956-72B0-41DC-94CB-E9DC0F9E9397}" type="slidenum">
              <a:rPr lang="en-US" smtClean="0"/>
              <a:t>‹#›</a:t>
            </a:fld>
            <a:endParaRPr lang="en-US"/>
          </a:p>
        </p:txBody>
      </p:sp>
    </p:spTree>
    <p:extLst>
      <p:ext uri="{BB962C8B-B14F-4D97-AF65-F5344CB8AC3E}">
        <p14:creationId xmlns:p14="http://schemas.microsoft.com/office/powerpoint/2010/main" val="59702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70100-1070-4205-A365-B18D21F96E8E}"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64956-72B0-41DC-94CB-E9DC0F9E9397}" type="slidenum">
              <a:rPr lang="en-US" smtClean="0"/>
              <a:t>‹#›</a:t>
            </a:fld>
            <a:endParaRPr lang="en-US"/>
          </a:p>
        </p:txBody>
      </p:sp>
    </p:spTree>
    <p:extLst>
      <p:ext uri="{BB962C8B-B14F-4D97-AF65-F5344CB8AC3E}">
        <p14:creationId xmlns:p14="http://schemas.microsoft.com/office/powerpoint/2010/main" val="1959633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70100-1070-4205-A365-B18D21F96E8E}"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64956-72B0-41DC-94CB-E9DC0F9E9397}" type="slidenum">
              <a:rPr lang="en-US" smtClean="0"/>
              <a:t>‹#›</a:t>
            </a:fld>
            <a:endParaRPr lang="en-US"/>
          </a:p>
        </p:txBody>
      </p:sp>
    </p:spTree>
    <p:extLst>
      <p:ext uri="{BB962C8B-B14F-4D97-AF65-F5344CB8AC3E}">
        <p14:creationId xmlns:p14="http://schemas.microsoft.com/office/powerpoint/2010/main" val="63623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609600" y="3441701"/>
            <a:ext cx="10972800" cy="648316"/>
          </a:xfrm>
          <a:prstGeom prst="rect">
            <a:avLst/>
          </a:prstGeom>
        </p:spPr>
        <p:txBody>
          <a:bodyPr anchor="b"/>
          <a:lstStyle>
            <a:lvl1pPr marL="0" indent="0">
              <a:buNone/>
              <a:defRPr sz="3733" b="1">
                <a:solidFill>
                  <a:srgbClr val="646569"/>
                </a:solidFill>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Master subtitle style</a:t>
            </a:r>
          </a:p>
        </p:txBody>
      </p:sp>
      <p:sp>
        <p:nvSpPr>
          <p:cNvPr id="11" name="Title Placeholder 1"/>
          <p:cNvSpPr>
            <a:spLocks noGrp="1"/>
          </p:cNvSpPr>
          <p:nvPr>
            <p:ph type="title" hasCustomPrompt="1"/>
          </p:nvPr>
        </p:nvSpPr>
        <p:spPr>
          <a:xfrm>
            <a:off x="609600" y="2438401"/>
            <a:ext cx="10972800" cy="876300"/>
          </a:xfrm>
          <a:prstGeom prst="rect">
            <a:avLst/>
          </a:prstGeom>
        </p:spPr>
        <p:txBody>
          <a:bodyPr vert="horz" lIns="91440" tIns="45720" rIns="91440" bIns="45720" rtlCol="0" anchor="ctr">
            <a:normAutofit/>
          </a:bodyPr>
          <a:lstStyle>
            <a:lvl1pPr algn="l">
              <a:defRPr baseline="0"/>
            </a:lvl1pPr>
          </a:lstStyle>
          <a:p>
            <a:r>
              <a:rPr lang="en-US" dirty="0"/>
              <a:t>Master Title – Arial Bold</a:t>
            </a:r>
          </a:p>
        </p:txBody>
      </p:sp>
    </p:spTree>
    <p:extLst>
      <p:ext uri="{BB962C8B-B14F-4D97-AF65-F5344CB8AC3E}">
        <p14:creationId xmlns:p14="http://schemas.microsoft.com/office/powerpoint/2010/main" val="1005112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ED0365-0D65-4032-85A6-BECCAB4E9A68}" type="datetimeFigureOut">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
        <p:nvSpPr>
          <p:cNvPr id="13" name="Text Placeholder 2"/>
          <p:cNvSpPr>
            <a:spLocks noGrp="1"/>
          </p:cNvSpPr>
          <p:nvPr>
            <p:ph type="body" idx="1" hasCustomPrompt="1"/>
          </p:nvPr>
        </p:nvSpPr>
        <p:spPr>
          <a:xfrm>
            <a:off x="203200" y="1765301"/>
            <a:ext cx="11582400" cy="4102100"/>
          </a:xfrm>
          <a:prstGeom prst="rect">
            <a:avLst/>
          </a:prstGeom>
        </p:spPr>
        <p:txBody>
          <a:bodyPr anchor="t" anchorCtr="0"/>
          <a:lstStyle>
            <a:lvl1pPr marL="0" indent="0">
              <a:buNone/>
              <a:defRPr sz="3200" b="0">
                <a:solidFill>
                  <a:srgbClr val="646569"/>
                </a:solidFill>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203200" y="584201"/>
            <a:ext cx="11582400" cy="850900"/>
          </a:xfrm>
          <a:prstGeom prst="rect">
            <a:avLst/>
          </a:prstGeom>
        </p:spPr>
        <p:txBody>
          <a:bodyPr anchor="t" anchorCtr="0"/>
          <a:lstStyle>
            <a:lvl1pPr marL="0" indent="0">
              <a:buNone/>
              <a:defRPr sz="4267" b="1" baseline="0">
                <a:solidFill>
                  <a:srgbClr val="002D73"/>
                </a:solidFill>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315965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70100-1070-4205-A365-B18D21F96E8E}"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64956-72B0-41DC-94CB-E9DC0F9E9397}" type="slidenum">
              <a:rPr lang="en-US" smtClean="0"/>
              <a:t>‹#›</a:t>
            </a:fld>
            <a:endParaRPr lang="en-US"/>
          </a:p>
        </p:txBody>
      </p:sp>
    </p:spTree>
    <p:extLst>
      <p:ext uri="{BB962C8B-B14F-4D97-AF65-F5344CB8AC3E}">
        <p14:creationId xmlns:p14="http://schemas.microsoft.com/office/powerpoint/2010/main" val="45257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970100-1070-4205-A365-B18D21F96E8E}"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64956-72B0-41DC-94CB-E9DC0F9E9397}" type="slidenum">
              <a:rPr lang="en-US" smtClean="0"/>
              <a:t>‹#›</a:t>
            </a:fld>
            <a:endParaRPr lang="en-US"/>
          </a:p>
        </p:txBody>
      </p:sp>
    </p:spTree>
    <p:extLst>
      <p:ext uri="{BB962C8B-B14F-4D97-AF65-F5344CB8AC3E}">
        <p14:creationId xmlns:p14="http://schemas.microsoft.com/office/powerpoint/2010/main" val="1130700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970100-1070-4205-A365-B18D21F96E8E}"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64956-72B0-41DC-94CB-E9DC0F9E9397}" type="slidenum">
              <a:rPr lang="en-US" smtClean="0"/>
              <a:t>‹#›</a:t>
            </a:fld>
            <a:endParaRPr lang="en-US"/>
          </a:p>
        </p:txBody>
      </p:sp>
    </p:spTree>
    <p:extLst>
      <p:ext uri="{BB962C8B-B14F-4D97-AF65-F5344CB8AC3E}">
        <p14:creationId xmlns:p14="http://schemas.microsoft.com/office/powerpoint/2010/main" val="114001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970100-1070-4205-A365-B18D21F96E8E}" type="datetimeFigureOut">
              <a:rPr lang="en-US" smtClean="0"/>
              <a:t>9/21/2020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64956-72B0-41DC-94CB-E9DC0F9E9397}" type="slidenum">
              <a:rPr lang="en-US" smtClean="0"/>
              <a:t>‹#›</a:t>
            </a:fld>
            <a:endParaRPr lang="en-US"/>
          </a:p>
        </p:txBody>
      </p:sp>
    </p:spTree>
    <p:extLst>
      <p:ext uri="{BB962C8B-B14F-4D97-AF65-F5344CB8AC3E}">
        <p14:creationId xmlns:p14="http://schemas.microsoft.com/office/powerpoint/2010/main" val="71615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970100-1070-4205-A365-B18D21F96E8E}" type="datetimeFigureOut">
              <a:rPr lang="en-US" smtClean="0"/>
              <a:t>9/21/2020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64956-72B0-41DC-94CB-E9DC0F9E9397}" type="slidenum">
              <a:rPr lang="en-US" smtClean="0"/>
              <a:t>‹#›</a:t>
            </a:fld>
            <a:endParaRPr lang="en-US"/>
          </a:p>
        </p:txBody>
      </p:sp>
    </p:spTree>
    <p:extLst>
      <p:ext uri="{BB962C8B-B14F-4D97-AF65-F5344CB8AC3E}">
        <p14:creationId xmlns:p14="http://schemas.microsoft.com/office/powerpoint/2010/main" val="151063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70100-1070-4205-A365-B18D21F96E8E}" type="datetimeFigureOut">
              <a:rPr lang="en-US" smtClean="0"/>
              <a:t>9/21/2020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64956-72B0-41DC-94CB-E9DC0F9E9397}" type="slidenum">
              <a:rPr lang="en-US" smtClean="0"/>
              <a:t>‹#›</a:t>
            </a:fld>
            <a:endParaRPr lang="en-US"/>
          </a:p>
        </p:txBody>
      </p:sp>
    </p:spTree>
    <p:extLst>
      <p:ext uri="{BB962C8B-B14F-4D97-AF65-F5344CB8AC3E}">
        <p14:creationId xmlns:p14="http://schemas.microsoft.com/office/powerpoint/2010/main" val="3632017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970100-1070-4205-A365-B18D21F96E8E}"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64956-72B0-41DC-94CB-E9DC0F9E9397}" type="slidenum">
              <a:rPr lang="en-US" smtClean="0"/>
              <a:t>‹#›</a:t>
            </a:fld>
            <a:endParaRPr lang="en-US"/>
          </a:p>
        </p:txBody>
      </p:sp>
    </p:spTree>
    <p:extLst>
      <p:ext uri="{BB962C8B-B14F-4D97-AF65-F5344CB8AC3E}">
        <p14:creationId xmlns:p14="http://schemas.microsoft.com/office/powerpoint/2010/main" val="137995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970100-1070-4205-A365-B18D21F96E8E}"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64956-72B0-41DC-94CB-E9DC0F9E9397}" type="slidenum">
              <a:rPr lang="en-US" smtClean="0"/>
              <a:t>‹#›</a:t>
            </a:fld>
            <a:endParaRPr lang="en-US"/>
          </a:p>
        </p:txBody>
      </p:sp>
    </p:spTree>
    <p:extLst>
      <p:ext uri="{BB962C8B-B14F-4D97-AF65-F5344CB8AC3E}">
        <p14:creationId xmlns:p14="http://schemas.microsoft.com/office/powerpoint/2010/main" val="3391291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70100-1070-4205-A365-B18D21F96E8E}" type="datetimeFigureOut">
              <a:rPr lang="en-US" smtClean="0"/>
              <a:t>9/21/2020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64956-72B0-41DC-94CB-E9DC0F9E9397}" type="slidenum">
              <a:rPr lang="en-US" smtClean="0"/>
              <a:t>‹#›</a:t>
            </a:fld>
            <a:endParaRPr lang="en-US"/>
          </a:p>
        </p:txBody>
      </p:sp>
    </p:spTree>
    <p:extLst>
      <p:ext uri="{BB962C8B-B14F-4D97-AF65-F5344CB8AC3E}">
        <p14:creationId xmlns:p14="http://schemas.microsoft.com/office/powerpoint/2010/main" val="2367697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9AE51E1D-7280-49D6-A2E2-CE63FE17EF16}" type="datetimeFigureOut">
              <a:rPr lang="en-US" smtClean="0"/>
              <a:t>9/21/2020</a:t>
            </a:fld>
            <a:endParaRPr lang="en-US" dirty="0"/>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dirty="0"/>
          </a:p>
        </p:txBody>
      </p:sp>
      <p:sp>
        <p:nvSpPr>
          <p:cNvPr id="7" name="Rectangle 6"/>
          <p:cNvSpPr/>
          <p:nvPr userDrawn="1"/>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p:cNvSpPr/>
          <p:nvPr userDrawn="1"/>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Date Placeholder 1"/>
          <p:cNvSpPr txBox="1">
            <a:spLocks/>
          </p:cNvSpPr>
          <p:nvPr userDrawn="1"/>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867" smtClean="0">
                <a:solidFill>
                  <a:schemeClr val="bg1"/>
                </a:solidFill>
              </a:rPr>
              <a:pPr/>
              <a:t>September 21, 2020</a:t>
            </a:fld>
            <a:endParaRPr lang="en-US" sz="1867"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200" y="482601"/>
            <a:ext cx="4064000" cy="1079340"/>
          </a:xfrm>
          <a:prstGeom prst="rect">
            <a:avLst/>
          </a:prstGeom>
        </p:spPr>
      </p:pic>
      <p:pic>
        <p:nvPicPr>
          <p:cNvPr id="11" name="Picture 2" descr="Logo for the Office of Children and Family Services" title="OCFS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6400" y="240039"/>
            <a:ext cx="6807200" cy="1564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370202"/>
      </p:ext>
    </p:extLst>
  </p:cSld>
  <p:clrMap bg1="lt1" tx1="dk1" bg2="lt2" tx2="dk2" accent1="accent1" accent2="accent2" accent3="accent3" accent4="accent4" accent5="accent5" accent6="accent6" hlink="hlink" folHlink="folHlink"/>
  <p:sldLayoutIdLst>
    <p:sldLayoutId id="2147483694" r:id="rId1"/>
  </p:sldLayoutIdLst>
  <p:txStyles>
    <p:titleStyle>
      <a:lvl1pPr algn="ctr" defTabSz="1219170" rtl="0" eaLnBrk="1" latinLnBrk="0" hangingPunct="1">
        <a:spcBef>
          <a:spcPct val="0"/>
        </a:spcBef>
        <a:buNone/>
        <a:defRPr sz="5333" b="1" kern="1200">
          <a:solidFill>
            <a:srgbClr val="002D73"/>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2" descr="Logo for the Office of Children and Family Services" title="OCFS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28645" y="5969000"/>
            <a:ext cx="2758555" cy="63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ACED0365-0D65-4032-85A6-BECCAB4E9A68}" type="datetimeFigureOut">
              <a:rPr lang="en-US" smtClean="0"/>
              <a:t>9/21/2020</a:t>
            </a:fld>
            <a:endParaRPr lang="en-US" dirty="0"/>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7754AA7-8025-408E-B296-E2B43FE08638}" type="slidenum">
              <a:rPr lang="en-US" smtClean="0"/>
              <a:t>‹#›</a:t>
            </a:fld>
            <a:endParaRPr lang="en-US" dirty="0"/>
          </a:p>
        </p:txBody>
      </p:sp>
      <p:sp>
        <p:nvSpPr>
          <p:cNvPr id="7" name="Rectangle 6"/>
          <p:cNvSpPr/>
          <p:nvPr userDrawn="1"/>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Date Placeholder 1"/>
          <p:cNvSpPr txBox="1">
            <a:spLocks/>
          </p:cNvSpPr>
          <p:nvPr userDrawn="1"/>
        </p:nvSpPr>
        <p:spPr>
          <a:xfrm>
            <a:off x="203200" y="117474"/>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600" smtClean="0"/>
              <a:pPr/>
              <a:t>September 21, 2020</a:t>
            </a:fld>
            <a:endParaRPr lang="en-US" sz="1600" dirty="0"/>
          </a:p>
        </p:txBody>
      </p:sp>
      <p:sp>
        <p:nvSpPr>
          <p:cNvPr id="9"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dirty="0"/>
          </a:p>
        </p:txBody>
      </p:sp>
      <p:sp>
        <p:nvSpPr>
          <p:cNvPr id="10" name="Rectangle 9"/>
          <p:cNvSpPr/>
          <p:nvPr userDrawn="1"/>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347657018"/>
      </p:ext>
    </p:extLst>
  </p:cSld>
  <p:clrMap bg1="lt1" tx1="dk1" bg2="lt2" tx2="dk2" accent1="accent1" accent2="accent2" accent3="accent3" accent4="accent4" accent5="accent5" accent6="accent6" hlink="hlink" folHlink="folHlink"/>
  <p:sldLayoutIdLst>
    <p:sldLayoutId id="2147483696" r:id="rId1"/>
  </p:sldLayoutIdLs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urldefense.proofpoint.com/v2/url?u=https-3A__www.surveymonkey.com_r_NYSECAC-2DPAC2020&amp;d=DwMFaQ&amp;c=mRWFL96tuqj9V0Jjj4h40ddo0XsmttALwKjAEOCyUjY&amp;r=003hGEA_NWvK6fGKtgc66vlArdI7Bmdl9Oi9bSP2t7A&amp;m=jeqDkqs0c4Uan4aj5IMWZDXWzFxEzmiv0XmrHo2whJM&amp;s=0puW-YdQgHjzofwk2yx92SdIi7Ueg7Wcl-Q6fvI1-2Q&amp;e="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9203" y="1816925"/>
            <a:ext cx="11253019" cy="1306286"/>
          </a:xfrm>
        </p:spPr>
        <p:txBody>
          <a:bodyPr>
            <a:noAutofit/>
          </a:bodyPr>
          <a:lstStyle/>
          <a:p>
            <a:r>
              <a:rPr lang="en-US" sz="7200" dirty="0">
                <a:solidFill>
                  <a:srgbClr val="00B0F0"/>
                </a:solidFill>
                <a:latin typeface="+mn-lt"/>
              </a:rPr>
              <a:t>Welcome to the </a:t>
            </a:r>
            <a:r>
              <a:rPr lang="en-US" sz="7200" dirty="0" smtClean="0">
                <a:solidFill>
                  <a:srgbClr val="00B0F0"/>
                </a:solidFill>
                <a:latin typeface="+mn-lt"/>
              </a:rPr>
              <a:t/>
            </a:r>
            <a:br>
              <a:rPr lang="en-US" sz="7200" dirty="0" smtClean="0">
                <a:solidFill>
                  <a:srgbClr val="00B0F0"/>
                </a:solidFill>
                <a:latin typeface="+mn-lt"/>
              </a:rPr>
            </a:br>
            <a:r>
              <a:rPr lang="en-US" sz="7200" dirty="0" smtClean="0">
                <a:solidFill>
                  <a:srgbClr val="00B0F0"/>
                </a:solidFill>
                <a:latin typeface="+mn-lt"/>
              </a:rPr>
              <a:t>ECAC Membership Meeting</a:t>
            </a:r>
            <a:r>
              <a:rPr lang="en-US" sz="7200" dirty="0">
                <a:solidFill>
                  <a:srgbClr val="00B0F0"/>
                </a:solidFill>
                <a:latin typeface="+mn-lt"/>
              </a:rPr>
              <a:t/>
            </a:r>
            <a:br>
              <a:rPr lang="en-US" sz="7200" dirty="0">
                <a:solidFill>
                  <a:srgbClr val="00B0F0"/>
                </a:solidFill>
                <a:latin typeface="+mn-lt"/>
              </a:rPr>
            </a:br>
            <a:r>
              <a:rPr lang="en-US" sz="4000" dirty="0" smtClean="0">
                <a:solidFill>
                  <a:srgbClr val="00B0F0"/>
                </a:solidFill>
                <a:latin typeface="+mn-lt"/>
              </a:rPr>
              <a:t>9/24/20</a:t>
            </a:r>
            <a:endParaRPr lang="en-US" sz="4000" dirty="0">
              <a:solidFill>
                <a:srgbClr val="00B0F0"/>
              </a:solidFill>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1354" y="3702387"/>
            <a:ext cx="3797035" cy="2774756"/>
          </a:xfrm>
          <a:prstGeom prst="rect">
            <a:avLst/>
          </a:prstGeom>
        </p:spPr>
      </p:pic>
    </p:spTree>
    <p:extLst>
      <p:ext uri="{BB962C8B-B14F-4D97-AF65-F5344CB8AC3E}">
        <p14:creationId xmlns:p14="http://schemas.microsoft.com/office/powerpoint/2010/main" val="2129765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6595" y="646586"/>
            <a:ext cx="12192000" cy="923330"/>
          </a:xfrm>
          <a:prstGeom prst="rect">
            <a:avLst/>
          </a:prstGeom>
        </p:spPr>
        <p:txBody>
          <a:bodyPr wrap="square">
            <a:spAutoFit/>
          </a:bodyPr>
          <a:lstStyle/>
          <a:p>
            <a:pPr algn="ctr"/>
            <a:r>
              <a:rPr lang="en-US" sz="5400" dirty="0" smtClean="0">
                <a:solidFill>
                  <a:srgbClr val="00B0F0"/>
                </a:solidFill>
              </a:rPr>
              <a:t>ECAC Strategic Plan Update</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011" y="1857829"/>
            <a:ext cx="6321167" cy="4619314"/>
          </a:xfrm>
          <a:prstGeom prst="rect">
            <a:avLst/>
          </a:prstGeom>
        </p:spPr>
      </p:pic>
    </p:spTree>
    <p:extLst>
      <p:ext uri="{BB962C8B-B14F-4D97-AF65-F5344CB8AC3E}">
        <p14:creationId xmlns:p14="http://schemas.microsoft.com/office/powerpoint/2010/main" val="189459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6080" y="261848"/>
            <a:ext cx="12192000" cy="923330"/>
          </a:xfrm>
          <a:prstGeom prst="rect">
            <a:avLst/>
          </a:prstGeom>
        </p:spPr>
        <p:txBody>
          <a:bodyPr wrap="square">
            <a:spAutoFit/>
          </a:bodyPr>
          <a:lstStyle/>
          <a:p>
            <a:pPr algn="ctr"/>
            <a:r>
              <a:rPr lang="en-US" sz="5400" dirty="0" smtClean="0">
                <a:solidFill>
                  <a:srgbClr val="00B0F0"/>
                </a:solidFill>
              </a:rPr>
              <a:t>Goal 1:</a:t>
            </a:r>
            <a:r>
              <a:rPr lang="en-US" sz="5400" dirty="0">
                <a:solidFill>
                  <a:srgbClr val="00B0F0"/>
                </a:solidFill>
              </a:rPr>
              <a:t> </a:t>
            </a:r>
            <a:r>
              <a:rPr lang="en-US" sz="5400" dirty="0" smtClean="0">
                <a:solidFill>
                  <a:srgbClr val="00B0F0"/>
                </a:solidFill>
              </a:rPr>
              <a:t>Infrastructure</a:t>
            </a:r>
            <a:endParaRPr lang="en-US" sz="3200" dirty="0"/>
          </a:p>
        </p:txBody>
      </p:sp>
      <p:sp>
        <p:nvSpPr>
          <p:cNvPr id="3" name="Text Placeholder 2"/>
          <p:cNvSpPr>
            <a:spLocks noGrp="1"/>
          </p:cNvSpPr>
          <p:nvPr>
            <p:ph type="body" idx="1"/>
          </p:nvPr>
        </p:nvSpPr>
        <p:spPr/>
        <p:txBody>
          <a:bodyPr/>
          <a:lstStyle/>
          <a:p>
            <a:pPr algn="ctr"/>
            <a:r>
              <a:rPr lang="en-US" dirty="0" smtClean="0"/>
              <a:t>Items Underway:	</a:t>
            </a:r>
            <a:endParaRPr lang="en-US" dirty="0"/>
          </a:p>
        </p:txBody>
      </p:sp>
      <p:sp>
        <p:nvSpPr>
          <p:cNvPr id="5" name="Content Placeholder 4"/>
          <p:cNvSpPr>
            <a:spLocks noGrp="1"/>
          </p:cNvSpPr>
          <p:nvPr>
            <p:ph sz="half" idx="2"/>
          </p:nvPr>
        </p:nvSpPr>
        <p:spPr>
          <a:xfrm>
            <a:off x="839788" y="2505074"/>
            <a:ext cx="5157787" cy="4242567"/>
          </a:xfrm>
          <a:solidFill>
            <a:schemeClr val="accent1">
              <a:lumMod val="40000"/>
              <a:lumOff val="60000"/>
            </a:schemeClr>
          </a:solidFill>
        </p:spPr>
        <p:txBody>
          <a:bodyPr>
            <a:normAutofit fontScale="55000" lnSpcReduction="20000"/>
          </a:bodyPr>
          <a:lstStyle/>
          <a:p>
            <a:r>
              <a:rPr lang="en-US" sz="4400" dirty="0"/>
              <a:t>Communicate recommendations to Governor Cuomo</a:t>
            </a:r>
          </a:p>
          <a:p>
            <a:r>
              <a:rPr lang="en-US" sz="4400" dirty="0"/>
              <a:t>Conducting an audit of current membership; crosswalk with Strategic Plan and Codification to determine need for new membership</a:t>
            </a:r>
          </a:p>
          <a:p>
            <a:r>
              <a:rPr lang="en-US" sz="4400" dirty="0"/>
              <a:t>Meetings coordinated to maximize strategic plan</a:t>
            </a:r>
          </a:p>
          <a:p>
            <a:r>
              <a:rPr lang="en-US" sz="4400" dirty="0"/>
              <a:t>Coordinating across state agencies</a:t>
            </a:r>
          </a:p>
          <a:p>
            <a:r>
              <a:rPr lang="en-US" sz="4400" dirty="0"/>
              <a:t>Up-dating and increasing function of website</a:t>
            </a:r>
          </a:p>
          <a:p>
            <a:r>
              <a:rPr lang="en-US" sz="4400" dirty="0"/>
              <a:t>Featuring statewide and community-based </a:t>
            </a:r>
            <a:r>
              <a:rPr lang="en-US" sz="4400" dirty="0" smtClean="0"/>
              <a:t>initiatives</a:t>
            </a:r>
            <a:endParaRPr lang="en-US" sz="4400" dirty="0"/>
          </a:p>
          <a:p>
            <a:endParaRPr lang="en-US" dirty="0"/>
          </a:p>
        </p:txBody>
      </p:sp>
      <p:sp>
        <p:nvSpPr>
          <p:cNvPr id="7" name="Text Placeholder 6"/>
          <p:cNvSpPr>
            <a:spLocks noGrp="1"/>
          </p:cNvSpPr>
          <p:nvPr>
            <p:ph type="body" sz="quarter" idx="3"/>
          </p:nvPr>
        </p:nvSpPr>
        <p:spPr/>
        <p:txBody>
          <a:bodyPr/>
          <a:lstStyle/>
          <a:p>
            <a:pPr algn="ctr"/>
            <a:r>
              <a:rPr lang="en-US" dirty="0" smtClean="0"/>
              <a:t>Next 6 Months:</a:t>
            </a:r>
            <a:endParaRPr lang="en-US" dirty="0"/>
          </a:p>
        </p:txBody>
      </p:sp>
      <p:sp>
        <p:nvSpPr>
          <p:cNvPr id="8" name="Content Placeholder 7"/>
          <p:cNvSpPr>
            <a:spLocks noGrp="1"/>
          </p:cNvSpPr>
          <p:nvPr>
            <p:ph sz="quarter" idx="4"/>
          </p:nvPr>
        </p:nvSpPr>
        <p:spPr>
          <a:xfrm>
            <a:off x="6172200" y="2505075"/>
            <a:ext cx="5183188" cy="4242566"/>
          </a:xfrm>
          <a:solidFill>
            <a:schemeClr val="accent6">
              <a:lumMod val="40000"/>
              <a:lumOff val="60000"/>
            </a:schemeClr>
          </a:solidFill>
        </p:spPr>
        <p:txBody>
          <a:bodyPr/>
          <a:lstStyle/>
          <a:p>
            <a:r>
              <a:rPr lang="en-US" sz="2400" dirty="0"/>
              <a:t>Continue work started in first 6 months</a:t>
            </a:r>
          </a:p>
          <a:p>
            <a:r>
              <a:rPr lang="en-US" sz="2400" dirty="0"/>
              <a:t>Coordinating business and philanthropy</a:t>
            </a:r>
          </a:p>
          <a:p>
            <a:r>
              <a:rPr lang="en-US" sz="2400" dirty="0"/>
              <a:t>Develop next year’s recommendations for Governor Cuomo</a:t>
            </a:r>
          </a:p>
          <a:p>
            <a:endParaRPr lang="en-US" dirty="0"/>
          </a:p>
        </p:txBody>
      </p:sp>
      <p:sp>
        <p:nvSpPr>
          <p:cNvPr id="9" name="Rectangle 8"/>
          <p:cNvSpPr/>
          <p:nvPr/>
        </p:nvSpPr>
        <p:spPr>
          <a:xfrm>
            <a:off x="3046885" y="1215955"/>
            <a:ext cx="6356292" cy="461665"/>
          </a:xfrm>
          <a:prstGeom prst="rect">
            <a:avLst/>
          </a:prstGeom>
        </p:spPr>
        <p:txBody>
          <a:bodyPr wrap="none">
            <a:spAutoFit/>
          </a:bodyPr>
          <a:lstStyle/>
          <a:p>
            <a:pPr algn="ctr"/>
            <a:r>
              <a:rPr lang="en-US" sz="2400" b="1" dirty="0"/>
              <a:t>Goal Coordinators: Sherry Cleary &amp; Patty Persell </a:t>
            </a:r>
            <a:endParaRPr lang="en-US" sz="2400" b="1"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0748" y="126124"/>
            <a:ext cx="1489280" cy="1088320"/>
          </a:xfrm>
          <a:prstGeom prst="rect">
            <a:avLst/>
          </a:prstGeom>
        </p:spPr>
      </p:pic>
    </p:spTree>
    <p:extLst>
      <p:ext uri="{BB962C8B-B14F-4D97-AF65-F5344CB8AC3E}">
        <p14:creationId xmlns:p14="http://schemas.microsoft.com/office/powerpoint/2010/main" val="1307775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137" y="258306"/>
            <a:ext cx="12192000" cy="1415772"/>
          </a:xfrm>
          <a:prstGeom prst="rect">
            <a:avLst/>
          </a:prstGeom>
        </p:spPr>
        <p:txBody>
          <a:bodyPr wrap="square">
            <a:spAutoFit/>
          </a:bodyPr>
          <a:lstStyle/>
          <a:p>
            <a:pPr algn="ctr"/>
            <a:r>
              <a:rPr lang="en-US" sz="5400" dirty="0" smtClean="0">
                <a:solidFill>
                  <a:srgbClr val="00B0F0"/>
                </a:solidFill>
              </a:rPr>
              <a:t>Goal 2: Family Engagement</a:t>
            </a:r>
          </a:p>
          <a:p>
            <a:pPr marL="571500" indent="-571500">
              <a:buFont typeface="Arial" panose="020B0604020202020204" pitchFamily="34" charset="0"/>
              <a:buChar char="•"/>
            </a:pPr>
            <a:endParaRPr lang="en-US" sz="3200" dirty="0"/>
          </a:p>
        </p:txBody>
      </p:sp>
      <p:sp>
        <p:nvSpPr>
          <p:cNvPr id="3" name="Text Placeholder 2"/>
          <p:cNvSpPr>
            <a:spLocks noGrp="1"/>
          </p:cNvSpPr>
          <p:nvPr>
            <p:ph type="body" idx="1"/>
          </p:nvPr>
        </p:nvSpPr>
        <p:spPr/>
        <p:txBody>
          <a:bodyPr/>
          <a:lstStyle/>
          <a:p>
            <a:pPr algn="ctr"/>
            <a:r>
              <a:rPr lang="en-US" dirty="0" smtClean="0"/>
              <a:t>Items Underway:	</a:t>
            </a:r>
            <a:endParaRPr lang="en-US" dirty="0"/>
          </a:p>
        </p:txBody>
      </p:sp>
      <p:sp>
        <p:nvSpPr>
          <p:cNvPr id="5" name="Content Placeholder 4"/>
          <p:cNvSpPr>
            <a:spLocks noGrp="1"/>
          </p:cNvSpPr>
          <p:nvPr>
            <p:ph sz="half" idx="2"/>
          </p:nvPr>
        </p:nvSpPr>
        <p:spPr>
          <a:xfrm>
            <a:off x="839788" y="2505074"/>
            <a:ext cx="5157787" cy="4352925"/>
          </a:xfrm>
          <a:solidFill>
            <a:schemeClr val="accent1">
              <a:lumMod val="40000"/>
              <a:lumOff val="60000"/>
            </a:schemeClr>
          </a:solidFill>
        </p:spPr>
        <p:txBody>
          <a:bodyPr>
            <a:normAutofit fontScale="85000" lnSpcReduction="20000"/>
          </a:bodyPr>
          <a:lstStyle/>
          <a:p>
            <a:r>
              <a:rPr lang="en-US" dirty="0"/>
              <a:t>1. Outreach to engage organizations that potentially support the development of the PAC and ongoing work of the ECAC</a:t>
            </a:r>
            <a:r>
              <a:rPr lang="en-US" dirty="0" smtClean="0"/>
              <a:t>.</a:t>
            </a:r>
            <a:endParaRPr lang="en-US" dirty="0"/>
          </a:p>
          <a:p>
            <a:r>
              <a:rPr lang="en-US" dirty="0" smtClean="0"/>
              <a:t>The </a:t>
            </a:r>
            <a:r>
              <a:rPr lang="en-US" dirty="0"/>
              <a:t>first draft of the PAC manual is complete.  The manual is under review for graphic and content changes. </a:t>
            </a:r>
          </a:p>
          <a:p>
            <a:r>
              <a:rPr lang="en-US" dirty="0"/>
              <a:t>3. PAC Application is launched! </a:t>
            </a:r>
          </a:p>
          <a:p>
            <a:r>
              <a:rPr lang="en-US" dirty="0"/>
              <a:t>Link to PAC application : </a:t>
            </a:r>
            <a:r>
              <a:rPr lang="en-US" u="sng" dirty="0">
                <a:hlinkClick r:id="rId2"/>
              </a:rPr>
              <a:t>https://www.surveymonkey.com/r/NYSECAC-PAC2020</a:t>
            </a:r>
            <a:endParaRPr lang="en-US" dirty="0"/>
          </a:p>
          <a:p>
            <a:r>
              <a:rPr lang="en-US" dirty="0"/>
              <a:t>Texting number application: Text to </a:t>
            </a:r>
            <a:r>
              <a:rPr lang="en-US" dirty="0" err="1"/>
              <a:t>nysecac</a:t>
            </a:r>
            <a:r>
              <a:rPr lang="en-US" dirty="0"/>
              <a:t> to 31996</a:t>
            </a:r>
          </a:p>
          <a:p>
            <a:endParaRPr lang="en-US" dirty="0"/>
          </a:p>
        </p:txBody>
      </p:sp>
      <p:sp>
        <p:nvSpPr>
          <p:cNvPr id="7" name="Text Placeholder 6"/>
          <p:cNvSpPr>
            <a:spLocks noGrp="1"/>
          </p:cNvSpPr>
          <p:nvPr>
            <p:ph type="body" sz="quarter" idx="3"/>
          </p:nvPr>
        </p:nvSpPr>
        <p:spPr/>
        <p:txBody>
          <a:bodyPr/>
          <a:lstStyle/>
          <a:p>
            <a:pPr algn="ctr"/>
            <a:r>
              <a:rPr lang="en-US" dirty="0" smtClean="0"/>
              <a:t>Next 6 Months:</a:t>
            </a:r>
            <a:endParaRPr lang="en-US" dirty="0"/>
          </a:p>
        </p:txBody>
      </p:sp>
      <p:sp>
        <p:nvSpPr>
          <p:cNvPr id="8" name="Content Placeholder 7"/>
          <p:cNvSpPr>
            <a:spLocks noGrp="1"/>
          </p:cNvSpPr>
          <p:nvPr>
            <p:ph sz="quarter" idx="4"/>
          </p:nvPr>
        </p:nvSpPr>
        <p:spPr>
          <a:xfrm>
            <a:off x="6172200" y="2505074"/>
            <a:ext cx="5183188" cy="4479049"/>
          </a:xfrm>
          <a:solidFill>
            <a:schemeClr val="accent6">
              <a:lumMod val="40000"/>
              <a:lumOff val="60000"/>
            </a:schemeClr>
          </a:solidFill>
        </p:spPr>
        <p:txBody>
          <a:bodyPr/>
          <a:lstStyle/>
          <a:p>
            <a:r>
              <a:rPr lang="en-US" sz="2400" dirty="0"/>
              <a:t>Identification and Orientation of PAC parents.</a:t>
            </a:r>
          </a:p>
          <a:p>
            <a:endParaRPr lang="en-US" dirty="0"/>
          </a:p>
        </p:txBody>
      </p:sp>
      <p:sp>
        <p:nvSpPr>
          <p:cNvPr id="9" name="Rectangle 8"/>
          <p:cNvSpPr/>
          <p:nvPr/>
        </p:nvSpPr>
        <p:spPr>
          <a:xfrm>
            <a:off x="2886978" y="1215955"/>
            <a:ext cx="6676123" cy="461665"/>
          </a:xfrm>
          <a:prstGeom prst="rect">
            <a:avLst/>
          </a:prstGeom>
        </p:spPr>
        <p:txBody>
          <a:bodyPr wrap="none">
            <a:spAutoFit/>
          </a:bodyPr>
          <a:lstStyle/>
          <a:p>
            <a:pPr algn="ctr"/>
            <a:r>
              <a:rPr lang="en-US" sz="2400" b="1" dirty="0"/>
              <a:t>Goal Coordinators: </a:t>
            </a:r>
            <a:r>
              <a:rPr lang="en-US" sz="2400" b="1" dirty="0" smtClean="0"/>
              <a:t>Pedro Cordero &amp; Tim Hathaway</a:t>
            </a:r>
            <a:endParaRPr lang="en-US" sz="2400" b="1"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0748" y="126124"/>
            <a:ext cx="1489280" cy="1088320"/>
          </a:xfrm>
          <a:prstGeom prst="rect">
            <a:avLst/>
          </a:prstGeom>
        </p:spPr>
      </p:pic>
    </p:spTree>
    <p:extLst>
      <p:ext uri="{BB962C8B-B14F-4D97-AF65-F5344CB8AC3E}">
        <p14:creationId xmlns:p14="http://schemas.microsoft.com/office/powerpoint/2010/main" val="204817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137" y="258306"/>
            <a:ext cx="12192000" cy="1415772"/>
          </a:xfrm>
          <a:prstGeom prst="rect">
            <a:avLst/>
          </a:prstGeom>
        </p:spPr>
        <p:txBody>
          <a:bodyPr wrap="square">
            <a:spAutoFit/>
          </a:bodyPr>
          <a:lstStyle/>
          <a:p>
            <a:pPr algn="ctr"/>
            <a:r>
              <a:rPr lang="en-US" sz="5400" dirty="0" smtClean="0">
                <a:solidFill>
                  <a:srgbClr val="00B0F0"/>
                </a:solidFill>
              </a:rPr>
              <a:t>Goal 3: Quality</a:t>
            </a:r>
          </a:p>
          <a:p>
            <a:pPr marL="571500" indent="-571500">
              <a:buFont typeface="Arial" panose="020B0604020202020204" pitchFamily="34" charset="0"/>
              <a:buChar char="•"/>
            </a:pPr>
            <a:endParaRPr lang="en-US" sz="3200" dirty="0"/>
          </a:p>
        </p:txBody>
      </p:sp>
      <p:sp>
        <p:nvSpPr>
          <p:cNvPr id="3" name="Text Placeholder 2"/>
          <p:cNvSpPr>
            <a:spLocks noGrp="1"/>
          </p:cNvSpPr>
          <p:nvPr>
            <p:ph type="body" idx="1"/>
          </p:nvPr>
        </p:nvSpPr>
        <p:spPr/>
        <p:txBody>
          <a:bodyPr/>
          <a:lstStyle/>
          <a:p>
            <a:pPr algn="ctr"/>
            <a:r>
              <a:rPr lang="en-US" dirty="0" smtClean="0"/>
              <a:t>Items Underway:	</a:t>
            </a:r>
            <a:endParaRPr lang="en-US" dirty="0"/>
          </a:p>
        </p:txBody>
      </p:sp>
      <p:sp>
        <p:nvSpPr>
          <p:cNvPr id="5" name="Content Placeholder 4"/>
          <p:cNvSpPr>
            <a:spLocks noGrp="1"/>
          </p:cNvSpPr>
          <p:nvPr>
            <p:ph sz="half" idx="2"/>
          </p:nvPr>
        </p:nvSpPr>
        <p:spPr>
          <a:solidFill>
            <a:schemeClr val="accent1">
              <a:lumMod val="40000"/>
              <a:lumOff val="60000"/>
            </a:schemeClr>
          </a:solidFill>
        </p:spPr>
        <p:txBody>
          <a:bodyPr>
            <a:normAutofit/>
          </a:bodyPr>
          <a:lstStyle/>
          <a:p>
            <a:pPr lvl="0"/>
            <a:r>
              <a:rPr lang="en-US" sz="2400" dirty="0"/>
              <a:t>Identified activity leads</a:t>
            </a:r>
          </a:p>
          <a:p>
            <a:pPr lvl="0"/>
            <a:r>
              <a:rPr lang="en-US" sz="2400" dirty="0"/>
              <a:t>Working to update progress indicators for each activity for better alignment </a:t>
            </a:r>
          </a:p>
          <a:p>
            <a:endParaRPr lang="en-US" dirty="0"/>
          </a:p>
        </p:txBody>
      </p:sp>
      <p:sp>
        <p:nvSpPr>
          <p:cNvPr id="7" name="Text Placeholder 6"/>
          <p:cNvSpPr>
            <a:spLocks noGrp="1"/>
          </p:cNvSpPr>
          <p:nvPr>
            <p:ph type="body" sz="quarter" idx="3"/>
          </p:nvPr>
        </p:nvSpPr>
        <p:spPr/>
        <p:txBody>
          <a:bodyPr/>
          <a:lstStyle/>
          <a:p>
            <a:pPr algn="ctr"/>
            <a:r>
              <a:rPr lang="en-US" dirty="0" smtClean="0"/>
              <a:t>Next 6 Months:</a:t>
            </a:r>
            <a:endParaRPr lang="en-US" dirty="0"/>
          </a:p>
        </p:txBody>
      </p:sp>
      <p:sp>
        <p:nvSpPr>
          <p:cNvPr id="8" name="Content Placeholder 7"/>
          <p:cNvSpPr>
            <a:spLocks noGrp="1"/>
          </p:cNvSpPr>
          <p:nvPr>
            <p:ph sz="quarter" idx="4"/>
          </p:nvPr>
        </p:nvSpPr>
        <p:spPr>
          <a:solidFill>
            <a:schemeClr val="accent6">
              <a:lumMod val="40000"/>
              <a:lumOff val="60000"/>
            </a:schemeClr>
          </a:solidFill>
        </p:spPr>
        <p:txBody>
          <a:bodyPr>
            <a:normAutofit/>
          </a:bodyPr>
          <a:lstStyle/>
          <a:p>
            <a:pPr lvl="0"/>
            <a:r>
              <a:rPr lang="en-US" sz="2400" dirty="0"/>
              <a:t>Create meeting schedule with activity leads</a:t>
            </a:r>
          </a:p>
          <a:p>
            <a:pPr lvl="0"/>
            <a:r>
              <a:rPr lang="en-US" sz="2400" dirty="0"/>
              <a:t>Identify additional active participants</a:t>
            </a:r>
          </a:p>
          <a:p>
            <a:pPr lvl="0"/>
            <a:r>
              <a:rPr lang="en-US" sz="2400" dirty="0"/>
              <a:t>Develop detailed work plans and timelines</a:t>
            </a:r>
          </a:p>
          <a:p>
            <a:pPr lvl="0"/>
            <a:r>
              <a:rPr lang="en-US" sz="2400" dirty="0"/>
              <a:t>Complete resource inventory outlined in 3.B.1</a:t>
            </a:r>
          </a:p>
          <a:p>
            <a:endParaRPr lang="en-US" dirty="0"/>
          </a:p>
        </p:txBody>
      </p:sp>
      <p:sp>
        <p:nvSpPr>
          <p:cNvPr id="9" name="Rectangle 8"/>
          <p:cNvSpPr/>
          <p:nvPr/>
        </p:nvSpPr>
        <p:spPr>
          <a:xfrm>
            <a:off x="4211597" y="1215955"/>
            <a:ext cx="4026873" cy="461665"/>
          </a:xfrm>
          <a:prstGeom prst="rect">
            <a:avLst/>
          </a:prstGeom>
        </p:spPr>
        <p:txBody>
          <a:bodyPr wrap="none">
            <a:spAutoFit/>
          </a:bodyPr>
          <a:lstStyle/>
          <a:p>
            <a:pPr algn="ctr"/>
            <a:r>
              <a:rPr lang="en-US" sz="2400" b="1" dirty="0"/>
              <a:t>Goal </a:t>
            </a:r>
            <a:r>
              <a:rPr lang="en-US" sz="2400" b="1" dirty="0" smtClean="0"/>
              <a:t>Coordinator: Kristen Kerr</a:t>
            </a:r>
            <a:endParaRPr lang="en-US" sz="2400" b="1"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0748" y="126124"/>
            <a:ext cx="1489280" cy="1088320"/>
          </a:xfrm>
          <a:prstGeom prst="rect">
            <a:avLst/>
          </a:prstGeom>
        </p:spPr>
      </p:pic>
    </p:spTree>
    <p:extLst>
      <p:ext uri="{BB962C8B-B14F-4D97-AF65-F5344CB8AC3E}">
        <p14:creationId xmlns:p14="http://schemas.microsoft.com/office/powerpoint/2010/main" val="3699952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137" y="258306"/>
            <a:ext cx="12192000" cy="1415772"/>
          </a:xfrm>
          <a:prstGeom prst="rect">
            <a:avLst/>
          </a:prstGeom>
        </p:spPr>
        <p:txBody>
          <a:bodyPr wrap="square">
            <a:spAutoFit/>
          </a:bodyPr>
          <a:lstStyle/>
          <a:p>
            <a:pPr algn="ctr"/>
            <a:r>
              <a:rPr lang="en-US" sz="5400" dirty="0" smtClean="0">
                <a:solidFill>
                  <a:srgbClr val="00B0F0"/>
                </a:solidFill>
              </a:rPr>
              <a:t>Goal 4: Whole Child</a:t>
            </a:r>
          </a:p>
          <a:p>
            <a:pPr marL="571500" indent="-571500">
              <a:buFont typeface="Arial" panose="020B0604020202020204" pitchFamily="34" charset="0"/>
              <a:buChar char="•"/>
            </a:pPr>
            <a:endParaRPr lang="en-US" sz="3200" dirty="0"/>
          </a:p>
        </p:txBody>
      </p:sp>
      <p:sp>
        <p:nvSpPr>
          <p:cNvPr id="3" name="Text Placeholder 2"/>
          <p:cNvSpPr>
            <a:spLocks noGrp="1"/>
          </p:cNvSpPr>
          <p:nvPr>
            <p:ph type="body" idx="1"/>
          </p:nvPr>
        </p:nvSpPr>
        <p:spPr/>
        <p:txBody>
          <a:bodyPr/>
          <a:lstStyle/>
          <a:p>
            <a:pPr algn="ctr"/>
            <a:r>
              <a:rPr lang="en-US" dirty="0" smtClean="0"/>
              <a:t>Items Underway:	</a:t>
            </a:r>
            <a:endParaRPr lang="en-US" dirty="0"/>
          </a:p>
        </p:txBody>
      </p:sp>
      <p:sp>
        <p:nvSpPr>
          <p:cNvPr id="5" name="Content Placeholder 4"/>
          <p:cNvSpPr>
            <a:spLocks noGrp="1"/>
          </p:cNvSpPr>
          <p:nvPr>
            <p:ph sz="half" idx="2"/>
          </p:nvPr>
        </p:nvSpPr>
        <p:spPr>
          <a:solidFill>
            <a:schemeClr val="accent1">
              <a:lumMod val="40000"/>
              <a:lumOff val="60000"/>
            </a:schemeClr>
          </a:solidFill>
        </p:spPr>
        <p:txBody>
          <a:bodyPr>
            <a:normAutofit fontScale="70000" lnSpcReduction="20000"/>
          </a:bodyPr>
          <a:lstStyle/>
          <a:p>
            <a:pPr lvl="0"/>
            <a:r>
              <a:rPr lang="en-US" dirty="0"/>
              <a:t>Offering Pyramid Model modules and coaching to implementing programs at no cost to participants across all regions of the state</a:t>
            </a:r>
          </a:p>
          <a:p>
            <a:pPr lvl="0"/>
            <a:r>
              <a:rPr lang="en-US" dirty="0"/>
              <a:t>Started to train 19 new Master Cadre TTAP trainers to become Master Pyramid Model trainers/coaches</a:t>
            </a:r>
          </a:p>
          <a:p>
            <a:pPr lvl="0"/>
            <a:r>
              <a:rPr lang="en-US" dirty="0"/>
              <a:t>Pyramid Model Implementation Data System (PIDS) to link with Aspire Registry database</a:t>
            </a:r>
          </a:p>
          <a:p>
            <a:pPr lvl="0"/>
            <a:r>
              <a:rPr lang="en-US" dirty="0"/>
              <a:t>Positive Solutions for Families offered to families virtually during the pandemic </a:t>
            </a:r>
          </a:p>
          <a:p>
            <a:pPr lvl="0"/>
            <a:r>
              <a:rPr lang="en-US" dirty="0"/>
              <a:t>Safe sleep and hearing screening information added to NYS Baby Bundle (new baby kit) being piloted in 11 areas of the state</a:t>
            </a:r>
          </a:p>
        </p:txBody>
      </p:sp>
      <p:sp>
        <p:nvSpPr>
          <p:cNvPr id="7" name="Text Placeholder 6"/>
          <p:cNvSpPr>
            <a:spLocks noGrp="1"/>
          </p:cNvSpPr>
          <p:nvPr>
            <p:ph type="body" sz="quarter" idx="3"/>
          </p:nvPr>
        </p:nvSpPr>
        <p:spPr/>
        <p:txBody>
          <a:bodyPr/>
          <a:lstStyle/>
          <a:p>
            <a:pPr algn="ctr"/>
            <a:r>
              <a:rPr lang="en-US" dirty="0" smtClean="0"/>
              <a:t>Next 6 Months:</a:t>
            </a:r>
            <a:endParaRPr lang="en-US" dirty="0"/>
          </a:p>
        </p:txBody>
      </p:sp>
      <p:sp>
        <p:nvSpPr>
          <p:cNvPr id="8" name="Content Placeholder 7"/>
          <p:cNvSpPr>
            <a:spLocks noGrp="1"/>
          </p:cNvSpPr>
          <p:nvPr>
            <p:ph sz="quarter" idx="4"/>
          </p:nvPr>
        </p:nvSpPr>
        <p:spPr>
          <a:solidFill>
            <a:schemeClr val="accent6">
              <a:lumMod val="40000"/>
              <a:lumOff val="60000"/>
            </a:schemeClr>
          </a:solidFill>
        </p:spPr>
        <p:txBody>
          <a:bodyPr>
            <a:normAutofit fontScale="77500" lnSpcReduction="20000"/>
          </a:bodyPr>
          <a:lstStyle/>
          <a:p>
            <a:pPr lvl="0"/>
            <a:r>
              <a:rPr lang="en-US" dirty="0"/>
              <a:t>Expand Pyramid Model to 25 additional implementation sites, supported by the Pyramid Model Hubs</a:t>
            </a:r>
          </a:p>
          <a:p>
            <a:pPr lvl="0"/>
            <a:r>
              <a:rPr lang="en-US" dirty="0"/>
              <a:t>Present Pyramid Model data to stakeholders at state conferences and State Leadership Team annual meeting</a:t>
            </a:r>
          </a:p>
          <a:p>
            <a:pPr lvl="0"/>
            <a:r>
              <a:rPr lang="en-US" dirty="0"/>
              <a:t>ACES and Protective Factors trainings and materials will be disseminated to the early childhood workforce</a:t>
            </a:r>
          </a:p>
          <a:p>
            <a:pPr lvl="0"/>
            <a:r>
              <a:rPr lang="en-US" dirty="0"/>
              <a:t>Challenges to address oral health in early childhood will be collected and addressed</a:t>
            </a:r>
          </a:p>
        </p:txBody>
      </p:sp>
      <p:sp>
        <p:nvSpPr>
          <p:cNvPr id="9" name="Rectangle 8"/>
          <p:cNvSpPr/>
          <p:nvPr/>
        </p:nvSpPr>
        <p:spPr>
          <a:xfrm>
            <a:off x="3597394" y="1215955"/>
            <a:ext cx="5255285" cy="461665"/>
          </a:xfrm>
          <a:prstGeom prst="rect">
            <a:avLst/>
          </a:prstGeom>
        </p:spPr>
        <p:txBody>
          <a:bodyPr wrap="none">
            <a:spAutoFit/>
          </a:bodyPr>
          <a:lstStyle/>
          <a:p>
            <a:pPr algn="ctr"/>
            <a:r>
              <a:rPr lang="en-US" sz="2400" b="1" dirty="0" smtClean="0"/>
              <a:t>Goal Coordinator: Kirsten </a:t>
            </a:r>
            <a:r>
              <a:rPr lang="en-US" sz="2400" b="1" dirty="0" err="1" smtClean="0"/>
              <a:t>Siegenthaler</a:t>
            </a:r>
            <a:endParaRPr lang="en-US" sz="2400" b="1"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0748" y="126124"/>
            <a:ext cx="1489280" cy="1088320"/>
          </a:xfrm>
          <a:prstGeom prst="rect">
            <a:avLst/>
          </a:prstGeom>
        </p:spPr>
      </p:pic>
    </p:spTree>
    <p:extLst>
      <p:ext uri="{BB962C8B-B14F-4D97-AF65-F5344CB8AC3E}">
        <p14:creationId xmlns:p14="http://schemas.microsoft.com/office/powerpoint/2010/main" val="3724143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137" y="258306"/>
            <a:ext cx="12192000" cy="1415772"/>
          </a:xfrm>
          <a:prstGeom prst="rect">
            <a:avLst/>
          </a:prstGeom>
        </p:spPr>
        <p:txBody>
          <a:bodyPr wrap="square">
            <a:spAutoFit/>
          </a:bodyPr>
          <a:lstStyle/>
          <a:p>
            <a:pPr algn="ctr"/>
            <a:r>
              <a:rPr lang="en-US" sz="5400" dirty="0" smtClean="0">
                <a:solidFill>
                  <a:srgbClr val="00B0F0"/>
                </a:solidFill>
              </a:rPr>
              <a:t>Goal 5: Partnerships</a:t>
            </a:r>
          </a:p>
          <a:p>
            <a:pPr marL="571500" indent="-571500">
              <a:buFont typeface="Arial" panose="020B0604020202020204" pitchFamily="34" charset="0"/>
              <a:buChar char="•"/>
            </a:pPr>
            <a:endParaRPr lang="en-US" sz="3200" dirty="0"/>
          </a:p>
        </p:txBody>
      </p:sp>
      <p:sp>
        <p:nvSpPr>
          <p:cNvPr id="3" name="Text Placeholder 2"/>
          <p:cNvSpPr>
            <a:spLocks noGrp="1"/>
          </p:cNvSpPr>
          <p:nvPr>
            <p:ph type="body" idx="1"/>
          </p:nvPr>
        </p:nvSpPr>
        <p:spPr/>
        <p:txBody>
          <a:bodyPr/>
          <a:lstStyle/>
          <a:p>
            <a:pPr algn="ctr"/>
            <a:r>
              <a:rPr lang="en-US" dirty="0" smtClean="0"/>
              <a:t>Items Underway:	</a:t>
            </a:r>
            <a:endParaRPr lang="en-US" dirty="0"/>
          </a:p>
        </p:txBody>
      </p:sp>
      <p:sp>
        <p:nvSpPr>
          <p:cNvPr id="5" name="Content Placeholder 4"/>
          <p:cNvSpPr>
            <a:spLocks noGrp="1"/>
          </p:cNvSpPr>
          <p:nvPr>
            <p:ph sz="half" idx="2"/>
          </p:nvPr>
        </p:nvSpPr>
        <p:spPr>
          <a:solidFill>
            <a:schemeClr val="accent1">
              <a:lumMod val="40000"/>
              <a:lumOff val="60000"/>
            </a:schemeClr>
          </a:solidFill>
        </p:spPr>
        <p:txBody>
          <a:bodyPr>
            <a:normAutofit/>
          </a:bodyPr>
          <a:lstStyle/>
          <a:p>
            <a:pPr marL="342900" lvl="0" indent="-342900">
              <a:lnSpc>
                <a:spcPct val="107000"/>
              </a:lnSpc>
              <a:spcBef>
                <a:spcPts val="0"/>
              </a:spcBef>
              <a:buFont typeface="Symbol" panose="05050102010706020507" pitchFamily="18" charset="2"/>
              <a:buChar char=""/>
            </a:pPr>
            <a:r>
              <a:rPr lang="en-US" sz="2400" dirty="0" smtClean="0"/>
              <a:t>Transition </a:t>
            </a:r>
            <a:r>
              <a:rPr lang="en-US" sz="2400" dirty="0"/>
              <a:t>requirements across all early childhood programs will be presented soon</a:t>
            </a:r>
          </a:p>
          <a:p>
            <a:pPr marL="342900" lvl="0" indent="-342900">
              <a:lnSpc>
                <a:spcPct val="107000"/>
              </a:lnSpc>
              <a:spcBef>
                <a:spcPts val="0"/>
              </a:spcBef>
              <a:buFont typeface="Symbol" panose="05050102010706020507" pitchFamily="18" charset="2"/>
              <a:buChar char=""/>
            </a:pPr>
            <a:r>
              <a:rPr lang="en-US" sz="2400" dirty="0"/>
              <a:t>Community-based best practices are highlighted on the ECAC </a:t>
            </a:r>
            <a:r>
              <a:rPr lang="en-US" sz="2400" dirty="0" smtClean="0"/>
              <a:t>website</a:t>
            </a:r>
          </a:p>
          <a:p>
            <a:pPr marL="342900" lvl="0" indent="-342900">
              <a:lnSpc>
                <a:spcPct val="107000"/>
              </a:lnSpc>
              <a:spcBef>
                <a:spcPts val="0"/>
              </a:spcBef>
              <a:buFont typeface="Symbol" panose="05050102010706020507" pitchFamily="18" charset="2"/>
              <a:buChar char=""/>
            </a:pPr>
            <a:r>
              <a:rPr lang="en-US" sz="2400" dirty="0" smtClean="0"/>
              <a:t>Additional kindergarten transition teams will form across the state</a:t>
            </a:r>
          </a:p>
          <a:p>
            <a:pPr marL="342900" lvl="0" indent="-342900">
              <a:lnSpc>
                <a:spcPct val="107000"/>
              </a:lnSpc>
              <a:spcBef>
                <a:spcPts val="0"/>
              </a:spcBef>
              <a:buFont typeface="Symbol" panose="05050102010706020507" pitchFamily="18" charset="2"/>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7" name="Text Placeholder 6"/>
          <p:cNvSpPr>
            <a:spLocks noGrp="1"/>
          </p:cNvSpPr>
          <p:nvPr>
            <p:ph type="body" sz="quarter" idx="3"/>
          </p:nvPr>
        </p:nvSpPr>
        <p:spPr/>
        <p:txBody>
          <a:bodyPr/>
          <a:lstStyle/>
          <a:p>
            <a:pPr algn="ctr"/>
            <a:r>
              <a:rPr lang="en-US" dirty="0" smtClean="0"/>
              <a:t>Next 6 Months:</a:t>
            </a:r>
            <a:endParaRPr lang="en-US" dirty="0"/>
          </a:p>
        </p:txBody>
      </p:sp>
      <p:sp>
        <p:nvSpPr>
          <p:cNvPr id="9" name="Rectangle 8"/>
          <p:cNvSpPr/>
          <p:nvPr/>
        </p:nvSpPr>
        <p:spPr>
          <a:xfrm>
            <a:off x="4135586" y="1215955"/>
            <a:ext cx="4178901" cy="461665"/>
          </a:xfrm>
          <a:prstGeom prst="rect">
            <a:avLst/>
          </a:prstGeom>
        </p:spPr>
        <p:txBody>
          <a:bodyPr wrap="none">
            <a:spAutoFit/>
          </a:bodyPr>
          <a:lstStyle/>
          <a:p>
            <a:pPr algn="ctr"/>
            <a:r>
              <a:rPr lang="en-US" sz="2400" b="1" dirty="0"/>
              <a:t>Goal </a:t>
            </a:r>
            <a:r>
              <a:rPr lang="en-US" sz="2400" b="1" dirty="0" smtClean="0"/>
              <a:t>Coordinator: Patty Persell</a:t>
            </a:r>
            <a:endParaRPr lang="en-US" sz="2400" b="1" dirty="0"/>
          </a:p>
        </p:txBody>
      </p:sp>
      <p:sp>
        <p:nvSpPr>
          <p:cNvPr id="10" name="Content Placeholder 9"/>
          <p:cNvSpPr>
            <a:spLocks noGrp="1"/>
          </p:cNvSpPr>
          <p:nvPr>
            <p:ph sz="quarter" idx="4"/>
          </p:nvPr>
        </p:nvSpPr>
        <p:spPr>
          <a:solidFill>
            <a:schemeClr val="accent6">
              <a:lumMod val="40000"/>
              <a:lumOff val="60000"/>
            </a:schemeClr>
          </a:solidFill>
        </p:spPr>
        <p:txBody>
          <a:bodyPr>
            <a:normAutofit/>
          </a:bodyPr>
          <a:lstStyle/>
          <a:p>
            <a:r>
              <a:rPr lang="en-US" sz="2400" dirty="0" smtClean="0"/>
              <a:t>Kindergarten </a:t>
            </a:r>
            <a:r>
              <a:rPr lang="en-US" sz="2400" dirty="0"/>
              <a:t>transition teams will meet regularly across the state</a:t>
            </a:r>
          </a:p>
          <a:p>
            <a:r>
              <a:rPr lang="en-US" sz="2400" dirty="0" smtClean="0"/>
              <a:t>Ten </a:t>
            </a:r>
            <a:r>
              <a:rPr lang="en-US" sz="2400" dirty="0"/>
              <a:t>more Kindergarten Transition Summits will be scheduled</a:t>
            </a:r>
          </a:p>
          <a:p>
            <a:r>
              <a:rPr lang="en-US" sz="2400" dirty="0" smtClean="0"/>
              <a:t>Transition </a:t>
            </a:r>
            <a:r>
              <a:rPr lang="en-US" sz="2400" dirty="0"/>
              <a:t>practices will be posted and shared in additional formats</a:t>
            </a:r>
          </a:p>
          <a:p>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0748" y="126124"/>
            <a:ext cx="1489280" cy="1088320"/>
          </a:xfrm>
          <a:prstGeom prst="rect">
            <a:avLst/>
          </a:prstGeom>
        </p:spPr>
      </p:pic>
    </p:spTree>
    <p:extLst>
      <p:ext uri="{BB962C8B-B14F-4D97-AF65-F5344CB8AC3E}">
        <p14:creationId xmlns:p14="http://schemas.microsoft.com/office/powerpoint/2010/main" val="3621627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137" y="258306"/>
            <a:ext cx="12192000" cy="1415772"/>
          </a:xfrm>
          <a:prstGeom prst="rect">
            <a:avLst/>
          </a:prstGeom>
        </p:spPr>
        <p:txBody>
          <a:bodyPr wrap="square">
            <a:spAutoFit/>
          </a:bodyPr>
          <a:lstStyle/>
          <a:p>
            <a:pPr algn="ctr"/>
            <a:r>
              <a:rPr lang="en-US" sz="5400" dirty="0" smtClean="0">
                <a:solidFill>
                  <a:srgbClr val="00B0F0"/>
                </a:solidFill>
              </a:rPr>
              <a:t>Goal 6: Workforce</a:t>
            </a:r>
          </a:p>
          <a:p>
            <a:pPr marL="571500" indent="-571500">
              <a:buFont typeface="Arial" panose="020B0604020202020204" pitchFamily="34" charset="0"/>
              <a:buChar char="•"/>
            </a:pPr>
            <a:endParaRPr lang="en-US" sz="3200" dirty="0"/>
          </a:p>
        </p:txBody>
      </p:sp>
      <p:sp>
        <p:nvSpPr>
          <p:cNvPr id="3" name="Text Placeholder 2"/>
          <p:cNvSpPr>
            <a:spLocks noGrp="1"/>
          </p:cNvSpPr>
          <p:nvPr>
            <p:ph type="body" idx="1"/>
          </p:nvPr>
        </p:nvSpPr>
        <p:spPr/>
        <p:txBody>
          <a:bodyPr/>
          <a:lstStyle/>
          <a:p>
            <a:pPr algn="ctr"/>
            <a:r>
              <a:rPr lang="en-US" dirty="0" smtClean="0"/>
              <a:t>Items Underway:	</a:t>
            </a:r>
            <a:endParaRPr lang="en-US" dirty="0"/>
          </a:p>
        </p:txBody>
      </p:sp>
      <p:sp>
        <p:nvSpPr>
          <p:cNvPr id="5" name="Content Placeholder 4"/>
          <p:cNvSpPr>
            <a:spLocks noGrp="1"/>
          </p:cNvSpPr>
          <p:nvPr>
            <p:ph sz="half" idx="2"/>
          </p:nvPr>
        </p:nvSpPr>
        <p:spPr>
          <a:xfrm>
            <a:off x="839788" y="2505075"/>
            <a:ext cx="5157787" cy="3974102"/>
          </a:xfrm>
          <a:solidFill>
            <a:schemeClr val="accent1">
              <a:lumMod val="40000"/>
              <a:lumOff val="60000"/>
            </a:schemeClr>
          </a:solidFill>
        </p:spPr>
        <p:txBody>
          <a:bodyPr>
            <a:normAutofit fontScale="85000" lnSpcReduction="20000"/>
          </a:bodyPr>
          <a:lstStyle/>
          <a:p>
            <a:r>
              <a:rPr lang="en-US" dirty="0"/>
              <a:t>5 Career Centers (1 original and 4 satellites) are running with staff and serving 5 regions, building relationships with higher education and community partners.</a:t>
            </a:r>
          </a:p>
          <a:p>
            <a:r>
              <a:rPr lang="en-US" dirty="0"/>
              <a:t>Series-based professional development to introduce and support newly revised Early Learning Guidelines</a:t>
            </a:r>
          </a:p>
          <a:p>
            <a:r>
              <a:rPr lang="en-US" dirty="0"/>
              <a:t>Revision of Career Ladder has begin</a:t>
            </a:r>
          </a:p>
          <a:p>
            <a:r>
              <a:rPr lang="en-US" dirty="0"/>
              <a:t>Identify regional needs and gaps, begin planning</a:t>
            </a:r>
          </a:p>
          <a:p>
            <a:endParaRPr lang="en-US" dirty="0"/>
          </a:p>
        </p:txBody>
      </p:sp>
      <p:sp>
        <p:nvSpPr>
          <p:cNvPr id="7" name="Text Placeholder 6"/>
          <p:cNvSpPr>
            <a:spLocks noGrp="1"/>
          </p:cNvSpPr>
          <p:nvPr>
            <p:ph type="body" sz="quarter" idx="3"/>
          </p:nvPr>
        </p:nvSpPr>
        <p:spPr/>
        <p:txBody>
          <a:bodyPr/>
          <a:lstStyle/>
          <a:p>
            <a:pPr algn="ctr"/>
            <a:r>
              <a:rPr lang="en-US" dirty="0" smtClean="0"/>
              <a:t>Next 6 Months:</a:t>
            </a:r>
            <a:endParaRPr lang="en-US" dirty="0"/>
          </a:p>
        </p:txBody>
      </p:sp>
      <p:sp>
        <p:nvSpPr>
          <p:cNvPr id="8" name="Content Placeholder 7"/>
          <p:cNvSpPr>
            <a:spLocks noGrp="1"/>
          </p:cNvSpPr>
          <p:nvPr>
            <p:ph sz="quarter" idx="4"/>
          </p:nvPr>
        </p:nvSpPr>
        <p:spPr>
          <a:xfrm>
            <a:off x="6172200" y="2505075"/>
            <a:ext cx="5183188" cy="3974102"/>
          </a:xfrm>
          <a:solidFill>
            <a:schemeClr val="accent6">
              <a:lumMod val="40000"/>
              <a:lumOff val="60000"/>
            </a:schemeClr>
          </a:solidFill>
        </p:spPr>
        <p:txBody>
          <a:bodyPr>
            <a:noAutofit/>
          </a:bodyPr>
          <a:lstStyle/>
          <a:p>
            <a:r>
              <a:rPr lang="en-US" sz="2400" dirty="0"/>
              <a:t>Plans for new Career Centers will be implemented in year 2 of PDGB-5</a:t>
            </a:r>
          </a:p>
          <a:p>
            <a:r>
              <a:rPr lang="en-US" sz="2400" dirty="0"/>
              <a:t>Re-energize recruitment of ECE professionals to earn the TTAP credential</a:t>
            </a:r>
          </a:p>
          <a:p>
            <a:r>
              <a:rPr lang="en-US" sz="2400" dirty="0"/>
              <a:t>Vet revised Career Ladder with a statewide group of stakeholders</a:t>
            </a:r>
          </a:p>
          <a:p>
            <a:r>
              <a:rPr lang="en-US" sz="2400" dirty="0"/>
              <a:t>Operationalize plans to fill critical needs and gaps in the workforce across the state.</a:t>
            </a:r>
          </a:p>
          <a:p>
            <a:endParaRPr lang="en-US" sz="2400" dirty="0"/>
          </a:p>
        </p:txBody>
      </p:sp>
      <p:sp>
        <p:nvSpPr>
          <p:cNvPr id="9" name="Rectangle 8"/>
          <p:cNvSpPr/>
          <p:nvPr/>
        </p:nvSpPr>
        <p:spPr>
          <a:xfrm>
            <a:off x="4109195" y="1215955"/>
            <a:ext cx="4231671" cy="461665"/>
          </a:xfrm>
          <a:prstGeom prst="rect">
            <a:avLst/>
          </a:prstGeom>
        </p:spPr>
        <p:txBody>
          <a:bodyPr wrap="none">
            <a:spAutoFit/>
          </a:bodyPr>
          <a:lstStyle/>
          <a:p>
            <a:pPr algn="ctr"/>
            <a:r>
              <a:rPr lang="en-US" sz="2400" b="1" dirty="0"/>
              <a:t>Goal </a:t>
            </a:r>
            <a:r>
              <a:rPr lang="en-US" sz="2400" b="1" dirty="0" smtClean="0"/>
              <a:t>Coordinator: </a:t>
            </a:r>
            <a:r>
              <a:rPr lang="en-US" sz="2400" b="1" dirty="0"/>
              <a:t>Sherry </a:t>
            </a:r>
            <a:r>
              <a:rPr lang="en-US" sz="2400" b="1" dirty="0" smtClean="0"/>
              <a:t>Cleary</a:t>
            </a:r>
            <a:endParaRPr lang="en-US" sz="2400" b="1"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0748" y="126124"/>
            <a:ext cx="1489280" cy="1088320"/>
          </a:xfrm>
          <a:prstGeom prst="rect">
            <a:avLst/>
          </a:prstGeom>
        </p:spPr>
      </p:pic>
    </p:spTree>
    <p:extLst>
      <p:ext uri="{BB962C8B-B14F-4D97-AF65-F5344CB8AC3E}">
        <p14:creationId xmlns:p14="http://schemas.microsoft.com/office/powerpoint/2010/main" val="3407151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137" y="258306"/>
            <a:ext cx="12192000" cy="1415772"/>
          </a:xfrm>
          <a:prstGeom prst="rect">
            <a:avLst/>
          </a:prstGeom>
        </p:spPr>
        <p:txBody>
          <a:bodyPr wrap="square">
            <a:spAutoFit/>
          </a:bodyPr>
          <a:lstStyle/>
          <a:p>
            <a:pPr algn="ctr"/>
            <a:r>
              <a:rPr lang="en-US" sz="5400" dirty="0" smtClean="0">
                <a:solidFill>
                  <a:srgbClr val="00B0F0"/>
                </a:solidFill>
              </a:rPr>
              <a:t>Goal 7: </a:t>
            </a:r>
            <a:r>
              <a:rPr lang="en-US" sz="5400" dirty="0" err="1" smtClean="0">
                <a:solidFill>
                  <a:srgbClr val="00B0F0"/>
                </a:solidFill>
              </a:rPr>
              <a:t>NYWfC</a:t>
            </a:r>
            <a:endParaRPr lang="en-US" sz="5400" dirty="0" smtClean="0">
              <a:solidFill>
                <a:srgbClr val="00B0F0"/>
              </a:solidFill>
            </a:endParaRPr>
          </a:p>
          <a:p>
            <a:pPr marL="571500" indent="-571500">
              <a:buFont typeface="Arial" panose="020B0604020202020204" pitchFamily="34" charset="0"/>
              <a:buChar char="•"/>
            </a:pPr>
            <a:endParaRPr lang="en-US" sz="3200" dirty="0"/>
          </a:p>
        </p:txBody>
      </p:sp>
      <p:sp>
        <p:nvSpPr>
          <p:cNvPr id="3" name="Text Placeholder 2"/>
          <p:cNvSpPr>
            <a:spLocks noGrp="1"/>
          </p:cNvSpPr>
          <p:nvPr>
            <p:ph type="body" idx="1"/>
          </p:nvPr>
        </p:nvSpPr>
        <p:spPr/>
        <p:txBody>
          <a:bodyPr/>
          <a:lstStyle/>
          <a:p>
            <a:pPr algn="ctr"/>
            <a:r>
              <a:rPr lang="en-US" dirty="0" smtClean="0"/>
              <a:t>Items Underway:	</a:t>
            </a:r>
            <a:endParaRPr lang="en-US" dirty="0"/>
          </a:p>
        </p:txBody>
      </p:sp>
      <p:sp>
        <p:nvSpPr>
          <p:cNvPr id="5" name="Content Placeholder 4"/>
          <p:cNvSpPr>
            <a:spLocks noGrp="1"/>
          </p:cNvSpPr>
          <p:nvPr>
            <p:ph sz="half" idx="2"/>
          </p:nvPr>
        </p:nvSpPr>
        <p:spPr>
          <a:xfrm>
            <a:off x="839788" y="2505075"/>
            <a:ext cx="5157787" cy="4352926"/>
          </a:xfrm>
          <a:solidFill>
            <a:schemeClr val="accent1">
              <a:lumMod val="40000"/>
              <a:lumOff val="60000"/>
            </a:schemeClr>
          </a:solidFill>
        </p:spPr>
        <p:txBody>
          <a:bodyPr>
            <a:normAutofit/>
          </a:bodyPr>
          <a:lstStyle/>
          <a:p>
            <a:r>
              <a:rPr lang="en-US" sz="2600" dirty="0"/>
              <a:t>NYC Career Center and Career Center Satellites are up and running. Meeting and exceeding deliverables. </a:t>
            </a:r>
          </a:p>
          <a:p>
            <a:r>
              <a:rPr lang="en-US" sz="2600" dirty="0"/>
              <a:t>Working on planning new Career Centers – Finger Lakes and Hudson Valley </a:t>
            </a:r>
          </a:p>
          <a:p>
            <a:r>
              <a:rPr lang="en-US" sz="2600" dirty="0"/>
              <a:t>Creating Welcome Letter from the ECAC to be included with distribution of “Welcome Kits” for new programs. </a:t>
            </a:r>
          </a:p>
          <a:p>
            <a:endParaRPr lang="en-US" dirty="0"/>
          </a:p>
        </p:txBody>
      </p:sp>
      <p:sp>
        <p:nvSpPr>
          <p:cNvPr id="7" name="Text Placeholder 6"/>
          <p:cNvSpPr>
            <a:spLocks noGrp="1"/>
          </p:cNvSpPr>
          <p:nvPr>
            <p:ph type="body" sz="quarter" idx="3"/>
          </p:nvPr>
        </p:nvSpPr>
        <p:spPr/>
        <p:txBody>
          <a:bodyPr/>
          <a:lstStyle/>
          <a:p>
            <a:pPr algn="ctr"/>
            <a:r>
              <a:rPr lang="en-US" dirty="0" smtClean="0"/>
              <a:t>Next 6 Months:</a:t>
            </a:r>
            <a:endParaRPr lang="en-US" dirty="0"/>
          </a:p>
        </p:txBody>
      </p:sp>
      <p:sp>
        <p:nvSpPr>
          <p:cNvPr id="8" name="Content Placeholder 7"/>
          <p:cNvSpPr>
            <a:spLocks noGrp="1"/>
          </p:cNvSpPr>
          <p:nvPr>
            <p:ph sz="quarter" idx="4"/>
          </p:nvPr>
        </p:nvSpPr>
        <p:spPr>
          <a:xfrm>
            <a:off x="6172200" y="2505074"/>
            <a:ext cx="5183188" cy="4352925"/>
          </a:xfrm>
          <a:solidFill>
            <a:schemeClr val="accent6">
              <a:lumMod val="40000"/>
              <a:lumOff val="60000"/>
            </a:schemeClr>
          </a:solidFill>
        </p:spPr>
        <p:txBody>
          <a:bodyPr>
            <a:noAutofit/>
          </a:bodyPr>
          <a:lstStyle/>
          <a:p>
            <a:r>
              <a:rPr lang="en-US" sz="2400" dirty="0"/>
              <a:t>Survey of Higher Education Early Childhood courses across NYS </a:t>
            </a:r>
          </a:p>
          <a:p>
            <a:r>
              <a:rPr lang="en-US" sz="2400" dirty="0"/>
              <a:t>Webinar - Higher Education – NYSED/NY PDI -  Focus on using Early Learning Guidelines/Core Body of Knowledge </a:t>
            </a:r>
          </a:p>
          <a:p>
            <a:r>
              <a:rPr lang="en-US" sz="2400" dirty="0"/>
              <a:t>Higher Education Forum – Spring 2020 consider faculty and student recruitment strategies, coursework, alignment, residency opportunities, and other issues to enhance higher education performance.</a:t>
            </a:r>
          </a:p>
          <a:p>
            <a:endParaRPr lang="en-US" sz="2400" dirty="0"/>
          </a:p>
        </p:txBody>
      </p:sp>
      <p:sp>
        <p:nvSpPr>
          <p:cNvPr id="9" name="Rectangle 8"/>
          <p:cNvSpPr/>
          <p:nvPr/>
        </p:nvSpPr>
        <p:spPr>
          <a:xfrm>
            <a:off x="3848619" y="1215955"/>
            <a:ext cx="4752840" cy="461665"/>
          </a:xfrm>
          <a:prstGeom prst="rect">
            <a:avLst/>
          </a:prstGeom>
        </p:spPr>
        <p:txBody>
          <a:bodyPr wrap="none">
            <a:spAutoFit/>
          </a:bodyPr>
          <a:lstStyle/>
          <a:p>
            <a:pPr algn="ctr"/>
            <a:r>
              <a:rPr lang="en-US" sz="2400" b="1" dirty="0"/>
              <a:t>Goal </a:t>
            </a:r>
            <a:r>
              <a:rPr lang="en-US" sz="2400" b="1" dirty="0" smtClean="0"/>
              <a:t>Coordinator: Jeanne Galbraith</a:t>
            </a:r>
            <a:endParaRPr lang="en-US" sz="2400" b="1"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0748" y="126124"/>
            <a:ext cx="1489280" cy="1088320"/>
          </a:xfrm>
          <a:prstGeom prst="rect">
            <a:avLst/>
          </a:prstGeom>
        </p:spPr>
      </p:pic>
    </p:spTree>
    <p:extLst>
      <p:ext uri="{BB962C8B-B14F-4D97-AF65-F5344CB8AC3E}">
        <p14:creationId xmlns:p14="http://schemas.microsoft.com/office/powerpoint/2010/main" val="155504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137" y="258306"/>
            <a:ext cx="12192000" cy="1415772"/>
          </a:xfrm>
          <a:prstGeom prst="rect">
            <a:avLst/>
          </a:prstGeom>
        </p:spPr>
        <p:txBody>
          <a:bodyPr wrap="square">
            <a:spAutoFit/>
          </a:bodyPr>
          <a:lstStyle/>
          <a:p>
            <a:pPr algn="ctr"/>
            <a:r>
              <a:rPr lang="en-US" sz="5400" dirty="0" smtClean="0">
                <a:solidFill>
                  <a:srgbClr val="00B0F0"/>
                </a:solidFill>
              </a:rPr>
              <a:t>Goal 8: Fiscal</a:t>
            </a:r>
          </a:p>
          <a:p>
            <a:pPr marL="571500" indent="-571500">
              <a:buFont typeface="Arial" panose="020B0604020202020204" pitchFamily="34" charset="0"/>
              <a:buChar char="•"/>
            </a:pPr>
            <a:endParaRPr lang="en-US" sz="3200" dirty="0"/>
          </a:p>
        </p:txBody>
      </p:sp>
      <p:sp>
        <p:nvSpPr>
          <p:cNvPr id="3" name="Text Placeholder 2"/>
          <p:cNvSpPr>
            <a:spLocks noGrp="1"/>
          </p:cNvSpPr>
          <p:nvPr>
            <p:ph type="body" idx="1"/>
          </p:nvPr>
        </p:nvSpPr>
        <p:spPr/>
        <p:txBody>
          <a:bodyPr/>
          <a:lstStyle/>
          <a:p>
            <a:pPr algn="ctr"/>
            <a:r>
              <a:rPr lang="en-US" dirty="0" smtClean="0"/>
              <a:t>Items Underway:	</a:t>
            </a:r>
            <a:endParaRPr lang="en-US" dirty="0"/>
          </a:p>
        </p:txBody>
      </p:sp>
      <p:sp>
        <p:nvSpPr>
          <p:cNvPr id="5" name="Content Placeholder 4"/>
          <p:cNvSpPr>
            <a:spLocks noGrp="1"/>
          </p:cNvSpPr>
          <p:nvPr>
            <p:ph sz="half" idx="2"/>
          </p:nvPr>
        </p:nvSpPr>
        <p:spPr>
          <a:solidFill>
            <a:schemeClr val="accent1">
              <a:lumMod val="40000"/>
              <a:lumOff val="60000"/>
            </a:schemeClr>
          </a:solidFill>
        </p:spPr>
        <p:txBody>
          <a:bodyPr>
            <a:normAutofit/>
          </a:bodyPr>
          <a:lstStyle/>
          <a:p>
            <a:pPr lvl="0"/>
            <a:r>
              <a:rPr lang="en-US" sz="2400" dirty="0"/>
              <a:t>Individual and group meetings held with activity leads and key contributors</a:t>
            </a:r>
          </a:p>
          <a:p>
            <a:pPr lvl="0"/>
            <a:r>
              <a:rPr lang="en-US" sz="2400" dirty="0"/>
              <a:t>Leads forming groups and beginning to meet</a:t>
            </a:r>
          </a:p>
          <a:p>
            <a:pPr lvl="0"/>
            <a:r>
              <a:rPr lang="en-US" sz="2400" dirty="0"/>
              <a:t>Blending and braiding guides developed</a:t>
            </a:r>
          </a:p>
          <a:p>
            <a:pPr lvl="0"/>
            <a:r>
              <a:rPr lang="en-US" sz="2400" dirty="0"/>
              <a:t>Infographics on existing tax credits developed and approved</a:t>
            </a:r>
          </a:p>
          <a:p>
            <a:endParaRPr lang="en-US" sz="2400" dirty="0"/>
          </a:p>
        </p:txBody>
      </p:sp>
      <p:sp>
        <p:nvSpPr>
          <p:cNvPr id="7" name="Text Placeholder 6"/>
          <p:cNvSpPr>
            <a:spLocks noGrp="1"/>
          </p:cNvSpPr>
          <p:nvPr>
            <p:ph type="body" sz="quarter" idx="3"/>
          </p:nvPr>
        </p:nvSpPr>
        <p:spPr/>
        <p:txBody>
          <a:bodyPr/>
          <a:lstStyle/>
          <a:p>
            <a:pPr algn="ctr"/>
            <a:r>
              <a:rPr lang="en-US" dirty="0" smtClean="0"/>
              <a:t>Next 6 Months:</a:t>
            </a:r>
            <a:endParaRPr lang="en-US" dirty="0"/>
          </a:p>
        </p:txBody>
      </p:sp>
      <p:sp>
        <p:nvSpPr>
          <p:cNvPr id="8" name="Content Placeholder 7"/>
          <p:cNvSpPr>
            <a:spLocks noGrp="1"/>
          </p:cNvSpPr>
          <p:nvPr>
            <p:ph sz="quarter" idx="4"/>
          </p:nvPr>
        </p:nvSpPr>
        <p:spPr>
          <a:solidFill>
            <a:schemeClr val="accent6">
              <a:lumMod val="40000"/>
              <a:lumOff val="60000"/>
            </a:schemeClr>
          </a:solidFill>
        </p:spPr>
        <p:txBody>
          <a:bodyPr>
            <a:normAutofit/>
          </a:bodyPr>
          <a:lstStyle/>
          <a:p>
            <a:pPr lvl="0"/>
            <a:r>
              <a:rPr lang="en-US" sz="2400" dirty="0"/>
              <a:t>Analyze existing funding sources and gaps</a:t>
            </a:r>
          </a:p>
          <a:p>
            <a:pPr lvl="0"/>
            <a:r>
              <a:rPr lang="en-US" sz="2400" dirty="0"/>
              <a:t>Promote employer and parent tax credits </a:t>
            </a:r>
          </a:p>
          <a:p>
            <a:pPr lvl="0"/>
            <a:r>
              <a:rPr lang="en-US" sz="2400" dirty="0"/>
              <a:t>Develop strategies for funding ECIDS, Aspire and </a:t>
            </a:r>
            <a:r>
              <a:rPr lang="en-US" sz="2400" dirty="0" err="1"/>
              <a:t>QUALITYstarsNY</a:t>
            </a:r>
            <a:endParaRPr lang="en-US" sz="2400" dirty="0"/>
          </a:p>
          <a:p>
            <a:endParaRPr lang="en-US" sz="2400" dirty="0"/>
          </a:p>
        </p:txBody>
      </p:sp>
      <p:sp>
        <p:nvSpPr>
          <p:cNvPr id="9" name="Rectangle 8"/>
          <p:cNvSpPr/>
          <p:nvPr/>
        </p:nvSpPr>
        <p:spPr>
          <a:xfrm>
            <a:off x="2710618" y="1215955"/>
            <a:ext cx="7028848" cy="461665"/>
          </a:xfrm>
          <a:prstGeom prst="rect">
            <a:avLst/>
          </a:prstGeom>
        </p:spPr>
        <p:txBody>
          <a:bodyPr wrap="none">
            <a:spAutoFit/>
          </a:bodyPr>
          <a:lstStyle/>
          <a:p>
            <a:pPr algn="ctr"/>
            <a:r>
              <a:rPr lang="en-US" sz="2400" b="1" dirty="0"/>
              <a:t>Goal </a:t>
            </a:r>
            <a:r>
              <a:rPr lang="en-US" sz="2400" b="1" dirty="0" smtClean="0"/>
              <a:t>Coordinator: Bob Frawley &amp; Meredith Chimento</a:t>
            </a:r>
            <a:endParaRPr lang="en-US" sz="2400" b="1"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0748" y="126124"/>
            <a:ext cx="1489280" cy="1088320"/>
          </a:xfrm>
          <a:prstGeom prst="rect">
            <a:avLst/>
          </a:prstGeom>
        </p:spPr>
      </p:pic>
    </p:spTree>
    <p:extLst>
      <p:ext uri="{BB962C8B-B14F-4D97-AF65-F5344CB8AC3E}">
        <p14:creationId xmlns:p14="http://schemas.microsoft.com/office/powerpoint/2010/main" val="3501329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137" y="258306"/>
            <a:ext cx="12192000" cy="1415772"/>
          </a:xfrm>
          <a:prstGeom prst="rect">
            <a:avLst/>
          </a:prstGeom>
        </p:spPr>
        <p:txBody>
          <a:bodyPr wrap="square">
            <a:spAutoFit/>
          </a:bodyPr>
          <a:lstStyle/>
          <a:p>
            <a:pPr algn="ctr"/>
            <a:r>
              <a:rPr lang="en-US" sz="5400" dirty="0" smtClean="0">
                <a:solidFill>
                  <a:srgbClr val="00B0F0"/>
                </a:solidFill>
              </a:rPr>
              <a:t>Goal 9: Data</a:t>
            </a:r>
          </a:p>
          <a:p>
            <a:pPr marL="571500" indent="-571500">
              <a:buFont typeface="Arial" panose="020B0604020202020204" pitchFamily="34" charset="0"/>
              <a:buChar char="•"/>
            </a:pPr>
            <a:endParaRPr lang="en-US" sz="3200" dirty="0"/>
          </a:p>
        </p:txBody>
      </p:sp>
      <p:sp>
        <p:nvSpPr>
          <p:cNvPr id="3" name="Text Placeholder 2"/>
          <p:cNvSpPr>
            <a:spLocks noGrp="1"/>
          </p:cNvSpPr>
          <p:nvPr>
            <p:ph type="body" idx="1"/>
          </p:nvPr>
        </p:nvSpPr>
        <p:spPr/>
        <p:txBody>
          <a:bodyPr/>
          <a:lstStyle/>
          <a:p>
            <a:pPr algn="ctr"/>
            <a:r>
              <a:rPr lang="en-US" dirty="0" smtClean="0"/>
              <a:t>Items Underway:	</a:t>
            </a:r>
            <a:endParaRPr lang="en-US" dirty="0"/>
          </a:p>
        </p:txBody>
      </p:sp>
      <p:sp>
        <p:nvSpPr>
          <p:cNvPr id="5" name="Content Placeholder 4"/>
          <p:cNvSpPr>
            <a:spLocks noGrp="1"/>
          </p:cNvSpPr>
          <p:nvPr>
            <p:ph sz="half" idx="2"/>
          </p:nvPr>
        </p:nvSpPr>
        <p:spPr>
          <a:xfrm>
            <a:off x="839788" y="2505075"/>
            <a:ext cx="5157787" cy="3974102"/>
          </a:xfrm>
          <a:solidFill>
            <a:schemeClr val="accent1">
              <a:lumMod val="40000"/>
              <a:lumOff val="60000"/>
            </a:schemeClr>
          </a:solidFill>
        </p:spPr>
        <p:txBody>
          <a:bodyPr>
            <a:normAutofit lnSpcReduction="10000"/>
          </a:bodyPr>
          <a:lstStyle/>
          <a:p>
            <a:r>
              <a:rPr lang="en-US" dirty="0"/>
              <a:t>Initial Meeting held </a:t>
            </a:r>
          </a:p>
          <a:p>
            <a:r>
              <a:rPr lang="en-US" dirty="0"/>
              <a:t>Groups forming </a:t>
            </a:r>
          </a:p>
          <a:p>
            <a:r>
              <a:rPr lang="en-US" dirty="0"/>
              <a:t>Prioritization and timelines in process </a:t>
            </a:r>
          </a:p>
          <a:p>
            <a:r>
              <a:rPr lang="en-US" dirty="0"/>
              <a:t>Awaiting release of: </a:t>
            </a:r>
          </a:p>
          <a:p>
            <a:pPr lvl="1"/>
            <a:r>
              <a:rPr lang="en-US" dirty="0"/>
              <a:t>Determining the Feasibility of Creating a New York State Early Childhood Integrated Database report from Center for Human Services Research</a:t>
            </a:r>
          </a:p>
          <a:p>
            <a:endParaRPr lang="en-US" dirty="0"/>
          </a:p>
        </p:txBody>
      </p:sp>
      <p:sp>
        <p:nvSpPr>
          <p:cNvPr id="7" name="Text Placeholder 6"/>
          <p:cNvSpPr>
            <a:spLocks noGrp="1"/>
          </p:cNvSpPr>
          <p:nvPr>
            <p:ph type="body" sz="quarter" idx="3"/>
          </p:nvPr>
        </p:nvSpPr>
        <p:spPr/>
        <p:txBody>
          <a:bodyPr/>
          <a:lstStyle/>
          <a:p>
            <a:pPr algn="ctr"/>
            <a:r>
              <a:rPr lang="en-US" dirty="0" smtClean="0"/>
              <a:t>Next 6 Months:</a:t>
            </a:r>
            <a:endParaRPr lang="en-US" dirty="0"/>
          </a:p>
        </p:txBody>
      </p:sp>
      <p:sp>
        <p:nvSpPr>
          <p:cNvPr id="8" name="Content Placeholder 7"/>
          <p:cNvSpPr>
            <a:spLocks noGrp="1"/>
          </p:cNvSpPr>
          <p:nvPr>
            <p:ph sz="quarter" idx="4"/>
          </p:nvPr>
        </p:nvSpPr>
        <p:spPr>
          <a:xfrm>
            <a:off x="6172200" y="2505075"/>
            <a:ext cx="5183188" cy="3974102"/>
          </a:xfrm>
          <a:solidFill>
            <a:schemeClr val="accent6">
              <a:lumMod val="40000"/>
              <a:lumOff val="60000"/>
            </a:schemeClr>
          </a:solidFill>
        </p:spPr>
        <p:txBody>
          <a:bodyPr>
            <a:noAutofit/>
          </a:bodyPr>
          <a:lstStyle/>
          <a:p>
            <a:r>
              <a:rPr lang="en-US" dirty="0"/>
              <a:t>Next 6 months: </a:t>
            </a:r>
          </a:p>
          <a:p>
            <a:pPr lvl="1"/>
            <a:r>
              <a:rPr lang="en-US" dirty="0"/>
              <a:t>Form 4 distinct work groups </a:t>
            </a:r>
          </a:p>
          <a:p>
            <a:pPr lvl="1"/>
            <a:r>
              <a:rPr lang="en-US" dirty="0"/>
              <a:t>Connect with other states that have existing ECIDS for updates/lessons learned</a:t>
            </a:r>
          </a:p>
          <a:p>
            <a:pPr lvl="1"/>
            <a:r>
              <a:rPr lang="en-US" dirty="0"/>
              <a:t>Prepare clear asks and scopes of work for any technical assistance </a:t>
            </a:r>
          </a:p>
          <a:p>
            <a:pPr lvl="1"/>
            <a:r>
              <a:rPr lang="en-US" dirty="0"/>
              <a:t>Bring in the technical expertise early to inform choices </a:t>
            </a:r>
          </a:p>
          <a:p>
            <a:endParaRPr lang="en-US" sz="2400" dirty="0"/>
          </a:p>
        </p:txBody>
      </p:sp>
      <p:sp>
        <p:nvSpPr>
          <p:cNvPr id="9" name="Rectangle 8"/>
          <p:cNvSpPr/>
          <p:nvPr/>
        </p:nvSpPr>
        <p:spPr>
          <a:xfrm>
            <a:off x="4284951" y="1215955"/>
            <a:ext cx="3880166" cy="461665"/>
          </a:xfrm>
          <a:prstGeom prst="rect">
            <a:avLst/>
          </a:prstGeom>
        </p:spPr>
        <p:txBody>
          <a:bodyPr wrap="none">
            <a:spAutoFit/>
          </a:bodyPr>
          <a:lstStyle/>
          <a:p>
            <a:pPr algn="ctr"/>
            <a:r>
              <a:rPr lang="en-US" sz="2400" b="1" dirty="0"/>
              <a:t>Goal </a:t>
            </a:r>
            <a:r>
              <a:rPr lang="en-US" sz="2400" b="1" dirty="0" smtClean="0"/>
              <a:t>Coordinator: Liz Isakson</a:t>
            </a:r>
            <a:endParaRPr lang="en-US" sz="2400" b="1"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0748" y="126124"/>
            <a:ext cx="1489280" cy="1088320"/>
          </a:xfrm>
          <a:prstGeom prst="rect">
            <a:avLst/>
          </a:prstGeom>
        </p:spPr>
      </p:pic>
    </p:spTree>
    <p:extLst>
      <p:ext uri="{BB962C8B-B14F-4D97-AF65-F5344CB8AC3E}">
        <p14:creationId xmlns:p14="http://schemas.microsoft.com/office/powerpoint/2010/main" val="262946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99" y="0"/>
            <a:ext cx="11219543" cy="6963854"/>
          </a:xfrm>
          <a:prstGeom prst="rect">
            <a:avLst/>
          </a:prstGeom>
        </p:spPr>
      </p:pic>
    </p:spTree>
    <p:extLst>
      <p:ext uri="{BB962C8B-B14F-4D97-AF65-F5344CB8AC3E}">
        <p14:creationId xmlns:p14="http://schemas.microsoft.com/office/powerpoint/2010/main" val="2437999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137" y="258306"/>
            <a:ext cx="12192000" cy="1415772"/>
          </a:xfrm>
          <a:prstGeom prst="rect">
            <a:avLst/>
          </a:prstGeom>
        </p:spPr>
        <p:txBody>
          <a:bodyPr wrap="square">
            <a:spAutoFit/>
          </a:bodyPr>
          <a:lstStyle/>
          <a:p>
            <a:pPr algn="ctr"/>
            <a:r>
              <a:rPr lang="en-US" sz="5400" dirty="0" smtClean="0">
                <a:solidFill>
                  <a:srgbClr val="00B0F0"/>
                </a:solidFill>
              </a:rPr>
              <a:t>Goal 10: Research</a:t>
            </a:r>
          </a:p>
          <a:p>
            <a:pPr marL="571500" indent="-571500">
              <a:buFont typeface="Arial" panose="020B0604020202020204" pitchFamily="34" charset="0"/>
              <a:buChar char="•"/>
            </a:pPr>
            <a:endParaRPr lang="en-US" sz="3200" dirty="0"/>
          </a:p>
        </p:txBody>
      </p:sp>
      <p:sp>
        <p:nvSpPr>
          <p:cNvPr id="3" name="Text Placeholder 2"/>
          <p:cNvSpPr>
            <a:spLocks noGrp="1"/>
          </p:cNvSpPr>
          <p:nvPr>
            <p:ph type="body" idx="1"/>
          </p:nvPr>
        </p:nvSpPr>
        <p:spPr/>
        <p:txBody>
          <a:bodyPr/>
          <a:lstStyle/>
          <a:p>
            <a:pPr algn="ctr"/>
            <a:r>
              <a:rPr lang="en-US" dirty="0" smtClean="0"/>
              <a:t>Items Underway:	</a:t>
            </a:r>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293558344"/>
              </p:ext>
            </p:extLst>
          </p:nvPr>
        </p:nvGraphicFramePr>
        <p:xfrm>
          <a:off x="839788" y="2512160"/>
          <a:ext cx="5157787" cy="4345840"/>
        </p:xfrm>
        <a:graphic>
          <a:graphicData uri="http://schemas.openxmlformats.org/drawingml/2006/table">
            <a:tbl>
              <a:tblPr>
                <a:tableStyleId>{5C22544A-7EE6-4342-B048-85BDC9FD1C3A}</a:tableStyleId>
              </a:tblPr>
              <a:tblGrid>
                <a:gridCol w="5157787">
                  <a:extLst>
                    <a:ext uri="{9D8B030D-6E8A-4147-A177-3AD203B41FA5}">
                      <a16:colId xmlns:a16="http://schemas.microsoft.com/office/drawing/2014/main" val="2694517435"/>
                    </a:ext>
                  </a:extLst>
                </a:gridCol>
              </a:tblGrid>
              <a:tr h="4345840">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2400" dirty="0">
                          <a:effectLst/>
                        </a:rPr>
                        <a:t>Early Childhood research collection has begun</a:t>
                      </a:r>
                    </a:p>
                    <a:p>
                      <a:pPr marL="342900" marR="0" lvl="0" indent="-342900" algn="l">
                        <a:lnSpc>
                          <a:spcPct val="107000"/>
                        </a:lnSpc>
                        <a:spcBef>
                          <a:spcPts val="0"/>
                        </a:spcBef>
                        <a:spcAft>
                          <a:spcPts val="0"/>
                        </a:spcAft>
                        <a:buFont typeface="Symbol" panose="05050102010706020507" pitchFamily="18" charset="2"/>
                        <a:buChar char=""/>
                      </a:pPr>
                      <a:r>
                        <a:rPr lang="en-US" sz="2400" dirty="0">
                          <a:effectLst/>
                        </a:rPr>
                        <a:t>Improved the ECAC website to include a sections about COVID resources and new section with local, state, and national best practices in action</a:t>
                      </a:r>
                    </a:p>
                    <a:p>
                      <a:pPr marL="342900" marR="0" lvl="0" indent="-342900" algn="l">
                        <a:lnSpc>
                          <a:spcPct val="107000"/>
                        </a:lnSpc>
                        <a:spcBef>
                          <a:spcPts val="0"/>
                        </a:spcBef>
                        <a:spcAft>
                          <a:spcPts val="0"/>
                        </a:spcAft>
                        <a:buFont typeface="Symbol" panose="05050102010706020507" pitchFamily="18" charset="2"/>
                        <a:buChar char=""/>
                      </a:pPr>
                      <a:r>
                        <a:rPr lang="en-US" sz="2400" dirty="0">
                          <a:effectLst/>
                        </a:rPr>
                        <a:t>Working on ways to share the Needs Assessment information with families that participated and families at large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063" marR="56063" marT="0" marB="0">
                    <a:solidFill>
                      <a:schemeClr val="accent1">
                        <a:lumMod val="40000"/>
                        <a:lumOff val="60000"/>
                      </a:schemeClr>
                    </a:solidFill>
                  </a:tcPr>
                </a:tc>
                <a:extLst>
                  <a:ext uri="{0D108BD9-81ED-4DB2-BD59-A6C34878D82A}">
                    <a16:rowId xmlns:a16="http://schemas.microsoft.com/office/drawing/2014/main" val="822669126"/>
                  </a:ext>
                </a:extLst>
              </a:tr>
            </a:tbl>
          </a:graphicData>
        </a:graphic>
      </p:graphicFrame>
      <p:sp>
        <p:nvSpPr>
          <p:cNvPr id="7" name="Text Placeholder 6"/>
          <p:cNvSpPr>
            <a:spLocks noGrp="1"/>
          </p:cNvSpPr>
          <p:nvPr>
            <p:ph type="body" sz="quarter" idx="3"/>
          </p:nvPr>
        </p:nvSpPr>
        <p:spPr/>
        <p:txBody>
          <a:bodyPr/>
          <a:lstStyle/>
          <a:p>
            <a:pPr algn="ctr"/>
            <a:r>
              <a:rPr lang="en-US" dirty="0" smtClean="0"/>
              <a:t>Next 6 Months:</a:t>
            </a:r>
            <a:endParaRPr lang="en-US" dirty="0"/>
          </a:p>
        </p:txBody>
      </p:sp>
      <p:sp>
        <p:nvSpPr>
          <p:cNvPr id="8" name="Content Placeholder 7"/>
          <p:cNvSpPr>
            <a:spLocks noGrp="1"/>
          </p:cNvSpPr>
          <p:nvPr>
            <p:ph sz="quarter" idx="4"/>
          </p:nvPr>
        </p:nvSpPr>
        <p:spPr>
          <a:xfrm>
            <a:off x="6172200" y="2505074"/>
            <a:ext cx="5183188" cy="4352925"/>
          </a:xfrm>
          <a:solidFill>
            <a:schemeClr val="accent6">
              <a:lumMod val="40000"/>
              <a:lumOff val="60000"/>
            </a:schemeClr>
          </a:solidFill>
        </p:spPr>
        <p:txBody>
          <a:bodyPr>
            <a:noAutofit/>
          </a:bodyPr>
          <a:lstStyle/>
          <a:p>
            <a:r>
              <a:rPr lang="en-US" sz="2400" dirty="0"/>
              <a:t>Create ‘best practices’ criteria and dissemination plan</a:t>
            </a:r>
          </a:p>
        </p:txBody>
      </p:sp>
      <p:sp>
        <p:nvSpPr>
          <p:cNvPr id="9" name="Rectangle 8"/>
          <p:cNvSpPr/>
          <p:nvPr/>
        </p:nvSpPr>
        <p:spPr>
          <a:xfrm>
            <a:off x="3106716" y="1215955"/>
            <a:ext cx="6236644" cy="461665"/>
          </a:xfrm>
          <a:prstGeom prst="rect">
            <a:avLst/>
          </a:prstGeom>
        </p:spPr>
        <p:txBody>
          <a:bodyPr wrap="none">
            <a:spAutoFit/>
          </a:bodyPr>
          <a:lstStyle/>
          <a:p>
            <a:pPr algn="ctr"/>
            <a:r>
              <a:rPr lang="en-US" sz="2400" b="1" dirty="0"/>
              <a:t>Goal </a:t>
            </a:r>
            <a:r>
              <a:rPr lang="en-US" sz="2400" b="1" dirty="0" smtClean="0"/>
              <a:t>Coordinator: Patty Persell &amp; Sherry Cleary</a:t>
            </a:r>
            <a:endParaRPr lang="en-US" sz="2400" b="1"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0748" y="126124"/>
            <a:ext cx="1489280" cy="1088320"/>
          </a:xfrm>
          <a:prstGeom prst="rect">
            <a:avLst/>
          </a:prstGeom>
        </p:spPr>
      </p:pic>
    </p:spTree>
    <p:extLst>
      <p:ext uri="{BB962C8B-B14F-4D97-AF65-F5344CB8AC3E}">
        <p14:creationId xmlns:p14="http://schemas.microsoft.com/office/powerpoint/2010/main" val="1471712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630024"/>
            <a:ext cx="12192000" cy="1415772"/>
          </a:xfrm>
          <a:prstGeom prst="rect">
            <a:avLst/>
          </a:prstGeom>
        </p:spPr>
        <p:txBody>
          <a:bodyPr wrap="square">
            <a:spAutoFit/>
          </a:bodyPr>
          <a:lstStyle/>
          <a:p>
            <a:pPr algn="ctr"/>
            <a:r>
              <a:rPr lang="en-US" sz="5400" dirty="0" smtClean="0">
                <a:solidFill>
                  <a:srgbClr val="00B0F0"/>
                </a:solidFill>
              </a:rPr>
              <a:t>Discussion: Break Out Sessions</a:t>
            </a:r>
          </a:p>
          <a:p>
            <a:pPr marL="571500" indent="-571500">
              <a:buFont typeface="Arial" panose="020B0604020202020204" pitchFamily="34" charset="0"/>
              <a:buChar char="•"/>
            </a:pPr>
            <a:endParaRPr lang="en-US" sz="3200" dirty="0"/>
          </a:p>
        </p:txBody>
      </p:sp>
      <p:sp>
        <p:nvSpPr>
          <p:cNvPr id="3" name="Text Placeholder 2"/>
          <p:cNvSpPr>
            <a:spLocks noGrp="1"/>
          </p:cNvSpPr>
          <p:nvPr>
            <p:ph type="body" idx="1"/>
          </p:nvPr>
        </p:nvSpPr>
        <p:spPr/>
        <p:txBody>
          <a:bodyPr>
            <a:normAutofit/>
          </a:bodyPr>
          <a:lstStyle/>
          <a:p>
            <a:pPr algn="ctr"/>
            <a:r>
              <a:rPr lang="en-US" sz="2800" dirty="0" smtClean="0"/>
              <a:t>Finance: Goal 8</a:t>
            </a:r>
            <a:endParaRPr lang="en-US" sz="2800" dirty="0"/>
          </a:p>
        </p:txBody>
      </p:sp>
      <p:sp>
        <p:nvSpPr>
          <p:cNvPr id="5" name="Content Placeholder 4"/>
          <p:cNvSpPr>
            <a:spLocks noGrp="1"/>
          </p:cNvSpPr>
          <p:nvPr>
            <p:ph sz="half" idx="2"/>
          </p:nvPr>
        </p:nvSpPr>
        <p:spPr>
          <a:xfrm>
            <a:off x="839788" y="2997111"/>
            <a:ext cx="5157787" cy="3684588"/>
          </a:xfrm>
        </p:spPr>
        <p:txBody>
          <a:bodyPr>
            <a:normAutofit/>
          </a:bodyPr>
          <a:lstStyle/>
          <a:p>
            <a:pPr marL="0" indent="0" algn="ctr">
              <a:buNone/>
            </a:pPr>
            <a:r>
              <a:rPr lang="en-US" dirty="0" smtClean="0"/>
              <a:t>Meredith Chimento </a:t>
            </a:r>
          </a:p>
          <a:p>
            <a:pPr marL="0" indent="0" algn="ctr">
              <a:buNone/>
            </a:pPr>
            <a:r>
              <a:rPr lang="en-US" dirty="0" smtClean="0"/>
              <a:t>and Bob Frawley</a:t>
            </a:r>
            <a:endParaRPr lang="en-US" dirty="0"/>
          </a:p>
        </p:txBody>
      </p:sp>
      <p:sp>
        <p:nvSpPr>
          <p:cNvPr id="7" name="Text Placeholder 6"/>
          <p:cNvSpPr>
            <a:spLocks noGrp="1"/>
          </p:cNvSpPr>
          <p:nvPr>
            <p:ph type="body" sz="quarter" idx="3"/>
          </p:nvPr>
        </p:nvSpPr>
        <p:spPr/>
        <p:txBody>
          <a:bodyPr>
            <a:normAutofit/>
          </a:bodyPr>
          <a:lstStyle/>
          <a:p>
            <a:pPr algn="ctr"/>
            <a:r>
              <a:rPr lang="en-US" sz="2800" dirty="0" smtClean="0"/>
              <a:t>Data: Goal 9</a:t>
            </a:r>
            <a:endParaRPr lang="en-US" sz="2800" dirty="0"/>
          </a:p>
        </p:txBody>
      </p:sp>
      <p:sp>
        <p:nvSpPr>
          <p:cNvPr id="8" name="Content Placeholder 7"/>
          <p:cNvSpPr>
            <a:spLocks noGrp="1"/>
          </p:cNvSpPr>
          <p:nvPr>
            <p:ph sz="quarter" idx="4"/>
          </p:nvPr>
        </p:nvSpPr>
        <p:spPr>
          <a:xfrm>
            <a:off x="6172200" y="2998024"/>
            <a:ext cx="5183188" cy="3974102"/>
          </a:xfrm>
        </p:spPr>
        <p:txBody>
          <a:bodyPr>
            <a:noAutofit/>
          </a:bodyPr>
          <a:lstStyle/>
          <a:p>
            <a:pPr marL="0" indent="0" algn="ctr">
              <a:buNone/>
            </a:pPr>
            <a:r>
              <a:rPr lang="en-US" dirty="0" smtClean="0"/>
              <a:t>Liz Isakson</a:t>
            </a:r>
            <a:endParaRPr lang="en-US" dirty="0"/>
          </a:p>
        </p:txBody>
      </p:sp>
      <p:sp>
        <p:nvSpPr>
          <p:cNvPr id="2" name="Rectangle 1"/>
          <p:cNvSpPr/>
          <p:nvPr/>
        </p:nvSpPr>
        <p:spPr>
          <a:xfrm>
            <a:off x="2129048" y="4839405"/>
            <a:ext cx="7737054" cy="923330"/>
          </a:xfrm>
          <a:prstGeom prst="rect">
            <a:avLst/>
          </a:prstGeom>
        </p:spPr>
        <p:txBody>
          <a:bodyPr wrap="none">
            <a:spAutoFit/>
          </a:bodyPr>
          <a:lstStyle/>
          <a:p>
            <a:pPr algn="ctr"/>
            <a:r>
              <a:rPr lang="en-US" sz="5400" dirty="0" smtClean="0">
                <a:solidFill>
                  <a:srgbClr val="00B0F0"/>
                </a:solidFill>
              </a:rPr>
              <a:t>Please Report Out at 12:15</a:t>
            </a:r>
            <a:endParaRPr lang="en-US" sz="5400" dirty="0">
              <a:solidFill>
                <a:srgbClr val="00B0F0"/>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0748" y="126124"/>
            <a:ext cx="1489280" cy="1088320"/>
          </a:xfrm>
          <a:prstGeom prst="rect">
            <a:avLst/>
          </a:prstGeom>
        </p:spPr>
      </p:pic>
    </p:spTree>
    <p:extLst>
      <p:ext uri="{BB962C8B-B14F-4D97-AF65-F5344CB8AC3E}">
        <p14:creationId xmlns:p14="http://schemas.microsoft.com/office/powerpoint/2010/main" val="221653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523693"/>
            <a:ext cx="10515600" cy="1325563"/>
          </a:xfrm>
        </p:spPr>
        <p:txBody>
          <a:bodyPr>
            <a:normAutofit/>
          </a:bodyPr>
          <a:lstStyle/>
          <a:p>
            <a:pPr algn="ctr"/>
            <a:r>
              <a:rPr lang="en-US" sz="6000" dirty="0">
                <a:solidFill>
                  <a:srgbClr val="00B0F0"/>
                </a:solidFill>
                <a:latin typeface="+mn-lt"/>
              </a:rPr>
              <a:t>Next Steps &amp; Closing Remarks</a:t>
            </a:r>
            <a:endParaRPr lang="en-US" sz="6000" dirty="0">
              <a:latin typeface="+mn-lt"/>
            </a:endParaRPr>
          </a:p>
        </p:txBody>
      </p:sp>
      <p:sp>
        <p:nvSpPr>
          <p:cNvPr id="4" name="Rectangle 3"/>
          <p:cNvSpPr/>
          <p:nvPr/>
        </p:nvSpPr>
        <p:spPr>
          <a:xfrm>
            <a:off x="3152916" y="1849256"/>
            <a:ext cx="5886163" cy="1569660"/>
          </a:xfrm>
          <a:prstGeom prst="rect">
            <a:avLst/>
          </a:prstGeom>
        </p:spPr>
        <p:txBody>
          <a:bodyPr wrap="none">
            <a:spAutoFit/>
          </a:bodyPr>
          <a:lstStyle/>
          <a:p>
            <a:r>
              <a:rPr lang="en-US" sz="9600" b="1" dirty="0">
                <a:solidFill>
                  <a:srgbClr val="00B0F0"/>
                </a:solidFill>
              </a:rPr>
              <a:t>Thank you!</a:t>
            </a:r>
            <a:endParaRPr lang="en-US" sz="9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128" y="3536886"/>
            <a:ext cx="4286479" cy="3132428"/>
          </a:xfrm>
          <a:prstGeom prst="rect">
            <a:avLst/>
          </a:prstGeom>
        </p:spPr>
      </p:pic>
    </p:spTree>
    <p:extLst>
      <p:ext uri="{BB962C8B-B14F-4D97-AF65-F5344CB8AC3E}">
        <p14:creationId xmlns:p14="http://schemas.microsoft.com/office/powerpoint/2010/main" val="166101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3" y="2177547"/>
            <a:ext cx="6552242" cy="3439927"/>
          </a:xfrm>
          <a:prstGeom prst="rect">
            <a:avLst/>
          </a:prstGeom>
        </p:spPr>
      </p:pic>
      <p:sp>
        <p:nvSpPr>
          <p:cNvPr id="6" name="Rectangle 5"/>
          <p:cNvSpPr/>
          <p:nvPr/>
        </p:nvSpPr>
        <p:spPr>
          <a:xfrm>
            <a:off x="132081" y="544987"/>
            <a:ext cx="12192000" cy="923330"/>
          </a:xfrm>
          <a:prstGeom prst="rect">
            <a:avLst/>
          </a:prstGeom>
        </p:spPr>
        <p:txBody>
          <a:bodyPr wrap="square">
            <a:spAutoFit/>
          </a:bodyPr>
          <a:lstStyle/>
          <a:p>
            <a:pPr algn="ctr"/>
            <a:r>
              <a:rPr lang="en-US" sz="5400" dirty="0" smtClean="0">
                <a:solidFill>
                  <a:srgbClr val="00B0F0"/>
                </a:solidFill>
              </a:rPr>
              <a:t>Child Care Availability Taskforce</a:t>
            </a:r>
            <a:r>
              <a:rPr lang="en-US" sz="3200" dirty="0"/>
              <a:t> </a:t>
            </a:r>
            <a:endParaRPr lang="en-US" sz="5400" dirty="0">
              <a:solidFill>
                <a:srgbClr val="00B0F0"/>
              </a:solidFill>
            </a:endParaRPr>
          </a:p>
        </p:txBody>
      </p:sp>
    </p:spTree>
    <p:extLst>
      <p:ext uri="{BB962C8B-B14F-4D97-AF65-F5344CB8AC3E}">
        <p14:creationId xmlns:p14="http://schemas.microsoft.com/office/powerpoint/2010/main" val="3070905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8658" y="1116759"/>
            <a:ext cx="11709721" cy="830997"/>
          </a:xfrm>
          <a:prstGeom prst="rect">
            <a:avLst/>
          </a:prstGeom>
        </p:spPr>
        <p:txBody>
          <a:bodyPr wrap="square">
            <a:spAutoFit/>
          </a:bodyPr>
          <a:lstStyle/>
          <a:p>
            <a:pPr marL="685800" marR="0" fontAlgn="base"/>
            <a:r>
              <a:rPr lang="en-US" sz="1600" b="1" dirty="0">
                <a:solidFill>
                  <a:srgbClr val="222222"/>
                </a:solidFill>
                <a:latin typeface="Calibri" panose="020F0502020204030204" pitchFamily="34" charset="0"/>
                <a:ea typeface="Times New Roman" panose="02020603050405020304" pitchFamily="18" charset="0"/>
              </a:rPr>
              <a:t>Equitable Access.</a:t>
            </a:r>
            <a:r>
              <a:rPr lang="en-US" sz="1600" dirty="0">
                <a:solidFill>
                  <a:srgbClr val="222222"/>
                </a:solidFill>
                <a:latin typeface="Calibri" panose="020F0502020204030204" pitchFamily="34" charset="0"/>
                <a:ea typeface="Times New Roman" panose="02020603050405020304" pitchFamily="18" charset="0"/>
              </a:rPr>
              <a:t> A high-quality child care system will be accessible to all children from birth through school age regardless of income, race, ethnicity, immigration status, geographic location, or ability. Every child should be able to reach its full potential for healthy cognitive, physical, social and emotional development. </a:t>
            </a:r>
            <a:endParaRPr lang="en-US" sz="16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39523" y="2017886"/>
            <a:ext cx="11744447" cy="1323439"/>
          </a:xfrm>
          <a:prstGeom prst="rect">
            <a:avLst/>
          </a:prstGeom>
        </p:spPr>
        <p:txBody>
          <a:bodyPr wrap="square">
            <a:spAutoFit/>
          </a:bodyPr>
          <a:lstStyle/>
          <a:p>
            <a:r>
              <a:rPr lang="en-US" sz="1600" b="1" i="1" dirty="0"/>
              <a:t>Affordability. </a:t>
            </a:r>
            <a:r>
              <a:rPr lang="en-US" sz="1600" i="1" dirty="0"/>
              <a:t>All New York families will have equitable access to affordable high-quality child care from birth through school age regardless of income, race, ethnicity, immigration status, geographic location, or ability. To be affordable, families with gross family income equal to or less than 100% of the federal poverty level shall not pay for child care; families with gross family income between 150% of the federal poverty level and 100% of the federal poverty level shall pay no more than 7% of gross family income; and all other families shall pay no more than 10% of gross family income</a:t>
            </a:r>
            <a:r>
              <a:rPr lang="en-US" sz="1600" i="1" dirty="0" smtClean="0"/>
              <a:t>.  (</a:t>
            </a:r>
            <a:r>
              <a:rPr lang="en-US" sz="1600" b="1" i="1" dirty="0" smtClean="0"/>
              <a:t>Draft recommended changes)</a:t>
            </a:r>
            <a:endParaRPr lang="en-US" sz="1600" b="1" i="1" dirty="0"/>
          </a:p>
        </p:txBody>
      </p:sp>
      <p:sp>
        <p:nvSpPr>
          <p:cNvPr id="5" name="Rectangle 4"/>
          <p:cNvSpPr/>
          <p:nvPr/>
        </p:nvSpPr>
        <p:spPr>
          <a:xfrm>
            <a:off x="-308658" y="3341325"/>
            <a:ext cx="12392628" cy="1323439"/>
          </a:xfrm>
          <a:prstGeom prst="rect">
            <a:avLst/>
          </a:prstGeom>
        </p:spPr>
        <p:txBody>
          <a:bodyPr wrap="square">
            <a:spAutoFit/>
          </a:bodyPr>
          <a:lstStyle/>
          <a:p>
            <a:pPr marL="685800" marR="0" fontAlgn="base"/>
            <a:r>
              <a:rPr lang="en-US" sz="1600" b="1" dirty="0">
                <a:solidFill>
                  <a:srgbClr val="222222"/>
                </a:solidFill>
                <a:ea typeface="Times New Roman" panose="02020603050405020304" pitchFamily="18" charset="0"/>
              </a:rPr>
              <a:t>High-Quality</a:t>
            </a:r>
            <a:r>
              <a:rPr lang="en-US" sz="1600" dirty="0">
                <a:solidFill>
                  <a:srgbClr val="222222"/>
                </a:solidFill>
                <a:ea typeface="Times New Roman" panose="02020603050405020304" pitchFamily="18" charset="0"/>
              </a:rPr>
              <a:t>. A high-quality child care system will support children’s learning and development, have an appropriately compensated and skilled workforce, an effective and streamlined professional development infrastructure, and clear, consistent accountability standards and procedures that make the quality of all providers universally clear and transparent to parents and families. T</a:t>
            </a:r>
            <a:r>
              <a:rPr lang="en-US" sz="1600" dirty="0" smtClean="0">
                <a:effectLst/>
                <a:ea typeface="Times New Roman" panose="02020603050405020304" pitchFamily="18" charset="0"/>
              </a:rPr>
              <a:t>he accountability standards must be responsive to the pluralistic needs of this diverse sector of professionals, as well as the modalities and communities that they serve. </a:t>
            </a:r>
            <a:r>
              <a:rPr lang="en-US" sz="1600" dirty="0">
                <a:solidFill>
                  <a:srgbClr val="222222"/>
                </a:solidFill>
                <a:ea typeface="Times New Roman" panose="02020603050405020304" pitchFamily="18" charset="0"/>
              </a:rPr>
              <a:t> </a:t>
            </a:r>
            <a:endParaRPr lang="en-US" sz="1600" dirty="0">
              <a:effectLst/>
              <a:ea typeface="Times New Roman" panose="02020603050405020304" pitchFamily="18" charset="0"/>
            </a:endParaRPr>
          </a:p>
        </p:txBody>
      </p:sp>
      <p:sp>
        <p:nvSpPr>
          <p:cNvPr id="6" name="Rectangle 5"/>
          <p:cNvSpPr/>
          <p:nvPr/>
        </p:nvSpPr>
        <p:spPr>
          <a:xfrm>
            <a:off x="-308658" y="4636145"/>
            <a:ext cx="11906492" cy="584775"/>
          </a:xfrm>
          <a:prstGeom prst="rect">
            <a:avLst/>
          </a:prstGeom>
        </p:spPr>
        <p:txBody>
          <a:bodyPr wrap="square">
            <a:spAutoFit/>
          </a:bodyPr>
          <a:lstStyle/>
          <a:p>
            <a:pPr marL="685800" marR="0" fontAlgn="base"/>
            <a:r>
              <a:rPr lang="en-US" sz="1600" b="1" dirty="0">
                <a:solidFill>
                  <a:srgbClr val="222222"/>
                </a:solidFill>
                <a:latin typeface="Calibri" panose="020F0502020204030204" pitchFamily="34" charset="0"/>
                <a:ea typeface="Times New Roman" panose="02020603050405020304" pitchFamily="18" charset="0"/>
              </a:rPr>
              <a:t>Coordinated.</a:t>
            </a:r>
            <a:r>
              <a:rPr lang="en-US" sz="1600" dirty="0">
                <a:solidFill>
                  <a:srgbClr val="222222"/>
                </a:solidFill>
                <a:latin typeface="Calibri" panose="020F0502020204030204" pitchFamily="34" charset="0"/>
                <a:ea typeface="Times New Roman" panose="02020603050405020304" pitchFamily="18" charset="0"/>
              </a:rPr>
              <a:t> A high-quality child care system will be part of a data-driven, coordinated early care &amp; learning system with consistent, responsive standards, requirements, assessments, monitoring, etc.  </a:t>
            </a:r>
            <a:endParaRPr lang="en-US" sz="16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308658" y="5220920"/>
            <a:ext cx="11906492" cy="1323439"/>
          </a:xfrm>
          <a:prstGeom prst="rect">
            <a:avLst/>
          </a:prstGeom>
        </p:spPr>
        <p:txBody>
          <a:bodyPr wrap="square">
            <a:spAutoFit/>
          </a:bodyPr>
          <a:lstStyle/>
          <a:p>
            <a:pPr marL="685800" marR="0" fontAlgn="base"/>
            <a:r>
              <a:rPr lang="en-US" sz="1600" b="1" dirty="0">
                <a:solidFill>
                  <a:srgbClr val="212121"/>
                </a:solidFill>
                <a:latin typeface="Calibri" panose="020F0502020204030204" pitchFamily="34" charset="0"/>
                <a:ea typeface="Times New Roman" panose="02020603050405020304" pitchFamily="18" charset="0"/>
              </a:rPr>
              <a:t>Supportive and Nimble.</a:t>
            </a:r>
            <a:r>
              <a:rPr lang="en-US" sz="1600" dirty="0">
                <a:solidFill>
                  <a:srgbClr val="212121"/>
                </a:solidFill>
                <a:latin typeface="Calibri" panose="020F0502020204030204" pitchFamily="34" charset="0"/>
                <a:ea typeface="Times New Roman" panose="02020603050405020304" pitchFamily="18" charset="0"/>
              </a:rPr>
              <a:t> A high-quality child care system is innovative, nimble and future-thinking. It is both supported by and supportive of businesses in the community. The system is ingrained in the community and supports the regional workforce as well as child care workers, especially in the face of changing technology and evolving workplace norms. A high quality child care system will increase the labor participation rate of parents with young children, reduce turnover, absenteeism and productivity losses, and boost New York State’s economic development. </a:t>
            </a:r>
            <a:endParaRPr lang="en-US" sz="1600" dirty="0">
              <a:effectLst/>
              <a:latin typeface="Times New Roman" panose="02020603050405020304" pitchFamily="18" charset="0"/>
              <a:ea typeface="Times New Roman" panose="02020603050405020304" pitchFamily="18" charset="0"/>
            </a:endParaRPr>
          </a:p>
        </p:txBody>
      </p:sp>
      <p:sp>
        <p:nvSpPr>
          <p:cNvPr id="8" name="TextBox 7"/>
          <p:cNvSpPr txBox="1"/>
          <p:nvPr/>
        </p:nvSpPr>
        <p:spPr>
          <a:xfrm>
            <a:off x="2766349" y="324090"/>
            <a:ext cx="6030410" cy="646331"/>
          </a:xfrm>
          <a:prstGeom prst="rect">
            <a:avLst/>
          </a:prstGeom>
          <a:noFill/>
        </p:spPr>
        <p:txBody>
          <a:bodyPr wrap="square" rtlCol="0">
            <a:spAutoFit/>
          </a:bodyPr>
          <a:lstStyle/>
          <a:p>
            <a:pPr algn="ctr" fontAlgn="base"/>
            <a:r>
              <a:rPr lang="en-US" b="1"/>
              <a:t>Child Care Availability Task Force</a:t>
            </a:r>
            <a:r>
              <a:rPr lang="en-US"/>
              <a:t> </a:t>
            </a:r>
          </a:p>
          <a:p>
            <a:pPr algn="ctr"/>
            <a:r>
              <a:rPr lang="en-US" b="1" u="sng"/>
              <a:t>Core Principles of a High-Quality Child Care System</a:t>
            </a:r>
            <a:r>
              <a:rPr lang="en-US"/>
              <a:t>  </a:t>
            </a:r>
            <a:endParaRPr lang="en-US" dirty="0"/>
          </a:p>
        </p:txBody>
      </p:sp>
    </p:spTree>
    <p:extLst>
      <p:ext uri="{BB962C8B-B14F-4D97-AF65-F5344CB8AC3E}">
        <p14:creationId xmlns:p14="http://schemas.microsoft.com/office/powerpoint/2010/main" val="240340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54701"/>
            <a:ext cx="12192000" cy="1415772"/>
          </a:xfrm>
          <a:prstGeom prst="rect">
            <a:avLst/>
          </a:prstGeom>
        </p:spPr>
        <p:txBody>
          <a:bodyPr wrap="square">
            <a:spAutoFit/>
          </a:bodyPr>
          <a:lstStyle/>
          <a:p>
            <a:pPr algn="ctr"/>
            <a:r>
              <a:rPr lang="en-US" sz="5400" dirty="0" smtClean="0">
                <a:solidFill>
                  <a:srgbClr val="00B0F0"/>
                </a:solidFill>
              </a:rPr>
              <a:t>NYS B5 Grant Update</a:t>
            </a:r>
            <a:endParaRPr lang="en-US" sz="5400" dirty="0">
              <a:solidFill>
                <a:srgbClr val="00B0F0"/>
              </a:solidFill>
            </a:endParaRPr>
          </a:p>
          <a:p>
            <a:pPr marL="571500" indent="-571500">
              <a:buFont typeface="Arial" panose="020B0604020202020204" pitchFamily="34" charset="0"/>
              <a:buChar char="•"/>
            </a:pPr>
            <a:endParaRPr lang="en-US" sz="3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6578" y="1843316"/>
            <a:ext cx="3806022" cy="3970388"/>
          </a:xfrm>
          <a:prstGeom prst="rect">
            <a:avLst/>
          </a:prstGeom>
        </p:spPr>
      </p:pic>
      <p:pic>
        <p:nvPicPr>
          <p:cNvPr id="4098"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086" y="1670473"/>
            <a:ext cx="2941638" cy="428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69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6595" y="646586"/>
            <a:ext cx="12192000" cy="923330"/>
          </a:xfrm>
          <a:prstGeom prst="rect">
            <a:avLst/>
          </a:prstGeom>
        </p:spPr>
        <p:txBody>
          <a:bodyPr wrap="square">
            <a:spAutoFit/>
          </a:bodyPr>
          <a:lstStyle/>
          <a:p>
            <a:pPr algn="ctr"/>
            <a:r>
              <a:rPr lang="en-US" sz="5400" dirty="0" smtClean="0">
                <a:solidFill>
                  <a:srgbClr val="00B0F0"/>
                </a:solidFill>
              </a:rPr>
              <a:t>Advocacy Update</a:t>
            </a:r>
            <a:endParaRPr lang="en-US"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838778"/>
            <a:ext cx="4746153" cy="31609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1329" y="2721997"/>
            <a:ext cx="5515992" cy="3277719"/>
          </a:xfrm>
          <a:prstGeom prst="rect">
            <a:avLst/>
          </a:prstGeom>
        </p:spPr>
      </p:pic>
    </p:spTree>
    <p:extLst>
      <p:ext uri="{BB962C8B-B14F-4D97-AF65-F5344CB8AC3E}">
        <p14:creationId xmlns:p14="http://schemas.microsoft.com/office/powerpoint/2010/main" val="158521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4652" y="138587"/>
            <a:ext cx="12192000" cy="1754326"/>
          </a:xfrm>
          <a:prstGeom prst="rect">
            <a:avLst/>
          </a:prstGeom>
        </p:spPr>
        <p:txBody>
          <a:bodyPr wrap="square">
            <a:spAutoFit/>
          </a:bodyPr>
          <a:lstStyle/>
          <a:p>
            <a:pPr algn="ctr"/>
            <a:r>
              <a:rPr lang="en-US" sz="5400" dirty="0" smtClean="0">
                <a:solidFill>
                  <a:srgbClr val="00B0F0"/>
                </a:solidFill>
              </a:rPr>
              <a:t>Census 2020</a:t>
            </a:r>
          </a:p>
          <a:p>
            <a:pPr algn="ctr"/>
            <a:r>
              <a:rPr lang="en-US" sz="5400" dirty="0" smtClean="0">
                <a:solidFill>
                  <a:srgbClr val="00B0F0"/>
                </a:solidFill>
              </a:rPr>
              <a:t>Current Deadline: 9/30/20</a:t>
            </a:r>
            <a:endParaRPr lang="en-US" sz="5400" dirty="0">
              <a:solidFill>
                <a:srgbClr val="00B0F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697" y="2037897"/>
            <a:ext cx="11715750" cy="4552950"/>
          </a:xfrm>
          <a:prstGeom prst="rect">
            <a:avLst/>
          </a:prstGeom>
        </p:spPr>
      </p:pic>
    </p:spTree>
    <p:extLst>
      <p:ext uri="{BB962C8B-B14F-4D97-AF65-F5344CB8AC3E}">
        <p14:creationId xmlns:p14="http://schemas.microsoft.com/office/powerpoint/2010/main" val="305542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3453"/>
            <a:ext cx="12192000" cy="2739211"/>
          </a:xfrm>
          <a:prstGeom prst="rect">
            <a:avLst/>
          </a:prstGeom>
        </p:spPr>
        <p:txBody>
          <a:bodyPr wrap="square">
            <a:spAutoFit/>
          </a:bodyPr>
          <a:lstStyle/>
          <a:p>
            <a:pPr algn="ctr"/>
            <a:r>
              <a:rPr lang="en-US" sz="5400" dirty="0" smtClean="0">
                <a:solidFill>
                  <a:srgbClr val="00B0F0"/>
                </a:solidFill>
              </a:rPr>
              <a:t>State Agency Update</a:t>
            </a:r>
          </a:p>
          <a:p>
            <a:pPr algn="ctr"/>
            <a:r>
              <a:rPr lang="en-US" sz="3200" dirty="0">
                <a:solidFill>
                  <a:srgbClr val="00B0F0"/>
                </a:solidFill>
              </a:rPr>
              <a:t>Shared with you via the Zoom Chat</a:t>
            </a:r>
          </a:p>
          <a:p>
            <a:pPr algn="ctr"/>
            <a:endParaRPr lang="en-US" sz="5400" dirty="0" smtClean="0">
              <a:solidFill>
                <a:srgbClr val="00B0F0"/>
              </a:solidFill>
            </a:endParaRPr>
          </a:p>
          <a:p>
            <a:pPr marL="571500" indent="-571500">
              <a:buFont typeface="Arial" panose="020B0604020202020204" pitchFamily="34" charset="0"/>
              <a:buChar char="•"/>
            </a:pPr>
            <a:endParaRPr lang="en-US" sz="3200" dirty="0"/>
          </a:p>
        </p:txBody>
      </p:sp>
      <p:sp>
        <p:nvSpPr>
          <p:cNvPr id="3" name="Text Placeholder 2"/>
          <p:cNvSpPr>
            <a:spLocks noGrp="1"/>
          </p:cNvSpPr>
          <p:nvPr>
            <p:ph type="body" idx="1"/>
          </p:nvPr>
        </p:nvSpPr>
        <p:spPr>
          <a:xfrm>
            <a:off x="928913" y="2464399"/>
            <a:ext cx="10334173" cy="2738176"/>
          </a:xfrm>
        </p:spPr>
        <p:txBody>
          <a:bodyPr>
            <a:normAutofit fontScale="92500" lnSpcReduction="10000"/>
          </a:bodyPr>
          <a:lstStyle/>
          <a:p>
            <a:pPr marL="457200" indent="-457200">
              <a:buFont typeface="Arial" panose="020B0604020202020204" pitchFamily="34" charset="0"/>
              <a:buChar char="•"/>
            </a:pPr>
            <a:r>
              <a:rPr lang="en-US" sz="3200" dirty="0" smtClean="0"/>
              <a:t>NYS Office of Children and Family Services </a:t>
            </a:r>
          </a:p>
          <a:p>
            <a:pPr marL="914400" lvl="1" indent="-457200">
              <a:buFont typeface="Arial" panose="020B0604020202020204" pitchFamily="34" charset="0"/>
              <a:buChar char="•"/>
            </a:pPr>
            <a:r>
              <a:rPr lang="en-US" sz="2800" dirty="0" smtClean="0"/>
              <a:t>Janice Molnar</a:t>
            </a:r>
          </a:p>
          <a:p>
            <a:pPr marL="457200" indent="-457200">
              <a:buFont typeface="Arial" panose="020B0604020202020204" pitchFamily="34" charset="0"/>
              <a:buChar char="•"/>
            </a:pPr>
            <a:r>
              <a:rPr lang="en-US" sz="3200" dirty="0" smtClean="0"/>
              <a:t>NYS Education Department,  Office of Early Learning</a:t>
            </a:r>
          </a:p>
          <a:p>
            <a:pPr marL="914400" lvl="1" indent="-457200">
              <a:buFont typeface="Arial" panose="020B0604020202020204" pitchFamily="34" charset="0"/>
              <a:buChar char="•"/>
            </a:pPr>
            <a:r>
              <a:rPr lang="en-US" sz="2800" dirty="0" smtClean="0"/>
              <a:t>Jason </a:t>
            </a:r>
            <a:r>
              <a:rPr lang="en-US" sz="2800" dirty="0" err="1" smtClean="0"/>
              <a:t>Breslin</a:t>
            </a:r>
            <a:endParaRPr lang="en-US" sz="2800" dirty="0" smtClean="0"/>
          </a:p>
          <a:p>
            <a:pPr marL="457200" indent="-457200">
              <a:buFont typeface="Arial" panose="020B0604020202020204" pitchFamily="34" charset="0"/>
              <a:buChar char="•"/>
            </a:pPr>
            <a:r>
              <a:rPr lang="en-US" sz="3200" dirty="0" smtClean="0"/>
              <a:t>NYS Department of Health</a:t>
            </a:r>
          </a:p>
          <a:p>
            <a:pPr marL="914400" lvl="1" indent="-457200">
              <a:buFont typeface="Arial" panose="020B0604020202020204" pitchFamily="34" charset="0"/>
              <a:buChar char="•"/>
            </a:pPr>
            <a:r>
              <a:rPr lang="en-US" sz="2800" dirty="0" smtClean="0"/>
              <a:t>Kirsten </a:t>
            </a:r>
            <a:r>
              <a:rPr lang="en-US" sz="2800" dirty="0" err="1" smtClean="0"/>
              <a:t>Siegenthaler</a:t>
            </a:r>
            <a:endParaRPr lang="en-US" sz="2800" dirty="0" smtClean="0"/>
          </a:p>
          <a:p>
            <a:endParaRPr lang="en-US" sz="28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6666" y="4021095"/>
            <a:ext cx="4500877" cy="2362960"/>
          </a:xfrm>
          <a:prstGeom prst="rect">
            <a:avLst/>
          </a:prstGeom>
        </p:spPr>
      </p:pic>
    </p:spTree>
    <p:extLst>
      <p:ext uri="{BB962C8B-B14F-4D97-AF65-F5344CB8AC3E}">
        <p14:creationId xmlns:p14="http://schemas.microsoft.com/office/powerpoint/2010/main" val="4055540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6595" y="646586"/>
            <a:ext cx="12192000" cy="1415772"/>
          </a:xfrm>
          <a:prstGeom prst="rect">
            <a:avLst/>
          </a:prstGeom>
        </p:spPr>
        <p:txBody>
          <a:bodyPr wrap="square">
            <a:spAutoFit/>
          </a:bodyPr>
          <a:lstStyle/>
          <a:p>
            <a:pPr algn="ctr"/>
            <a:r>
              <a:rPr lang="en-US" sz="5400" dirty="0" smtClean="0">
                <a:solidFill>
                  <a:srgbClr val="00B0F0"/>
                </a:solidFill>
              </a:rPr>
              <a:t>Co-Chair Letter to the Governor</a:t>
            </a:r>
            <a:endParaRPr lang="en-US" sz="5400" dirty="0">
              <a:solidFill>
                <a:srgbClr val="00B0F0"/>
              </a:solidFill>
            </a:endParaRPr>
          </a:p>
          <a:p>
            <a:pPr marL="571500" indent="-571500">
              <a:buFont typeface="Arial" panose="020B0604020202020204" pitchFamily="34" charset="0"/>
              <a:buChar char="•"/>
            </a:pP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011" y="1857829"/>
            <a:ext cx="6321167" cy="4619314"/>
          </a:xfrm>
          <a:prstGeom prst="rect">
            <a:avLst/>
          </a:prstGeom>
        </p:spPr>
      </p:pic>
    </p:spTree>
    <p:extLst>
      <p:ext uri="{BB962C8B-B14F-4D97-AF65-F5344CB8AC3E}">
        <p14:creationId xmlns:p14="http://schemas.microsoft.com/office/powerpoint/2010/main" val="4210891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5626</TotalTime>
  <Words>1463</Words>
  <Application>Microsoft Office PowerPoint</Application>
  <PresentationFormat>Widescreen</PresentationFormat>
  <Paragraphs>144</Paragraphs>
  <Slides>22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Calibri</vt:lpstr>
      <vt:lpstr>Calibri Light</vt:lpstr>
      <vt:lpstr>Symbol</vt:lpstr>
      <vt:lpstr>Times New Roman</vt:lpstr>
      <vt:lpstr>Office Theme</vt:lpstr>
      <vt:lpstr>Cover Master</vt:lpstr>
      <vt:lpstr>Content Master</vt:lpstr>
      <vt:lpstr>Welcome to the  ECAC Membership Meeting 9/24/20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&amp; Closing Remarks</vt:lpstr>
    </vt:vector>
  </TitlesOfParts>
  <Company>The City University of New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cis</dc:creator>
  <cp:lastModifiedBy>cis</cp:lastModifiedBy>
  <cp:revision>73</cp:revision>
  <dcterms:created xsi:type="dcterms:W3CDTF">2019-12-11T19:58:15Z</dcterms:created>
  <dcterms:modified xsi:type="dcterms:W3CDTF">2020-09-24T19:44:38Z</dcterms:modified>
</cp:coreProperties>
</file>