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8"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1629" autoAdjust="0"/>
  </p:normalViewPr>
  <p:slideViewPr>
    <p:cSldViewPr snapToGrid="0">
      <p:cViewPr varScale="1">
        <p:scale>
          <a:sx n="44" d="100"/>
          <a:sy n="44" d="100"/>
        </p:scale>
        <p:origin x="1698" y="5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01B531-2EA0-43C3-997A-0FCE5ABF6298}" type="doc">
      <dgm:prSet loTypeId="urn:microsoft.com/office/officeart/2005/8/layout/venn1" loCatId="relationship" qsTypeId="urn:microsoft.com/office/officeart/2005/8/quickstyle/3d3" qsCatId="3D" csTypeId="urn:microsoft.com/office/officeart/2005/8/colors/accent0_3" csCatId="mainScheme" phldr="1"/>
      <dgm:spPr/>
    </dgm:pt>
    <dgm:pt modelId="{501D977D-289F-4181-848A-40A3A5096971}">
      <dgm:prSet phldrT="[Text]" custT="1"/>
      <dgm:spPr/>
      <dgm:t>
        <a:bodyPr/>
        <a:lstStyle/>
        <a:p>
          <a:r>
            <a:rPr lang="en-US" sz="2400" dirty="0"/>
            <a:t>Braided Funding</a:t>
          </a:r>
        </a:p>
      </dgm:t>
    </dgm:pt>
    <dgm:pt modelId="{FE0CAFC9-4802-40A3-8601-5AA42E82CE9E}" type="parTrans" cxnId="{7AD14E59-4D4C-4CDF-AA5E-58203F9EF847}">
      <dgm:prSet/>
      <dgm:spPr/>
      <dgm:t>
        <a:bodyPr/>
        <a:lstStyle/>
        <a:p>
          <a:endParaRPr lang="en-US"/>
        </a:p>
      </dgm:t>
    </dgm:pt>
    <dgm:pt modelId="{A3FC0895-1E50-4FB7-B01C-E12A8AE05DE1}" type="sibTrans" cxnId="{7AD14E59-4D4C-4CDF-AA5E-58203F9EF847}">
      <dgm:prSet/>
      <dgm:spPr/>
      <dgm:t>
        <a:bodyPr/>
        <a:lstStyle/>
        <a:p>
          <a:endParaRPr lang="en-US"/>
        </a:p>
      </dgm:t>
    </dgm:pt>
    <dgm:pt modelId="{CA6D00E6-C206-40D9-BD12-CE9A3BA0829A}">
      <dgm:prSet phldrT="[Text]" custT="1"/>
      <dgm:spPr/>
      <dgm:t>
        <a:bodyPr/>
        <a:lstStyle/>
        <a:p>
          <a:r>
            <a:rPr lang="en-US" sz="2400" dirty="0"/>
            <a:t>Statewide Data System</a:t>
          </a:r>
        </a:p>
      </dgm:t>
    </dgm:pt>
    <dgm:pt modelId="{EE291B34-EB3B-4203-A2FB-707E150BCD51}" type="parTrans" cxnId="{E2C05C49-C042-413C-9B8D-951475C6113B}">
      <dgm:prSet/>
      <dgm:spPr/>
      <dgm:t>
        <a:bodyPr/>
        <a:lstStyle/>
        <a:p>
          <a:endParaRPr lang="en-US"/>
        </a:p>
      </dgm:t>
    </dgm:pt>
    <dgm:pt modelId="{E4178F15-D734-416B-9609-172A6013EE54}" type="sibTrans" cxnId="{E2C05C49-C042-413C-9B8D-951475C6113B}">
      <dgm:prSet/>
      <dgm:spPr/>
      <dgm:t>
        <a:bodyPr/>
        <a:lstStyle/>
        <a:p>
          <a:endParaRPr lang="en-US"/>
        </a:p>
      </dgm:t>
    </dgm:pt>
    <dgm:pt modelId="{C03017F2-3A64-49E5-BA42-D9F5C9C67728}">
      <dgm:prSet phldrT="[Text]" custT="1"/>
      <dgm:spPr/>
      <dgm:t>
        <a:bodyPr/>
        <a:lstStyle/>
        <a:p>
          <a:r>
            <a:rPr lang="en-US" sz="2400" dirty="0"/>
            <a:t>Developmental Screening </a:t>
          </a:r>
        </a:p>
      </dgm:t>
    </dgm:pt>
    <dgm:pt modelId="{F5853FD9-8A56-4398-9042-F3941E9E8E81}" type="parTrans" cxnId="{C7714707-753D-4B70-9EF4-D26ED349C187}">
      <dgm:prSet/>
      <dgm:spPr/>
      <dgm:t>
        <a:bodyPr/>
        <a:lstStyle/>
        <a:p>
          <a:endParaRPr lang="en-US"/>
        </a:p>
      </dgm:t>
    </dgm:pt>
    <dgm:pt modelId="{37972E7E-0F5B-474F-81E9-ED0CC4CCC152}" type="sibTrans" cxnId="{C7714707-753D-4B70-9EF4-D26ED349C187}">
      <dgm:prSet/>
      <dgm:spPr/>
      <dgm:t>
        <a:bodyPr/>
        <a:lstStyle/>
        <a:p>
          <a:endParaRPr lang="en-US"/>
        </a:p>
      </dgm:t>
    </dgm:pt>
    <dgm:pt modelId="{22B09477-645F-4C95-B15E-CF792A27C3AB}" type="pres">
      <dgm:prSet presAssocID="{C101B531-2EA0-43C3-997A-0FCE5ABF6298}" presName="compositeShape" presStyleCnt="0">
        <dgm:presLayoutVars>
          <dgm:chMax val="7"/>
          <dgm:dir/>
          <dgm:resizeHandles val="exact"/>
        </dgm:presLayoutVars>
      </dgm:prSet>
      <dgm:spPr/>
    </dgm:pt>
    <dgm:pt modelId="{70BB13D8-57EF-473C-BFC2-8B5D5D004A59}" type="pres">
      <dgm:prSet presAssocID="{501D977D-289F-4181-848A-40A3A5096971}" presName="circ1" presStyleLbl="vennNode1" presStyleIdx="0" presStyleCnt="3"/>
      <dgm:spPr/>
    </dgm:pt>
    <dgm:pt modelId="{77008B39-9B48-469E-BF3A-BF65722AF40A}" type="pres">
      <dgm:prSet presAssocID="{501D977D-289F-4181-848A-40A3A5096971}" presName="circ1Tx" presStyleLbl="revTx" presStyleIdx="0" presStyleCnt="0">
        <dgm:presLayoutVars>
          <dgm:chMax val="0"/>
          <dgm:chPref val="0"/>
          <dgm:bulletEnabled val="1"/>
        </dgm:presLayoutVars>
      </dgm:prSet>
      <dgm:spPr/>
    </dgm:pt>
    <dgm:pt modelId="{9AAE424C-B17B-4318-B3E0-4486F44C0643}" type="pres">
      <dgm:prSet presAssocID="{CA6D00E6-C206-40D9-BD12-CE9A3BA0829A}" presName="circ2" presStyleLbl="vennNode1" presStyleIdx="1" presStyleCnt="3"/>
      <dgm:spPr/>
    </dgm:pt>
    <dgm:pt modelId="{B3D18F76-A18C-4A7E-866E-615886823F34}" type="pres">
      <dgm:prSet presAssocID="{CA6D00E6-C206-40D9-BD12-CE9A3BA0829A}" presName="circ2Tx" presStyleLbl="revTx" presStyleIdx="0" presStyleCnt="0">
        <dgm:presLayoutVars>
          <dgm:chMax val="0"/>
          <dgm:chPref val="0"/>
          <dgm:bulletEnabled val="1"/>
        </dgm:presLayoutVars>
      </dgm:prSet>
      <dgm:spPr/>
    </dgm:pt>
    <dgm:pt modelId="{2A33D239-0FB9-431E-AAB9-59876731627D}" type="pres">
      <dgm:prSet presAssocID="{C03017F2-3A64-49E5-BA42-D9F5C9C67728}" presName="circ3" presStyleLbl="vennNode1" presStyleIdx="2" presStyleCnt="3"/>
      <dgm:spPr/>
    </dgm:pt>
    <dgm:pt modelId="{AC35C4A2-5D66-4B26-8EE1-A5A90A5148C1}" type="pres">
      <dgm:prSet presAssocID="{C03017F2-3A64-49E5-BA42-D9F5C9C67728}" presName="circ3Tx" presStyleLbl="revTx" presStyleIdx="0" presStyleCnt="0">
        <dgm:presLayoutVars>
          <dgm:chMax val="0"/>
          <dgm:chPref val="0"/>
          <dgm:bulletEnabled val="1"/>
        </dgm:presLayoutVars>
      </dgm:prSet>
      <dgm:spPr/>
    </dgm:pt>
  </dgm:ptLst>
  <dgm:cxnLst>
    <dgm:cxn modelId="{C7714707-753D-4B70-9EF4-D26ED349C187}" srcId="{C101B531-2EA0-43C3-997A-0FCE5ABF6298}" destId="{C03017F2-3A64-49E5-BA42-D9F5C9C67728}" srcOrd="2" destOrd="0" parTransId="{F5853FD9-8A56-4398-9042-F3941E9E8E81}" sibTransId="{37972E7E-0F5B-474F-81E9-ED0CC4CCC152}"/>
    <dgm:cxn modelId="{9910750F-6AA6-4562-8F4D-049DA4077A6C}" type="presOf" srcId="{CA6D00E6-C206-40D9-BD12-CE9A3BA0829A}" destId="{9AAE424C-B17B-4318-B3E0-4486F44C0643}" srcOrd="0" destOrd="0" presId="urn:microsoft.com/office/officeart/2005/8/layout/venn1"/>
    <dgm:cxn modelId="{E2C05C49-C042-413C-9B8D-951475C6113B}" srcId="{C101B531-2EA0-43C3-997A-0FCE5ABF6298}" destId="{CA6D00E6-C206-40D9-BD12-CE9A3BA0829A}" srcOrd="1" destOrd="0" parTransId="{EE291B34-EB3B-4203-A2FB-707E150BCD51}" sibTransId="{E4178F15-D734-416B-9609-172A6013EE54}"/>
    <dgm:cxn modelId="{7C84E84D-A272-4F0F-9237-6B0DD9107FE9}" type="presOf" srcId="{C03017F2-3A64-49E5-BA42-D9F5C9C67728}" destId="{2A33D239-0FB9-431E-AAB9-59876731627D}" srcOrd="0" destOrd="0" presId="urn:microsoft.com/office/officeart/2005/8/layout/venn1"/>
    <dgm:cxn modelId="{7AD14E59-4D4C-4CDF-AA5E-58203F9EF847}" srcId="{C101B531-2EA0-43C3-997A-0FCE5ABF6298}" destId="{501D977D-289F-4181-848A-40A3A5096971}" srcOrd="0" destOrd="0" parTransId="{FE0CAFC9-4802-40A3-8601-5AA42E82CE9E}" sibTransId="{A3FC0895-1E50-4FB7-B01C-E12A8AE05DE1}"/>
    <dgm:cxn modelId="{02386B9C-16E9-455D-AFD3-66F8251B12AE}" type="presOf" srcId="{C101B531-2EA0-43C3-997A-0FCE5ABF6298}" destId="{22B09477-645F-4C95-B15E-CF792A27C3AB}" srcOrd="0" destOrd="0" presId="urn:microsoft.com/office/officeart/2005/8/layout/venn1"/>
    <dgm:cxn modelId="{393865B1-4E95-4328-B51A-203F79D5A377}" type="presOf" srcId="{501D977D-289F-4181-848A-40A3A5096971}" destId="{77008B39-9B48-469E-BF3A-BF65722AF40A}" srcOrd="1" destOrd="0" presId="urn:microsoft.com/office/officeart/2005/8/layout/venn1"/>
    <dgm:cxn modelId="{79A1F4B1-8E49-48BF-88A6-EED738A86088}" type="presOf" srcId="{501D977D-289F-4181-848A-40A3A5096971}" destId="{70BB13D8-57EF-473C-BFC2-8B5D5D004A59}" srcOrd="0" destOrd="0" presId="urn:microsoft.com/office/officeart/2005/8/layout/venn1"/>
    <dgm:cxn modelId="{E65AF6D8-A064-4D96-8ADF-C6AF371A2B82}" type="presOf" srcId="{CA6D00E6-C206-40D9-BD12-CE9A3BA0829A}" destId="{B3D18F76-A18C-4A7E-866E-615886823F34}" srcOrd="1" destOrd="0" presId="urn:microsoft.com/office/officeart/2005/8/layout/venn1"/>
    <dgm:cxn modelId="{C97FF5FE-D18D-47DE-9D63-9497929AA3A1}" type="presOf" srcId="{C03017F2-3A64-49E5-BA42-D9F5C9C67728}" destId="{AC35C4A2-5D66-4B26-8EE1-A5A90A5148C1}" srcOrd="1" destOrd="0" presId="urn:microsoft.com/office/officeart/2005/8/layout/venn1"/>
    <dgm:cxn modelId="{C25F5133-9F98-4067-92FC-D7B3BA0CBAD9}" type="presParOf" srcId="{22B09477-645F-4C95-B15E-CF792A27C3AB}" destId="{70BB13D8-57EF-473C-BFC2-8B5D5D004A59}" srcOrd="0" destOrd="0" presId="urn:microsoft.com/office/officeart/2005/8/layout/venn1"/>
    <dgm:cxn modelId="{452FEA41-3007-419D-9796-A4F48B1FB409}" type="presParOf" srcId="{22B09477-645F-4C95-B15E-CF792A27C3AB}" destId="{77008B39-9B48-469E-BF3A-BF65722AF40A}" srcOrd="1" destOrd="0" presId="urn:microsoft.com/office/officeart/2005/8/layout/venn1"/>
    <dgm:cxn modelId="{A51792D9-82A0-4F34-9662-92151808B56A}" type="presParOf" srcId="{22B09477-645F-4C95-B15E-CF792A27C3AB}" destId="{9AAE424C-B17B-4318-B3E0-4486F44C0643}" srcOrd="2" destOrd="0" presId="urn:microsoft.com/office/officeart/2005/8/layout/venn1"/>
    <dgm:cxn modelId="{51601B8D-3524-44CA-9D74-61E21F7AC1D2}" type="presParOf" srcId="{22B09477-645F-4C95-B15E-CF792A27C3AB}" destId="{B3D18F76-A18C-4A7E-866E-615886823F34}" srcOrd="3" destOrd="0" presId="urn:microsoft.com/office/officeart/2005/8/layout/venn1"/>
    <dgm:cxn modelId="{A28513B9-3090-4169-A269-A80D901FF815}" type="presParOf" srcId="{22B09477-645F-4C95-B15E-CF792A27C3AB}" destId="{2A33D239-0FB9-431E-AAB9-59876731627D}" srcOrd="4" destOrd="0" presId="urn:microsoft.com/office/officeart/2005/8/layout/venn1"/>
    <dgm:cxn modelId="{F0B3A5E7-8D45-4FC1-95BE-04A09D9D746B}" type="presParOf" srcId="{22B09477-645F-4C95-B15E-CF792A27C3AB}" destId="{AC35C4A2-5D66-4B26-8EE1-A5A90A5148C1}"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B13D8-57EF-473C-BFC2-8B5D5D004A59}">
      <dsp:nvSpPr>
        <dsp:cNvPr id="0" name=""/>
        <dsp:cNvSpPr/>
      </dsp:nvSpPr>
      <dsp:spPr>
        <a:xfrm>
          <a:off x="2438399" y="67733"/>
          <a:ext cx="3251200" cy="3251200"/>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Braided Funding</a:t>
          </a:r>
        </a:p>
      </dsp:txBody>
      <dsp:txXfrm>
        <a:off x="2871893" y="636693"/>
        <a:ext cx="2384213" cy="1463040"/>
      </dsp:txXfrm>
    </dsp:sp>
    <dsp:sp modelId="{9AAE424C-B17B-4318-B3E0-4486F44C0643}">
      <dsp:nvSpPr>
        <dsp:cNvPr id="0" name=""/>
        <dsp:cNvSpPr/>
      </dsp:nvSpPr>
      <dsp:spPr>
        <a:xfrm>
          <a:off x="3611541" y="2099733"/>
          <a:ext cx="3251200" cy="3251200"/>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Statewide Data System</a:t>
          </a:r>
        </a:p>
      </dsp:txBody>
      <dsp:txXfrm>
        <a:off x="4605866" y="2939626"/>
        <a:ext cx="1950720" cy="1788160"/>
      </dsp:txXfrm>
    </dsp:sp>
    <dsp:sp modelId="{2A33D239-0FB9-431E-AAB9-59876731627D}">
      <dsp:nvSpPr>
        <dsp:cNvPr id="0" name=""/>
        <dsp:cNvSpPr/>
      </dsp:nvSpPr>
      <dsp:spPr>
        <a:xfrm>
          <a:off x="1265258" y="2099733"/>
          <a:ext cx="3251200" cy="3251200"/>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en-US" sz="2400" kern="1200" dirty="0"/>
            <a:t>Developmental Screening </a:t>
          </a:r>
        </a:p>
      </dsp:txBody>
      <dsp:txXfrm>
        <a:off x="1571413" y="2939626"/>
        <a:ext cx="1950720" cy="17881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5FDCE2-65DC-4F22-9EFD-D67C6F76A173}" type="datetimeFigureOut">
              <a:rPr lang="en-US" smtClean="0"/>
              <a:t>1/31/2019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D661B1-FB91-4677-8B7F-AC52FBC4843B}" type="slidenum">
              <a:rPr lang="en-US" smtClean="0"/>
              <a:t>‹#›</a:t>
            </a:fld>
            <a:endParaRPr lang="en-US"/>
          </a:p>
        </p:txBody>
      </p:sp>
    </p:spTree>
    <p:extLst>
      <p:ext uri="{BB962C8B-B14F-4D97-AF65-F5344CB8AC3E}">
        <p14:creationId xmlns:p14="http://schemas.microsoft.com/office/powerpoint/2010/main" val="18907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Healthy Children: </a:t>
            </a:r>
          </a:p>
          <a:p>
            <a:r>
              <a:rPr lang="en-US" sz="1200" b="0" kern="1200" dirty="0">
                <a:solidFill>
                  <a:schemeClr val="tx1"/>
                </a:solidFill>
                <a:effectLst/>
                <a:latin typeface="+mn-lt"/>
                <a:ea typeface="+mn-ea"/>
                <a:cs typeface="+mn-cs"/>
              </a:rPr>
              <a:t>All young children are healthy and thriving, and have access to comprehensive health care services.</a:t>
            </a:r>
            <a:endParaRPr lang="en-US" b="0" dirty="0"/>
          </a:p>
          <a:p>
            <a:endParaRPr lang="en-US" dirty="0"/>
          </a:p>
          <a:p>
            <a:r>
              <a:rPr lang="en-US" b="1" dirty="0"/>
              <a:t>Strong Families: </a:t>
            </a:r>
          </a:p>
          <a:p>
            <a:r>
              <a:rPr lang="en-US" dirty="0"/>
              <a:t>All families of young children are supported in their parenting and have the knowledge, skills, confidence, and resources they need to raise their children in healthy and nurturing environments.</a:t>
            </a:r>
          </a:p>
          <a:p>
            <a:endParaRPr lang="en-US" dirty="0"/>
          </a:p>
          <a:p>
            <a:r>
              <a:rPr lang="en-US" b="1" dirty="0"/>
              <a:t>Early Learning: </a:t>
            </a:r>
          </a:p>
          <a:p>
            <a:r>
              <a:rPr lang="en-US" sz="1200" b="0" kern="1200" dirty="0">
                <a:solidFill>
                  <a:schemeClr val="tx1"/>
                </a:solidFill>
                <a:effectLst/>
                <a:latin typeface="+mn-lt"/>
                <a:ea typeface="+mn-ea"/>
                <a:cs typeface="+mn-cs"/>
              </a:rPr>
              <a:t>All young children will be successful in school and life</a:t>
            </a:r>
          </a:p>
          <a:p>
            <a:endParaRPr lang="en-US" sz="1200" b="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Coordinated and Responsive Systems: </a:t>
            </a:r>
          </a:p>
          <a:p>
            <a:r>
              <a:rPr lang="en-US" sz="1200" b="0" kern="1200" dirty="0">
                <a:solidFill>
                  <a:schemeClr val="tx1"/>
                </a:solidFill>
                <a:effectLst/>
                <a:latin typeface="+mn-lt"/>
                <a:ea typeface="+mn-ea"/>
                <a:cs typeface="+mn-cs"/>
              </a:rPr>
              <a:t>Public and private sectors that serve young children and their families are committed to collecting and utilizing data to inform decisions, developing a sustainable infrastructure and a fully-trained, properly-compensated, and well-supported workforce, and establishing policies for accountable approaches that promote healthy children, strong families, and early learning. </a:t>
            </a:r>
            <a:endParaRPr lang="en-US" b="0" dirty="0"/>
          </a:p>
        </p:txBody>
      </p:sp>
      <p:sp>
        <p:nvSpPr>
          <p:cNvPr id="4" name="Slide Number Placeholder 3"/>
          <p:cNvSpPr>
            <a:spLocks noGrp="1"/>
          </p:cNvSpPr>
          <p:nvPr>
            <p:ph type="sldNum" sz="quarter" idx="10"/>
          </p:nvPr>
        </p:nvSpPr>
        <p:spPr/>
        <p:txBody>
          <a:bodyPr/>
          <a:lstStyle/>
          <a:p>
            <a:fld id="{2BD661B1-FB91-4677-8B7F-AC52FBC4843B}" type="slidenum">
              <a:rPr lang="en-US" smtClean="0"/>
              <a:t>1</a:t>
            </a:fld>
            <a:endParaRPr lang="en-US"/>
          </a:p>
        </p:txBody>
      </p:sp>
    </p:spTree>
    <p:extLst>
      <p:ext uri="{BB962C8B-B14F-4D97-AF65-F5344CB8AC3E}">
        <p14:creationId xmlns:p14="http://schemas.microsoft.com/office/powerpoint/2010/main" val="2799854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 July 20, Medicaid Director Jason </a:t>
            </a:r>
            <a:r>
              <a:rPr lang="en-US" sz="1200" b="0" i="0" kern="1200" dirty="0" err="1">
                <a:solidFill>
                  <a:schemeClr val="tx1"/>
                </a:solidFill>
                <a:effectLst/>
                <a:latin typeface="+mn-lt"/>
                <a:ea typeface="+mn-ea"/>
                <a:cs typeface="+mn-cs"/>
              </a:rPr>
              <a:t>Helgerson</a:t>
            </a:r>
            <a:r>
              <a:rPr lang="en-US" sz="1200" b="0" i="0" kern="1200" dirty="0">
                <a:solidFill>
                  <a:schemeClr val="tx1"/>
                </a:solidFill>
                <a:effectLst/>
                <a:latin typeface="+mn-lt"/>
                <a:ea typeface="+mn-ea"/>
                <a:cs typeface="+mn-cs"/>
              </a:rPr>
              <a:t> announced a new focus for Medicaid Redesign in New York: The First 1000 Days on Medicaid initiative. This initiative recognized that a child´s first three years are the most crucial years of their development. We also know that there is evidence that children on Medicaid have better health and life outcomes. We must take steps to ensure that New York´s Medicaid program is working with health, education and other system stakeholders to maximize outcomes and deliver results for the children we serve.</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Work Group Membership:</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Chaired by the Chancellor of the State University of New York, Nancy </a:t>
            </a:r>
            <a:r>
              <a:rPr lang="en-US" sz="1200" b="0" i="0" kern="1200" dirty="0" err="1">
                <a:solidFill>
                  <a:schemeClr val="tx1"/>
                </a:solidFill>
                <a:effectLst/>
                <a:latin typeface="+mn-lt"/>
                <a:ea typeface="+mn-ea"/>
                <a:cs typeface="+mn-cs"/>
              </a:rPr>
              <a:t>Zimpher</a:t>
            </a:r>
            <a:r>
              <a:rPr lang="en-US" sz="1200" b="0" i="0" kern="1200" dirty="0">
                <a:solidFill>
                  <a:schemeClr val="tx1"/>
                </a:solidFill>
                <a:effectLst/>
                <a:latin typeface="+mn-lt"/>
                <a:ea typeface="+mn-ea"/>
                <a:cs typeface="+mn-cs"/>
              </a:rPr>
              <a:t>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Vice chairs will be Kate Breslin, President and CEO of the Schuyler Center for Analysis and Advocacy, and Jeffrey </a:t>
            </a:r>
            <a:r>
              <a:rPr lang="en-US" sz="1200" b="0" i="0" kern="1200" dirty="0" err="1">
                <a:solidFill>
                  <a:schemeClr val="tx1"/>
                </a:solidFill>
                <a:effectLst/>
                <a:latin typeface="+mn-lt"/>
                <a:ea typeface="+mn-ea"/>
                <a:cs typeface="+mn-cs"/>
              </a:rPr>
              <a:t>Kaczorowski</a:t>
            </a:r>
            <a:r>
              <a:rPr lang="en-US" sz="1200" b="0" i="0" kern="1200" dirty="0">
                <a:solidFill>
                  <a:schemeClr val="tx1"/>
                </a:solidFill>
                <a:effectLst/>
                <a:latin typeface="+mn-lt"/>
                <a:ea typeface="+mn-ea"/>
                <a:cs typeface="+mn-cs"/>
              </a:rPr>
              <a:t>, MD, Senior Advisor, The Children´s Agenda, and Professor of Pediatrics, University of Rochester. </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Membership from</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VBP Advisory Group on Children´s Health</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United Hospital Fund</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Center</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for Health Care Strategies</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The Albany Promise</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Many</a:t>
            </a:r>
            <a:r>
              <a:rPr lang="en-US" sz="1200" b="0" i="0" kern="1200" baseline="0" dirty="0">
                <a:solidFill>
                  <a:schemeClr val="tx1"/>
                </a:solidFill>
                <a:effectLst/>
                <a:latin typeface="+mn-lt"/>
                <a:ea typeface="+mn-ea"/>
                <a:cs typeface="+mn-cs"/>
              </a:rPr>
              <a:t> State Agencies</a:t>
            </a:r>
          </a:p>
          <a:p>
            <a:pPr marL="457200" lvl="1" indent="0">
              <a:buFont typeface="Arial" panose="020B0604020202020204" pitchFamily="34" charset="0"/>
              <a:buNone/>
            </a:pPr>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4</a:t>
            </a:r>
            <a:r>
              <a:rPr lang="en-US" sz="1200" b="0" i="0" kern="1200" baseline="0" dirty="0">
                <a:solidFill>
                  <a:schemeClr val="tx1"/>
                </a:solidFill>
                <a:effectLst/>
                <a:latin typeface="+mn-lt"/>
                <a:ea typeface="+mn-ea"/>
                <a:cs typeface="+mn-cs"/>
              </a:rPr>
              <a:t> Meetings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Goal:</a:t>
            </a:r>
            <a:endParaRPr lang="en-US" sz="1200" b="0" i="0" kern="1200" dirty="0">
              <a:solidFill>
                <a:schemeClr val="tx1"/>
              </a:solidFill>
              <a:effectLst/>
              <a:latin typeface="+mn-lt"/>
              <a:ea typeface="+mn-ea"/>
              <a:cs typeface="+mn-cs"/>
            </a:endParaRPr>
          </a:p>
          <a:p>
            <a:r>
              <a:rPr lang="en-US" sz="1200" b="0" i="0" u="none" strike="noStrike" kern="1200" baseline="0" dirty="0">
                <a:solidFill>
                  <a:schemeClr val="tx1"/>
                </a:solidFill>
                <a:latin typeface="+mn-lt"/>
                <a:ea typeface="+mn-ea"/>
                <a:cs typeface="+mn-cs"/>
              </a:rPr>
              <a:t>The group’s ten-point plan will focus on improving outcomes and access to services for children in their first 1000 days: the most crucial years of their development.</a:t>
            </a:r>
          </a:p>
          <a:p>
            <a:endParaRPr lang="en-US" sz="1200" b="0" i="0" u="none" strike="noStrike" kern="1200" baseline="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BD661B1-FB91-4677-8B7F-AC52FBC4843B}" type="slidenum">
              <a:rPr lang="en-US" smtClean="0"/>
              <a:t>2</a:t>
            </a:fld>
            <a:endParaRPr lang="en-US"/>
          </a:p>
        </p:txBody>
      </p:sp>
    </p:spTree>
    <p:extLst>
      <p:ext uri="{BB962C8B-B14F-4D97-AF65-F5344CB8AC3E}">
        <p14:creationId xmlns:p14="http://schemas.microsoft.com/office/powerpoint/2010/main" val="2800348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Early Childhood</a:t>
            </a:r>
            <a:r>
              <a:rPr lang="en-US" baseline="0" dirty="0"/>
              <a:t> Blue Ribbon Committee is chaired by Regent Young and Regent Reyes.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Committee</a:t>
            </a:r>
            <a:r>
              <a:rPr lang="en-US" sz="1200" b="1" i="0" kern="1200" baseline="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Membership:</a:t>
            </a:r>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t>Blue Ribbon Committee (BRC), made up of stakeholders representing: researchers, practitioners, policy makers, elected officials, teachers, school administrators, and parents (nearly</a:t>
            </a:r>
            <a:r>
              <a:rPr lang="en-US" baseline="0" dirty="0"/>
              <a:t> 200 people)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4 meetings in different areas around the state inviting local representatives.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Goal:</a:t>
            </a:r>
            <a:endParaRPr lang="en-US" sz="1200" b="0" i="0" kern="1200" dirty="0">
              <a:solidFill>
                <a:schemeClr val="tx1"/>
              </a:solidFill>
              <a:effectLst/>
              <a:latin typeface="+mn-lt"/>
              <a:ea typeface="+mn-ea"/>
              <a:cs typeface="+mn-cs"/>
            </a:endParaRPr>
          </a:p>
          <a:p>
            <a:pPr marL="0" indent="0">
              <a:buNone/>
            </a:pPr>
            <a:r>
              <a:rPr lang="en-US" dirty="0"/>
              <a:t>The overarching vision of the Board of Regents Early Childhood Workgroup is to transform the birth to age eight early care and education system in the state of New York. </a:t>
            </a:r>
          </a:p>
          <a:p>
            <a:pPr marL="0" indent="0">
              <a:buNone/>
            </a:pPr>
            <a:endParaRPr lang="en-US" sz="800" dirty="0"/>
          </a:p>
          <a:p>
            <a:pPr marL="0" indent="0">
              <a:buNone/>
            </a:pPr>
            <a:r>
              <a:rPr lang="en-US" dirty="0"/>
              <a:t>We envision a New York where </a:t>
            </a:r>
            <a:r>
              <a:rPr lang="en-US" dirty="0">
                <a:solidFill>
                  <a:srgbClr val="C00000"/>
                </a:solidFill>
              </a:rPr>
              <a:t>ALL CHILDREN </a:t>
            </a:r>
            <a:r>
              <a:rPr lang="en-US" dirty="0"/>
              <a:t>thrive from birth, flourish in preschool, enter the school age program on a trajectory of success, and are academically proficient in third grade by growing up healthy and having opportunities for high-quality early learning experiences that are culturally, linguistically, and developmentally appropriate.</a:t>
            </a:r>
          </a:p>
          <a:p>
            <a:endParaRPr lang="en-US" dirty="0"/>
          </a:p>
        </p:txBody>
      </p:sp>
      <p:sp>
        <p:nvSpPr>
          <p:cNvPr id="4" name="Slide Number Placeholder 3"/>
          <p:cNvSpPr>
            <a:spLocks noGrp="1"/>
          </p:cNvSpPr>
          <p:nvPr>
            <p:ph type="sldNum" sz="quarter" idx="10"/>
          </p:nvPr>
        </p:nvSpPr>
        <p:spPr/>
        <p:txBody>
          <a:bodyPr/>
          <a:lstStyle/>
          <a:p>
            <a:fld id="{2BD661B1-FB91-4677-8B7F-AC52FBC4843B}" type="slidenum">
              <a:rPr lang="en-US" smtClean="0"/>
              <a:t>3</a:t>
            </a:fld>
            <a:endParaRPr lang="en-US"/>
          </a:p>
        </p:txBody>
      </p:sp>
    </p:spTree>
    <p:extLst>
      <p:ext uri="{BB962C8B-B14F-4D97-AF65-F5344CB8AC3E}">
        <p14:creationId xmlns:p14="http://schemas.microsoft.com/office/powerpoint/2010/main" val="325426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programs and services that support the healthy development of young children cannot be the sole purview of one</a:t>
            </a:r>
            <a:r>
              <a:rPr lang="en-US" baseline="0" dirty="0"/>
              <a:t> system, one agency, or one program</a:t>
            </a:r>
            <a:r>
              <a:rPr lang="en-US" dirty="0"/>
              <a:t>. It is incumbent that state policy makers work across sectors. This concept of shared responsibility is supported by the recent recommendations of New York State’s First 1000 Days on Medicaid, Early</a:t>
            </a:r>
            <a:r>
              <a:rPr lang="en-US" baseline="0" dirty="0"/>
              <a:t> Childhood Blue Ribbon Committee, and the ECAC.  </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BD661B1-FB91-4677-8B7F-AC52FBC4843B}" type="slidenum">
              <a:rPr lang="en-US" smtClean="0"/>
              <a:t>4</a:t>
            </a:fld>
            <a:endParaRPr lang="en-US"/>
          </a:p>
        </p:txBody>
      </p:sp>
    </p:spTree>
    <p:extLst>
      <p:ext uri="{BB962C8B-B14F-4D97-AF65-F5344CB8AC3E}">
        <p14:creationId xmlns:p14="http://schemas.microsoft.com/office/powerpoint/2010/main" val="1626780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D661B1-FB91-4677-8B7F-AC52FBC4843B}" type="slidenum">
              <a:rPr lang="en-US" smtClean="0"/>
              <a:t>5</a:t>
            </a:fld>
            <a:endParaRPr lang="en-US"/>
          </a:p>
        </p:txBody>
      </p:sp>
    </p:spTree>
    <p:extLst>
      <p:ext uri="{BB962C8B-B14F-4D97-AF65-F5344CB8AC3E}">
        <p14:creationId xmlns:p14="http://schemas.microsoft.com/office/powerpoint/2010/main" val="162678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D74F5-2505-4C5B-8D64-D3AC16DA93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AAAADF-5183-41DB-8197-08CDBA0A86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57AE722-426C-4347-887C-6E7D0B8C075A}"/>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5A62C186-C07E-4CD7-A847-7A80AD8E9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F0944A-1B83-4768-9BBD-A076E5C02C99}"/>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102485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768DD-3521-419E-AA75-AFB036FACB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0FB75E-FC01-4B4A-AFB6-FC00ED2560C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EC9BD0-54D0-4208-80C9-F04F42287735}"/>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CAEFD1C7-91D1-48EE-9A6E-6241FEA14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5F8848-4D4E-44C5-999E-9DBF138D8222}"/>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273585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EBC327-A25A-457F-BDA0-FB273DE5F0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F0B30F-6D52-4F97-86CA-8DF58850D0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13C11E-0E76-4CB4-AB4D-DC87372A548B}"/>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3ED6CDF3-44FF-4364-A904-ACCC7FD3E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83AA61-C4B1-4498-A070-818DEA5C16C3}"/>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62346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8138C-D0AF-4650-947C-CA38782CD2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55981-F2FA-4E74-A08A-DA685E99BA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DEA4C7-8AC2-4932-A238-094FD9B8A41C}"/>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DB914E43-4A3C-48DD-8DD5-F3A8A2C168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2C065-7FF1-49E0-B1D7-1701C2C0ABF5}"/>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241631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95E55-1C6F-4B98-8D3E-1F92557A61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488178-2872-4142-ACBC-6B49CA39F1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B9A81DF-FC59-4716-B7A3-B9FAFE321384}"/>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04293DED-C4DD-4C02-8903-BE18E8ACF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DE212E-2957-40C1-B7C8-7B332A4010A8}"/>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191143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106C-EC05-402E-A7E8-BF4F58C479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145CE0-EB8B-434F-90E1-5A3A5FA15F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D4BD34-E693-4968-B4B1-008C91FBD8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C33A45-039F-4751-BE61-61DC606F26AC}"/>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6" name="Footer Placeholder 5">
            <a:extLst>
              <a:ext uri="{FF2B5EF4-FFF2-40B4-BE49-F238E27FC236}">
                <a16:creationId xmlns:a16="http://schemas.microsoft.com/office/drawing/2014/main" id="{9ABCB732-4AE8-439A-8737-7D2E693F17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87BE86-E210-46F9-ACE2-592C89DCEDF1}"/>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1765575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B4587-EED4-40D8-B4AD-5B9B19590E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70E7A8-2ECC-4820-A758-1CB15681FA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8871156-D161-4824-8599-CE1DFD3CAE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6F9448-9784-43C2-B93D-259B795419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285605D-A158-4D34-A192-0A1FA2BA83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D5A878D-5B66-4924-B208-F68252F32F1F}"/>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8" name="Footer Placeholder 7">
            <a:extLst>
              <a:ext uri="{FF2B5EF4-FFF2-40B4-BE49-F238E27FC236}">
                <a16:creationId xmlns:a16="http://schemas.microsoft.com/office/drawing/2014/main" id="{4AFBD7BC-401F-429C-B709-3F1B6F84A4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4D7B19C-5D00-4CCF-ABB0-53F006949C46}"/>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3369397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06A0-CF62-41C1-BA12-9DEF962E0E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69F571-9E18-47A4-89AB-95A094F7BA40}"/>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4" name="Footer Placeholder 3">
            <a:extLst>
              <a:ext uri="{FF2B5EF4-FFF2-40B4-BE49-F238E27FC236}">
                <a16:creationId xmlns:a16="http://schemas.microsoft.com/office/drawing/2014/main" id="{06840138-DEE4-44B8-B439-72CDA031AC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24F3F49-D751-4487-91CA-453EA7B24FA9}"/>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235929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F729B-B935-4989-81E5-1CD3366E35E1}"/>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3" name="Footer Placeholder 2">
            <a:extLst>
              <a:ext uri="{FF2B5EF4-FFF2-40B4-BE49-F238E27FC236}">
                <a16:creationId xmlns:a16="http://schemas.microsoft.com/office/drawing/2014/main" id="{34EC907C-E741-43EE-9DE9-659CDCA842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3F34D6-374B-4E23-B32D-17A5F8D71C9B}"/>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586754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384AF-559C-4E3C-B4BA-531B5AC763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A1E00F-C722-46AC-8EEA-B64359400D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761BC-8FBC-4398-9ADE-6EF69E264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F61982-5FA3-4B00-8A01-D7A6A17871E7}"/>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6" name="Footer Placeholder 5">
            <a:extLst>
              <a:ext uri="{FF2B5EF4-FFF2-40B4-BE49-F238E27FC236}">
                <a16:creationId xmlns:a16="http://schemas.microsoft.com/office/drawing/2014/main" id="{0171E12B-BA3D-4A4E-A406-6A71D04868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08AC3E-F2E1-4BF7-A0BE-DCAC492ADC14}"/>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3441463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97EC-EE6A-4006-9429-FF228D75C9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E34FE0-7DDB-4F71-A869-319DEA54DE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C96322-B859-4978-BBA2-BB583B746C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C4F601-4B09-43DA-B116-BDC448FEF877}"/>
              </a:ext>
            </a:extLst>
          </p:cNvPr>
          <p:cNvSpPr>
            <a:spLocks noGrp="1"/>
          </p:cNvSpPr>
          <p:nvPr>
            <p:ph type="dt" sz="half" idx="10"/>
          </p:nvPr>
        </p:nvSpPr>
        <p:spPr/>
        <p:txBody>
          <a:bodyPr/>
          <a:lstStyle/>
          <a:p>
            <a:fld id="{40036EC9-3F67-4A8A-BCC1-FFD024168159}" type="datetimeFigureOut">
              <a:rPr lang="en-US" smtClean="0"/>
              <a:t>1/31/2019</a:t>
            </a:fld>
            <a:endParaRPr lang="en-US"/>
          </a:p>
        </p:txBody>
      </p:sp>
      <p:sp>
        <p:nvSpPr>
          <p:cNvPr id="6" name="Footer Placeholder 5">
            <a:extLst>
              <a:ext uri="{FF2B5EF4-FFF2-40B4-BE49-F238E27FC236}">
                <a16:creationId xmlns:a16="http://schemas.microsoft.com/office/drawing/2014/main" id="{BC300CC2-F765-4C28-B258-99A9FBF6F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B8F119-B8B4-48D8-A0F9-C4694CDE4C59}"/>
              </a:ext>
            </a:extLst>
          </p:cNvPr>
          <p:cNvSpPr>
            <a:spLocks noGrp="1"/>
          </p:cNvSpPr>
          <p:nvPr>
            <p:ph type="sldNum" sz="quarter" idx="12"/>
          </p:nvPr>
        </p:nvSpPr>
        <p:spPr/>
        <p:txBody>
          <a:bodyPr/>
          <a:lstStyle/>
          <a:p>
            <a:fld id="{5F5A6626-3A55-494A-B319-9FFB9A354ED4}" type="slidenum">
              <a:rPr lang="en-US" smtClean="0"/>
              <a:t>‹#›</a:t>
            </a:fld>
            <a:endParaRPr lang="en-US"/>
          </a:p>
        </p:txBody>
      </p:sp>
    </p:spTree>
    <p:extLst>
      <p:ext uri="{BB962C8B-B14F-4D97-AF65-F5344CB8AC3E}">
        <p14:creationId xmlns:p14="http://schemas.microsoft.com/office/powerpoint/2010/main" val="208848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44816E-C44C-4DAE-A0E1-E7AFD2F374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2B99B5-CEC8-48C0-A9AF-5E903ED94E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3FCBF0-68B8-494B-B9AF-61FABBBA0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36EC9-3F67-4A8A-BCC1-FFD024168159}" type="datetimeFigureOut">
              <a:rPr lang="en-US" smtClean="0"/>
              <a:t>1/31/2019</a:t>
            </a:fld>
            <a:endParaRPr lang="en-US"/>
          </a:p>
        </p:txBody>
      </p:sp>
      <p:sp>
        <p:nvSpPr>
          <p:cNvPr id="5" name="Footer Placeholder 4">
            <a:extLst>
              <a:ext uri="{FF2B5EF4-FFF2-40B4-BE49-F238E27FC236}">
                <a16:creationId xmlns:a16="http://schemas.microsoft.com/office/drawing/2014/main" id="{765CC966-BE87-4C8F-9984-4FE1EBB33B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B3B154-121E-4858-951C-D017B216A3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A6626-3A55-494A-B319-9FFB9A354ED4}" type="slidenum">
              <a:rPr lang="en-US" smtClean="0"/>
              <a:t>‹#›</a:t>
            </a:fld>
            <a:endParaRPr lang="en-US"/>
          </a:p>
        </p:txBody>
      </p:sp>
    </p:spTree>
    <p:extLst>
      <p:ext uri="{BB962C8B-B14F-4D97-AF65-F5344CB8AC3E}">
        <p14:creationId xmlns:p14="http://schemas.microsoft.com/office/powerpoint/2010/main" val="2290995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jpg"/><Relationship Id="rId4" Type="http://schemas.openxmlformats.org/officeDocument/2006/relationships/diagramLayout" Target="../diagrams/layout1.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hyperlink" Target="http://www.regents.nysed.gov/common/regents/files/Early%20Childhood_BRCRecsCVR_%20FINAL12_7_2017.pdf" TargetMode="External"/><Relationship Id="rId3" Type="http://schemas.openxmlformats.org/officeDocument/2006/relationships/image" Target="../media/image2.png"/><Relationship Id="rId7" Type="http://schemas.openxmlformats.org/officeDocument/2006/relationships/hyperlink" Target="https://www.health.ny.gov/health_care/medicaid/redesign/1000_days/2017-12-01_proposal_desc.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nysecac.org/about/strategic-plan" TargetMode="External"/><Relationship Id="rId5" Type="http://schemas.openxmlformats.org/officeDocument/2006/relationships/image" Target="../media/image1.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309" y="2529610"/>
            <a:ext cx="11199222" cy="2057400"/>
          </a:xfrm>
        </p:spPr>
        <p:txBody>
          <a:bodyPr>
            <a:noAutofit/>
          </a:bodyPr>
          <a:lstStyle/>
          <a:p>
            <a:pPr algn="l"/>
            <a:r>
              <a:rPr lang="en-US" sz="2800" b="1" dirty="0"/>
              <a:t>Crosswalk of the Recommendations from the</a:t>
            </a:r>
            <a:br>
              <a:rPr lang="en-US" sz="2800" b="1" dirty="0"/>
            </a:br>
            <a:r>
              <a:rPr lang="en-US" sz="2800" b="1" dirty="0"/>
              <a:t>Board of Regents Early Childhood Workgroup’s Blue Ribbon Committee &amp;</a:t>
            </a:r>
            <a:br>
              <a:rPr lang="en-US" sz="2800" b="1" dirty="0"/>
            </a:br>
            <a:r>
              <a:rPr lang="en-US" sz="2800" b="1" dirty="0"/>
              <a:t>First 1,000 Days on Medicaid</a:t>
            </a:r>
            <a:br>
              <a:rPr lang="en-US" sz="2800" b="1" dirty="0"/>
            </a:br>
            <a:br>
              <a:rPr lang="en-US" sz="2800" b="1" dirty="0"/>
            </a:br>
            <a:endParaRPr lang="en-US" sz="2800" b="1" dirty="0"/>
          </a:p>
        </p:txBody>
      </p:sp>
      <p:sp>
        <p:nvSpPr>
          <p:cNvPr id="3" name="Subtitle 2"/>
          <p:cNvSpPr>
            <a:spLocks noGrp="1"/>
          </p:cNvSpPr>
          <p:nvPr>
            <p:ph type="subTitle" idx="1"/>
          </p:nvPr>
        </p:nvSpPr>
        <p:spPr>
          <a:xfrm>
            <a:off x="618308" y="4587010"/>
            <a:ext cx="10563497" cy="1752600"/>
          </a:xfrm>
        </p:spPr>
        <p:txBody>
          <a:bodyPr/>
          <a:lstStyle/>
          <a:p>
            <a:pPr algn="l"/>
            <a:r>
              <a:rPr lang="en-US" dirty="0"/>
              <a:t>December 14, 2017</a:t>
            </a:r>
          </a:p>
          <a:p>
            <a:pPr algn="l"/>
            <a:r>
              <a:rPr lang="en-US" dirty="0"/>
              <a:t>Jessica Krupski, New York Early Childhood Professional Development Institute</a:t>
            </a:r>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618309" y="243609"/>
            <a:ext cx="2667000" cy="2027382"/>
          </a:xfrm>
          <a:prstGeom prst="rect">
            <a:avLst/>
          </a:prstGeom>
        </p:spPr>
      </p:pic>
    </p:spTree>
    <p:extLst>
      <p:ext uri="{BB962C8B-B14F-4D97-AF65-F5344CB8AC3E}">
        <p14:creationId xmlns:p14="http://schemas.microsoft.com/office/powerpoint/2010/main" val="4030070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DDE5A90-6492-4DC4-A88A-9E70EBCA48CB}"/>
              </a:ext>
            </a:extLst>
          </p:cNvPr>
          <p:cNvGraphicFramePr>
            <a:graphicFrameLocks noGrp="1"/>
          </p:cNvGraphicFramePr>
          <p:nvPr>
            <p:extLst>
              <p:ext uri="{D42A27DB-BD31-4B8C-83A1-F6EECF244321}">
                <p14:modId xmlns:p14="http://schemas.microsoft.com/office/powerpoint/2010/main" val="1589417292"/>
              </p:ext>
            </p:extLst>
          </p:nvPr>
        </p:nvGraphicFramePr>
        <p:xfrm>
          <a:off x="793022" y="1507653"/>
          <a:ext cx="10480222" cy="5166360"/>
        </p:xfrm>
        <a:graphic>
          <a:graphicData uri="http://schemas.openxmlformats.org/drawingml/2006/table">
            <a:tbl>
              <a:tblPr firstRow="1" bandRow="1">
                <a:tableStyleId>{5C22544A-7EE6-4342-B048-85BDC9FD1C3A}</a:tableStyleId>
              </a:tblPr>
              <a:tblGrid>
                <a:gridCol w="2991645">
                  <a:extLst>
                    <a:ext uri="{9D8B030D-6E8A-4147-A177-3AD203B41FA5}">
                      <a16:colId xmlns:a16="http://schemas.microsoft.com/office/drawing/2014/main" val="934279246"/>
                    </a:ext>
                  </a:extLst>
                </a:gridCol>
                <a:gridCol w="7488577">
                  <a:extLst>
                    <a:ext uri="{9D8B030D-6E8A-4147-A177-3AD203B41FA5}">
                      <a16:colId xmlns:a16="http://schemas.microsoft.com/office/drawing/2014/main" val="2114716511"/>
                    </a:ext>
                  </a:extLst>
                </a:gridCol>
              </a:tblGrid>
              <a:tr h="370840">
                <a:tc>
                  <a:txBody>
                    <a:bodyPr/>
                    <a:lstStyle/>
                    <a:p>
                      <a:r>
                        <a:rPr lang="en-US" b="1" dirty="0">
                          <a:solidFill>
                            <a:schemeClr val="tx1"/>
                          </a:solidFill>
                        </a:rPr>
                        <a:t>ECAC Focus Areas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b="1" dirty="0">
                          <a:solidFill>
                            <a:schemeClr val="tx1"/>
                          </a:solidFill>
                        </a:rPr>
                        <a:t>Recommendations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780582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Healthy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Braided Funding for Early Childhood Mental Health Consultations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359238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Healthy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Statewide Home Visiting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7764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Healthy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Create a Preventative Pediatric Clinical Advisory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95270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Healthy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Expand Centering Pregnancy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9212334"/>
                  </a:ext>
                </a:extLst>
              </a:tr>
              <a:tr h="370840">
                <a:tc>
                  <a:txBody>
                    <a:bodyPr/>
                    <a:lstStyle/>
                    <a:p>
                      <a:r>
                        <a:rPr lang="en-US" dirty="0">
                          <a:solidFill>
                            <a:schemeClr val="tx1"/>
                          </a:solidFill>
                        </a:rPr>
                        <a:t>Early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dirty="0">
                          <a:solidFill>
                            <a:schemeClr val="tx1"/>
                          </a:solidFill>
                        </a:rPr>
                        <a:t>Promote Early Literacy through Local Strategies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7255391"/>
                  </a:ext>
                </a:extLst>
              </a:tr>
              <a:tr h="370840">
                <a:tc>
                  <a:txBody>
                    <a:bodyPr/>
                    <a:lstStyle/>
                    <a:p>
                      <a:r>
                        <a:rPr lang="en-US" dirty="0">
                          <a:solidFill>
                            <a:schemeClr val="tx1"/>
                          </a:solidFill>
                        </a:rPr>
                        <a:t>Healthy Children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Require Managed Care Plans to have a Kids Quality Agenda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1874284"/>
                  </a:ext>
                </a:extLst>
              </a:tr>
              <a:tr h="370840">
                <a:tc>
                  <a:txBody>
                    <a:bodyPr/>
                    <a:lstStyle/>
                    <a:p>
                      <a:r>
                        <a:rPr lang="en-US" dirty="0">
                          <a:solidFill>
                            <a:schemeClr val="tx1"/>
                          </a:solidFill>
                        </a:rPr>
                        <a:t>Early Learning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dirty="0">
                          <a:solidFill>
                            <a:schemeClr val="tx1"/>
                          </a:solidFill>
                        </a:rPr>
                        <a:t>NYS Developmental Inventory Upon Kindergarten Entry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0719694"/>
                  </a:ext>
                </a:extLst>
              </a:tr>
              <a:tr h="182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Healthy Children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rowSpan="3">
                  <a:txBody>
                    <a:bodyPr/>
                    <a:lstStyle/>
                    <a:p>
                      <a:r>
                        <a:rPr lang="en-US" dirty="0">
                          <a:solidFill>
                            <a:schemeClr val="tx1"/>
                          </a:solidFill>
                        </a:rPr>
                        <a:t>Pilot and Evaluate Peer Family Navigators in Multiple Settings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6008939"/>
                  </a:ext>
                </a:extLst>
              </a:tr>
              <a:tr h="1828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Strong Families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vMerge="1">
                  <a:txBody>
                    <a:bodyPr/>
                    <a:lstStyle/>
                    <a:p>
                      <a:endParaRPr lang="en-US"/>
                    </a:p>
                  </a:txBody>
                  <a:tcPr/>
                </a:tc>
                <a:extLst>
                  <a:ext uri="{0D108BD9-81ED-4DB2-BD59-A6C34878D82A}">
                    <a16:rowId xmlns:a16="http://schemas.microsoft.com/office/drawing/2014/main" val="1734031115"/>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Coordinated Systems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vMerge="1">
                  <a:txBody>
                    <a:bodyPr/>
                    <a:lstStyle/>
                    <a:p>
                      <a:endParaRPr lang="en-US"/>
                    </a:p>
                  </a:txBody>
                  <a:tcPr/>
                </a:tc>
                <a:extLst>
                  <a:ext uri="{0D108BD9-81ED-4DB2-BD59-A6C34878D82A}">
                    <a16:rowId xmlns:a16="http://schemas.microsoft.com/office/drawing/2014/main" val="2251477725"/>
                  </a:ext>
                </a:extLst>
              </a:tr>
              <a:tr h="185420">
                <a:tc>
                  <a:txBody>
                    <a:bodyPr/>
                    <a:lstStyle/>
                    <a:p>
                      <a:r>
                        <a:rPr lang="en-US" dirty="0">
                          <a:solidFill>
                            <a:schemeClr val="tx1"/>
                          </a:solidFill>
                        </a:rPr>
                        <a:t>Healthy Children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rowSpan="2">
                  <a:txBody>
                    <a:bodyPr/>
                    <a:lstStyle/>
                    <a:p>
                      <a:r>
                        <a:rPr lang="en-US" dirty="0">
                          <a:solidFill>
                            <a:schemeClr val="tx1"/>
                          </a:solidFill>
                        </a:rPr>
                        <a:t>Parent/Caregiver Diagnosis as Eligibility Criteria for Dyadic Therapy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1804954"/>
                  </a:ext>
                </a:extLst>
              </a:tr>
              <a:tr h="185420">
                <a:tc>
                  <a:txBody>
                    <a:bodyPr/>
                    <a:lstStyle/>
                    <a:p>
                      <a:r>
                        <a:rPr lang="en-US" dirty="0">
                          <a:solidFill>
                            <a:schemeClr val="tx1"/>
                          </a:solidFill>
                        </a:rPr>
                        <a:t>Strong Families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vMerge="1">
                  <a:txBody>
                    <a:bodyPr/>
                    <a:lstStyle/>
                    <a:p>
                      <a:endParaRPr lang="en-US"/>
                    </a:p>
                  </a:txBody>
                  <a:tcPr/>
                </a:tc>
                <a:extLst>
                  <a:ext uri="{0D108BD9-81ED-4DB2-BD59-A6C34878D82A}">
                    <a16:rowId xmlns:a16="http://schemas.microsoft.com/office/drawing/2014/main" val="474003808"/>
                  </a:ext>
                </a:extLst>
              </a:tr>
              <a:tr h="370840">
                <a:tc>
                  <a:txBody>
                    <a:bodyPr/>
                    <a:lstStyle/>
                    <a:p>
                      <a:r>
                        <a:rPr lang="en-US" dirty="0">
                          <a:solidFill>
                            <a:schemeClr val="tx1"/>
                          </a:solidFill>
                        </a:rPr>
                        <a:t>Coordinated Systems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dirty="0">
                          <a:solidFill>
                            <a:schemeClr val="tx1"/>
                          </a:solidFill>
                        </a:rPr>
                        <a:t>Data System Development for Cross-Sector Referrals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3155742"/>
                  </a:ext>
                </a:extLst>
              </a:tr>
            </a:tbl>
          </a:graphicData>
        </a:graphic>
      </p:graphicFrame>
      <p:pic>
        <p:nvPicPr>
          <p:cNvPr id="5" name="Picture 4">
            <a:extLst>
              <a:ext uri="{FF2B5EF4-FFF2-40B4-BE49-F238E27FC236}">
                <a16:creationId xmlns:a16="http://schemas.microsoft.com/office/drawing/2014/main" id="{B20882B1-4BFA-4417-8357-3B8CE9EA62B2}"/>
              </a:ext>
            </a:extLst>
          </p:cNvPr>
          <p:cNvPicPr>
            <a:picLocks noChangeAspect="1"/>
          </p:cNvPicPr>
          <p:nvPr/>
        </p:nvPicPr>
        <p:blipFill rotWithShape="1">
          <a:blip r:embed="rId3"/>
          <a:srcRect l="64844" t="25611" r="12969" b="59150"/>
          <a:stretch/>
        </p:blipFill>
        <p:spPr>
          <a:xfrm>
            <a:off x="247650" y="266962"/>
            <a:ext cx="2705100" cy="1045029"/>
          </a:xfrm>
          <a:prstGeom prst="rect">
            <a:avLst/>
          </a:prstGeom>
        </p:spPr>
      </p:pic>
      <p:sp>
        <p:nvSpPr>
          <p:cNvPr id="6" name="Rectangle 5">
            <a:extLst>
              <a:ext uri="{FF2B5EF4-FFF2-40B4-BE49-F238E27FC236}">
                <a16:creationId xmlns:a16="http://schemas.microsoft.com/office/drawing/2014/main" id="{2FDF591B-006B-445C-AF31-7C05EA43E3BD}"/>
              </a:ext>
            </a:extLst>
          </p:cNvPr>
          <p:cNvSpPr/>
          <p:nvPr/>
        </p:nvSpPr>
        <p:spPr>
          <a:xfrm>
            <a:off x="2952750" y="475152"/>
            <a:ext cx="8320494" cy="646331"/>
          </a:xfrm>
          <a:prstGeom prst="rect">
            <a:avLst/>
          </a:prstGeom>
        </p:spPr>
        <p:txBody>
          <a:bodyPr wrap="square">
            <a:spAutoFit/>
          </a:bodyPr>
          <a:lstStyle/>
          <a:p>
            <a:r>
              <a:rPr lang="en-US" dirty="0"/>
              <a:t>First 1,000 Days on Medicaid</a:t>
            </a:r>
          </a:p>
          <a:p>
            <a:r>
              <a:rPr lang="en-US" dirty="0"/>
              <a:t>Final Recommendations </a:t>
            </a:r>
          </a:p>
        </p:txBody>
      </p:sp>
    </p:spTree>
    <p:extLst>
      <p:ext uri="{BB962C8B-B14F-4D97-AF65-F5344CB8AC3E}">
        <p14:creationId xmlns:p14="http://schemas.microsoft.com/office/powerpoint/2010/main" val="3744336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DDE5A90-6492-4DC4-A88A-9E70EBCA48CB}"/>
              </a:ext>
            </a:extLst>
          </p:cNvPr>
          <p:cNvGraphicFramePr>
            <a:graphicFrameLocks noGrp="1"/>
          </p:cNvGraphicFramePr>
          <p:nvPr>
            <p:extLst>
              <p:ext uri="{D42A27DB-BD31-4B8C-83A1-F6EECF244321}">
                <p14:modId xmlns:p14="http://schemas.microsoft.com/office/powerpoint/2010/main" val="1394945134"/>
              </p:ext>
            </p:extLst>
          </p:nvPr>
        </p:nvGraphicFramePr>
        <p:xfrm>
          <a:off x="261256" y="1141954"/>
          <a:ext cx="11775233" cy="5603240"/>
        </p:xfrm>
        <a:graphic>
          <a:graphicData uri="http://schemas.openxmlformats.org/drawingml/2006/table">
            <a:tbl>
              <a:tblPr firstRow="1" bandRow="1">
                <a:tableStyleId>{5C22544A-7EE6-4342-B048-85BDC9FD1C3A}</a:tableStyleId>
              </a:tblPr>
              <a:tblGrid>
                <a:gridCol w="2632528">
                  <a:extLst>
                    <a:ext uri="{9D8B030D-6E8A-4147-A177-3AD203B41FA5}">
                      <a16:colId xmlns:a16="http://schemas.microsoft.com/office/drawing/2014/main" val="934279246"/>
                    </a:ext>
                  </a:extLst>
                </a:gridCol>
                <a:gridCol w="9142705">
                  <a:extLst>
                    <a:ext uri="{9D8B030D-6E8A-4147-A177-3AD203B41FA5}">
                      <a16:colId xmlns:a16="http://schemas.microsoft.com/office/drawing/2014/main" val="914092792"/>
                    </a:ext>
                  </a:extLst>
                </a:gridCol>
              </a:tblGrid>
              <a:tr h="370840">
                <a:tc>
                  <a:txBody>
                    <a:bodyPr/>
                    <a:lstStyle/>
                    <a:p>
                      <a:r>
                        <a:rPr lang="en-US" b="1" dirty="0">
                          <a:solidFill>
                            <a:schemeClr val="tx1"/>
                          </a:solidFill>
                        </a:rPr>
                        <a:t>ECAC Focus Areas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b="1" dirty="0">
                          <a:solidFill>
                            <a:schemeClr val="tx1"/>
                          </a:solidFill>
                        </a:rPr>
                        <a:t>Recommendations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78058285"/>
                  </a:ext>
                </a:extLst>
              </a:tr>
              <a:tr h="370840">
                <a:tc>
                  <a:txBody>
                    <a:bodyPr/>
                    <a:lstStyle/>
                    <a:p>
                      <a:r>
                        <a:rPr lang="en-US" dirty="0">
                          <a:solidFill>
                            <a:schemeClr val="tx1"/>
                          </a:solidFill>
                        </a:rPr>
                        <a:t>Early Learning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dirty="0">
                          <a:solidFill>
                            <a:schemeClr val="tx1"/>
                          </a:solidFill>
                        </a:rPr>
                        <a:t>Expand the Prekindergarten Program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3592383"/>
                  </a:ext>
                </a:extLst>
              </a:tr>
              <a:tr h="185420">
                <a:tc>
                  <a:txBody>
                    <a:bodyPr/>
                    <a:lstStyle/>
                    <a:p>
                      <a:r>
                        <a:rPr lang="en-US" dirty="0">
                          <a:solidFill>
                            <a:schemeClr val="tx1"/>
                          </a:solidFill>
                        </a:rPr>
                        <a:t>Early Learning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a:txBody>
                    <a:bodyPr/>
                    <a:lstStyle/>
                    <a:p>
                      <a:r>
                        <a:rPr lang="en-US" dirty="0">
                          <a:solidFill>
                            <a:schemeClr val="tx1"/>
                          </a:solidFill>
                        </a:rPr>
                        <a:t>Conduct a cost study to validate the actual cost of a high-quality prekindergarten 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776412"/>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Coordinated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vMerge="1">
                  <a:txBody>
                    <a:bodyPr/>
                    <a:lstStyle/>
                    <a:p>
                      <a:endParaRPr lang="en-US"/>
                    </a:p>
                  </a:txBody>
                  <a:tcPr/>
                </a:tc>
                <a:extLst>
                  <a:ext uri="{0D108BD9-81ED-4DB2-BD59-A6C34878D82A}">
                    <a16:rowId xmlns:a16="http://schemas.microsoft.com/office/drawing/2014/main" val="10003"/>
                  </a:ext>
                </a:extLst>
              </a:tr>
              <a:tr h="457200">
                <a:tc>
                  <a:txBody>
                    <a:bodyPr/>
                    <a:lstStyle/>
                    <a:p>
                      <a:r>
                        <a:rPr lang="en-US" dirty="0">
                          <a:solidFill>
                            <a:schemeClr val="tx1"/>
                          </a:solidFill>
                        </a:rPr>
                        <a:t>Early Learning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a:txBody>
                    <a:bodyPr/>
                    <a:lstStyle/>
                    <a:p>
                      <a:r>
                        <a:rPr lang="en-US" dirty="0">
                          <a:solidFill>
                            <a:schemeClr val="tx1"/>
                          </a:solidFill>
                        </a:rPr>
                        <a:t>Pilot programs to target funding to half-day and full-day 10-month and summer inclusion prekindergarten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9527081"/>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Coordinated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vMerge="1">
                  <a:txBody>
                    <a:bodyPr/>
                    <a:lstStyle/>
                    <a:p>
                      <a:endParaRPr lang="en-US"/>
                    </a:p>
                  </a:txBody>
                  <a:tcPr/>
                </a:tc>
                <a:extLst>
                  <a:ext uri="{0D108BD9-81ED-4DB2-BD59-A6C34878D82A}">
                    <a16:rowId xmlns:a16="http://schemas.microsoft.com/office/drawing/2014/main" val="2959043663"/>
                  </a:ext>
                </a:extLst>
              </a:tr>
              <a:tr h="185420">
                <a:tc>
                  <a:txBody>
                    <a:bodyPr/>
                    <a:lstStyle/>
                    <a:p>
                      <a:r>
                        <a:rPr lang="en-US" dirty="0">
                          <a:solidFill>
                            <a:schemeClr val="tx1"/>
                          </a:solidFill>
                        </a:rPr>
                        <a:t>Early Learning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a:txBody>
                    <a:bodyPr/>
                    <a:lstStyle/>
                    <a:p>
                      <a:r>
                        <a:rPr lang="en-US" dirty="0">
                          <a:solidFill>
                            <a:schemeClr val="tx1"/>
                          </a:solidFill>
                        </a:rPr>
                        <a:t>Establish five Early Learning Regional Technical Assistance Centers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9212334"/>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Coordinated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vMerge="1">
                  <a:txBody>
                    <a:bodyPr/>
                    <a:lstStyle/>
                    <a:p>
                      <a:endParaRPr lang="en-US"/>
                    </a:p>
                  </a:txBody>
                  <a:tcPr/>
                </a:tc>
                <a:extLst>
                  <a:ext uri="{0D108BD9-81ED-4DB2-BD59-A6C34878D82A}">
                    <a16:rowId xmlns:a16="http://schemas.microsoft.com/office/drawing/2014/main" val="2996808977"/>
                  </a:ext>
                </a:extLst>
              </a:tr>
              <a:tr h="320040">
                <a:tc>
                  <a:txBody>
                    <a:bodyPr/>
                    <a:lstStyle/>
                    <a:p>
                      <a:r>
                        <a:rPr lang="en-US" dirty="0">
                          <a:solidFill>
                            <a:schemeClr val="tx1"/>
                          </a:solidFill>
                        </a:rPr>
                        <a:t>Early Learning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a:txBody>
                    <a:bodyPr/>
                    <a:lstStyle/>
                    <a:p>
                      <a:r>
                        <a:rPr lang="en-US" dirty="0">
                          <a:solidFill>
                            <a:schemeClr val="tx1"/>
                          </a:solidFill>
                        </a:rPr>
                        <a:t>Give targeted communities the opportunity to self-identify and meet their specific family and community engagement needs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7255391"/>
                  </a:ext>
                </a:extLst>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Strong Families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vMerge="1">
                  <a:txBody>
                    <a:bodyPr/>
                    <a:lstStyle/>
                    <a:p>
                      <a:endParaRPr lang="en-US"/>
                    </a:p>
                  </a:txBody>
                  <a:tcPr/>
                </a:tc>
                <a:extLst>
                  <a:ext uri="{0D108BD9-81ED-4DB2-BD59-A6C34878D82A}">
                    <a16:rowId xmlns:a16="http://schemas.microsoft.com/office/drawing/2014/main" val="12898716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Early Learning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dirty="0">
                          <a:solidFill>
                            <a:schemeClr val="tx1"/>
                          </a:solidFill>
                        </a:rPr>
                        <a:t>Expand the availability of </a:t>
                      </a:r>
                      <a:r>
                        <a:rPr lang="en-US" dirty="0" err="1">
                          <a:solidFill>
                            <a:schemeClr val="tx1"/>
                          </a:solidFill>
                        </a:rPr>
                        <a:t>QUALITYstarsNY</a:t>
                      </a:r>
                      <a:r>
                        <a:rPr lang="en-US" dirty="0">
                          <a:solidFill>
                            <a:schemeClr val="tx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81874284"/>
                  </a:ext>
                </a:extLst>
              </a:tr>
              <a:tr h="370840">
                <a:tc>
                  <a:txBody>
                    <a:bodyPr/>
                    <a:lstStyle/>
                    <a:p>
                      <a:r>
                        <a:rPr lang="en-US" dirty="0">
                          <a:solidFill>
                            <a:schemeClr val="tx1"/>
                          </a:solidFill>
                        </a:rPr>
                        <a:t>Early Learning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r>
                        <a:rPr lang="en-US" dirty="0">
                          <a:solidFill>
                            <a:schemeClr val="tx1"/>
                          </a:solidFill>
                        </a:rPr>
                        <a:t>Adopt and implement a competency-based approach in pre-service teacher preparation programs and in-service professional development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0719694"/>
                  </a:ext>
                </a:extLst>
              </a:tr>
              <a:tr h="370840">
                <a:tc>
                  <a:txBody>
                    <a:bodyPr/>
                    <a:lstStyle/>
                    <a:p>
                      <a:r>
                        <a:rPr lang="en-US" dirty="0">
                          <a:solidFill>
                            <a:schemeClr val="tx1"/>
                          </a:solidFill>
                        </a:rPr>
                        <a:t>Coordinated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lang="en-US" dirty="0">
                          <a:solidFill>
                            <a:schemeClr val="tx1"/>
                          </a:solidFill>
                        </a:rPr>
                        <a:t>Begin the creation of a unified HIPAA and FERPA- compliant data system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6008939"/>
                  </a:ext>
                </a:extLst>
              </a:tr>
              <a:tr h="370840">
                <a:tc>
                  <a:txBody>
                    <a:bodyPr/>
                    <a:lstStyle/>
                    <a:p>
                      <a:r>
                        <a:rPr lang="en-US" dirty="0">
                          <a:solidFill>
                            <a:schemeClr val="tx1"/>
                          </a:solidFill>
                        </a:rPr>
                        <a:t>Healthy Children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r>
                        <a:rPr lang="en-US" dirty="0">
                          <a:solidFill>
                            <a:schemeClr val="tx1"/>
                          </a:solidFill>
                        </a:rPr>
                        <a:t>Begin the implementation of a comprehensive developmental screening process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1804954"/>
                  </a:ext>
                </a:extLst>
              </a:tr>
            </a:tbl>
          </a:graphicData>
        </a:graphic>
      </p:graphicFrame>
      <p:pic>
        <p:nvPicPr>
          <p:cNvPr id="3" name="Picture 2" descr="SEDseal">
            <a:extLst>
              <a:ext uri="{FF2B5EF4-FFF2-40B4-BE49-F238E27FC236}">
                <a16:creationId xmlns:a16="http://schemas.microsoft.com/office/drawing/2014/main" id="{34463A55-F5B7-4ABC-8195-E1564142BC8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764" y="141059"/>
            <a:ext cx="892176" cy="914400"/>
          </a:xfrm>
          <a:prstGeom prst="rect">
            <a:avLst/>
          </a:prstGeom>
          <a:noFill/>
          <a:ln>
            <a:noFill/>
          </a:ln>
        </p:spPr>
      </p:pic>
      <p:sp>
        <p:nvSpPr>
          <p:cNvPr id="5" name="Rectangle 4">
            <a:extLst>
              <a:ext uri="{FF2B5EF4-FFF2-40B4-BE49-F238E27FC236}">
                <a16:creationId xmlns:a16="http://schemas.microsoft.com/office/drawing/2014/main" id="{C8AAF9B6-303A-4E36-8875-B269E8FD95AC}"/>
              </a:ext>
            </a:extLst>
          </p:cNvPr>
          <p:cNvSpPr/>
          <p:nvPr/>
        </p:nvSpPr>
        <p:spPr>
          <a:xfrm>
            <a:off x="1863633" y="325864"/>
            <a:ext cx="9409611" cy="646331"/>
          </a:xfrm>
          <a:prstGeom prst="rect">
            <a:avLst/>
          </a:prstGeom>
        </p:spPr>
        <p:txBody>
          <a:bodyPr wrap="square">
            <a:spAutoFit/>
          </a:bodyPr>
          <a:lstStyle/>
          <a:p>
            <a:r>
              <a:rPr lang="en-US" dirty="0"/>
              <a:t>New York State Board of Regents Early Childhood Workgroup’s Blue Ribbon Committee</a:t>
            </a:r>
          </a:p>
          <a:p>
            <a:r>
              <a:rPr lang="en-US" dirty="0"/>
              <a:t>Final Budget Recommendations </a:t>
            </a:r>
          </a:p>
        </p:txBody>
      </p:sp>
    </p:spTree>
    <p:extLst>
      <p:ext uri="{BB962C8B-B14F-4D97-AF65-F5344CB8AC3E}">
        <p14:creationId xmlns:p14="http://schemas.microsoft.com/office/powerpoint/2010/main" val="2632426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2CA7C377-C353-4A0D-A389-FBB42FBF34BF}"/>
              </a:ext>
            </a:extLst>
          </p:cNvPr>
          <p:cNvGraphicFramePr/>
          <p:nvPr>
            <p:extLst>
              <p:ext uri="{D42A27DB-BD31-4B8C-83A1-F6EECF244321}">
                <p14:modId xmlns:p14="http://schemas.microsoft.com/office/powerpoint/2010/main" val="3950396055"/>
              </p:ext>
            </p:extLst>
          </p:nvPr>
        </p:nvGraphicFramePr>
        <p:xfrm>
          <a:off x="3233783" y="63258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7">
            <a:extLst>
              <a:ext uri="{FF2B5EF4-FFF2-40B4-BE49-F238E27FC236}">
                <a16:creationId xmlns:a16="http://schemas.microsoft.com/office/drawing/2014/main" id="{0D0072AA-82A8-4AE4-96C4-630605EFACD2}"/>
              </a:ext>
            </a:extLst>
          </p:cNvPr>
          <p:cNvPicPr>
            <a:picLocks noChangeAspect="1"/>
          </p:cNvPicPr>
          <p:nvPr/>
        </p:nvPicPr>
        <p:blipFill rotWithShape="1">
          <a:blip r:embed="rId8"/>
          <a:srcRect l="64844" t="25611" r="12969" b="59150"/>
          <a:stretch/>
        </p:blipFill>
        <p:spPr>
          <a:xfrm>
            <a:off x="400050" y="2917736"/>
            <a:ext cx="2705100" cy="1045029"/>
          </a:xfrm>
          <a:prstGeom prst="rect">
            <a:avLst/>
          </a:prstGeom>
        </p:spPr>
      </p:pic>
      <p:pic>
        <p:nvPicPr>
          <p:cNvPr id="9" name="Picture 8" descr="SEDseal">
            <a:extLst>
              <a:ext uri="{FF2B5EF4-FFF2-40B4-BE49-F238E27FC236}">
                <a16:creationId xmlns:a16="http://schemas.microsoft.com/office/drawing/2014/main" id="{07D6BEB1-1633-41F5-AAD3-4AEE9482F39B}"/>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75640" y="4514260"/>
            <a:ext cx="1784354" cy="1828800"/>
          </a:xfrm>
          <a:prstGeom prst="rect">
            <a:avLst/>
          </a:prstGeom>
          <a:noFill/>
          <a:ln>
            <a:noFill/>
          </a:ln>
        </p:spPr>
      </p:pic>
      <p:pic>
        <p:nvPicPr>
          <p:cNvPr id="10" name="Picture 9">
            <a:extLst>
              <a:ext uri="{FF2B5EF4-FFF2-40B4-BE49-F238E27FC236}">
                <a16:creationId xmlns:a16="http://schemas.microsoft.com/office/drawing/2014/main" id="{C41577CC-0E06-4E87-992E-BD66AF44CC7D}"/>
              </a:ext>
            </a:extLst>
          </p:cNvPr>
          <p:cNvPicPr/>
          <p:nvPr/>
        </p:nvPicPr>
        <p:blipFill>
          <a:blip r:embed="rId10">
            <a:extLst>
              <a:ext uri="{28A0092B-C50C-407E-A947-70E740481C1C}">
                <a14:useLocalDpi xmlns:a14="http://schemas.microsoft.com/office/drawing/2010/main" val="0"/>
              </a:ext>
            </a:extLst>
          </a:blip>
          <a:stretch>
            <a:fillRect/>
          </a:stretch>
        </p:blipFill>
        <p:spPr>
          <a:xfrm>
            <a:off x="400050" y="338859"/>
            <a:ext cx="2667000" cy="2027382"/>
          </a:xfrm>
          <a:prstGeom prst="rect">
            <a:avLst/>
          </a:prstGeom>
        </p:spPr>
      </p:pic>
    </p:spTree>
    <p:extLst>
      <p:ext uri="{BB962C8B-B14F-4D97-AF65-F5344CB8AC3E}">
        <p14:creationId xmlns:p14="http://schemas.microsoft.com/office/powerpoint/2010/main" val="2064065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D0072AA-82A8-4AE4-96C4-630605EFACD2}"/>
              </a:ext>
            </a:extLst>
          </p:cNvPr>
          <p:cNvPicPr>
            <a:picLocks noChangeAspect="1"/>
          </p:cNvPicPr>
          <p:nvPr/>
        </p:nvPicPr>
        <p:blipFill rotWithShape="1">
          <a:blip r:embed="rId3"/>
          <a:srcRect l="64844" t="25611" r="12969" b="59150"/>
          <a:stretch/>
        </p:blipFill>
        <p:spPr>
          <a:xfrm>
            <a:off x="400050" y="2917736"/>
            <a:ext cx="2705100" cy="1045029"/>
          </a:xfrm>
          <a:prstGeom prst="rect">
            <a:avLst/>
          </a:prstGeom>
        </p:spPr>
      </p:pic>
      <p:pic>
        <p:nvPicPr>
          <p:cNvPr id="9" name="Picture 8" descr="SEDseal">
            <a:extLst>
              <a:ext uri="{FF2B5EF4-FFF2-40B4-BE49-F238E27FC236}">
                <a16:creationId xmlns:a16="http://schemas.microsoft.com/office/drawing/2014/main" id="{07D6BEB1-1633-41F5-AAD3-4AEE9482F39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75640" y="4514260"/>
            <a:ext cx="1784354" cy="1828800"/>
          </a:xfrm>
          <a:prstGeom prst="rect">
            <a:avLst/>
          </a:prstGeom>
          <a:noFill/>
          <a:ln>
            <a:noFill/>
          </a:ln>
        </p:spPr>
      </p:pic>
      <p:pic>
        <p:nvPicPr>
          <p:cNvPr id="10" name="Picture 9">
            <a:extLst>
              <a:ext uri="{FF2B5EF4-FFF2-40B4-BE49-F238E27FC236}">
                <a16:creationId xmlns:a16="http://schemas.microsoft.com/office/drawing/2014/main" id="{C41577CC-0E06-4E87-992E-BD66AF44CC7D}"/>
              </a:ext>
            </a:extLst>
          </p:cNvPr>
          <p:cNvPicPr/>
          <p:nvPr/>
        </p:nvPicPr>
        <p:blipFill>
          <a:blip r:embed="rId5">
            <a:extLst>
              <a:ext uri="{28A0092B-C50C-407E-A947-70E740481C1C}">
                <a14:useLocalDpi xmlns:a14="http://schemas.microsoft.com/office/drawing/2010/main" val="0"/>
              </a:ext>
            </a:extLst>
          </a:blip>
          <a:stretch>
            <a:fillRect/>
          </a:stretch>
        </p:blipFill>
        <p:spPr>
          <a:xfrm>
            <a:off x="400050" y="338859"/>
            <a:ext cx="2667000" cy="2027382"/>
          </a:xfrm>
          <a:prstGeom prst="rect">
            <a:avLst/>
          </a:prstGeom>
        </p:spPr>
      </p:pic>
      <p:sp>
        <p:nvSpPr>
          <p:cNvPr id="3" name="Rectangle 2"/>
          <p:cNvSpPr/>
          <p:nvPr/>
        </p:nvSpPr>
        <p:spPr>
          <a:xfrm>
            <a:off x="4081858" y="1167884"/>
            <a:ext cx="5992153" cy="461665"/>
          </a:xfrm>
          <a:prstGeom prst="rect">
            <a:avLst/>
          </a:prstGeom>
        </p:spPr>
        <p:txBody>
          <a:bodyPr wrap="none">
            <a:spAutoFit/>
          </a:bodyPr>
          <a:lstStyle/>
          <a:p>
            <a:r>
              <a:rPr lang="en-US" sz="2400" dirty="0">
                <a:solidFill>
                  <a:schemeClr val="accent1"/>
                </a:solidFill>
                <a:hlinkClick r:id="rId6"/>
              </a:rPr>
              <a:t>http://www.nysecac.org/about/strategic-plan</a:t>
            </a:r>
            <a:r>
              <a:rPr lang="en-US" sz="2400" dirty="0">
                <a:solidFill>
                  <a:schemeClr val="accent1"/>
                </a:solidFill>
              </a:rPr>
              <a:t> </a:t>
            </a:r>
          </a:p>
        </p:txBody>
      </p:sp>
      <p:sp>
        <p:nvSpPr>
          <p:cNvPr id="4" name="Rectangle 3"/>
          <p:cNvSpPr/>
          <p:nvPr/>
        </p:nvSpPr>
        <p:spPr>
          <a:xfrm>
            <a:off x="4081857" y="3024751"/>
            <a:ext cx="7357473" cy="830997"/>
          </a:xfrm>
          <a:prstGeom prst="rect">
            <a:avLst/>
          </a:prstGeom>
        </p:spPr>
        <p:txBody>
          <a:bodyPr wrap="square">
            <a:spAutoFit/>
          </a:bodyPr>
          <a:lstStyle/>
          <a:p>
            <a:r>
              <a:rPr lang="en-US" sz="2400" dirty="0">
                <a:solidFill>
                  <a:schemeClr val="accent1"/>
                </a:solidFill>
                <a:hlinkClick r:id="rId7"/>
              </a:rPr>
              <a:t>https://www.health.ny.gov/health_care/medicaid/redesign/1000_days/2017-12-01_proposal_desc.htm </a:t>
            </a:r>
            <a:endParaRPr lang="en-US" sz="2400" dirty="0">
              <a:solidFill>
                <a:schemeClr val="accent1"/>
              </a:solidFill>
            </a:endParaRPr>
          </a:p>
        </p:txBody>
      </p:sp>
      <p:sp>
        <p:nvSpPr>
          <p:cNvPr id="5" name="Rectangle 4"/>
          <p:cNvSpPr/>
          <p:nvPr/>
        </p:nvSpPr>
        <p:spPr>
          <a:xfrm>
            <a:off x="4081858" y="5105494"/>
            <a:ext cx="7357472" cy="830997"/>
          </a:xfrm>
          <a:prstGeom prst="rect">
            <a:avLst/>
          </a:prstGeom>
        </p:spPr>
        <p:txBody>
          <a:bodyPr wrap="square">
            <a:spAutoFit/>
          </a:bodyPr>
          <a:lstStyle/>
          <a:p>
            <a:r>
              <a:rPr lang="en-US" sz="2400" dirty="0">
                <a:hlinkClick r:id="rId8"/>
              </a:rPr>
              <a:t>http://www.regents.nysed.gov/common/regents/files/Early%20Childhood_BRCRecsCVR_%20FINAL12_7_2017.pdf</a:t>
            </a:r>
            <a:r>
              <a:rPr lang="en-US" sz="2400" dirty="0"/>
              <a:t> </a:t>
            </a:r>
          </a:p>
        </p:txBody>
      </p:sp>
    </p:spTree>
    <p:extLst>
      <p:ext uri="{BB962C8B-B14F-4D97-AF65-F5344CB8AC3E}">
        <p14:creationId xmlns:p14="http://schemas.microsoft.com/office/powerpoint/2010/main" val="924618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913</Words>
  <Application>Microsoft Office PowerPoint</Application>
  <PresentationFormat>Widescreen</PresentationFormat>
  <Paragraphs>107</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Crosswalk of the Recommendations from the Board of Regents Early Childhood Workgroup’s Blue Ribbon Committee &amp; First 1,000 Days on Medicaid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Krupski</dc:creator>
  <cp:lastModifiedBy>Jessica Krupski</cp:lastModifiedBy>
  <cp:revision>21</cp:revision>
  <dcterms:created xsi:type="dcterms:W3CDTF">2017-12-08T15:32:01Z</dcterms:created>
  <dcterms:modified xsi:type="dcterms:W3CDTF">2019-02-01T04:46:26Z</dcterms:modified>
</cp:coreProperties>
</file>