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93" r:id="rId3"/>
    <p:sldMasterId id="2147483695" r:id="rId4"/>
    <p:sldMasterId id="2147483697" r:id="rId5"/>
  </p:sldMasterIdLst>
  <p:notesMasterIdLst>
    <p:notesMasterId r:id="rId52"/>
  </p:notesMasterIdLst>
  <p:sldIdLst>
    <p:sldId id="256" r:id="rId6"/>
    <p:sldId id="259" r:id="rId7"/>
    <p:sldId id="304" r:id="rId8"/>
    <p:sldId id="305" r:id="rId9"/>
    <p:sldId id="306" r:id="rId10"/>
    <p:sldId id="307" r:id="rId11"/>
    <p:sldId id="308" r:id="rId12"/>
    <p:sldId id="350" r:id="rId13"/>
    <p:sldId id="351" r:id="rId14"/>
    <p:sldId id="352" r:id="rId15"/>
    <p:sldId id="353" r:id="rId16"/>
    <p:sldId id="354" r:id="rId17"/>
    <p:sldId id="355" r:id="rId18"/>
    <p:sldId id="356" r:id="rId19"/>
    <p:sldId id="357" r:id="rId20"/>
    <p:sldId id="358" r:id="rId21"/>
    <p:sldId id="359" r:id="rId22"/>
    <p:sldId id="360" r:id="rId23"/>
    <p:sldId id="361" r:id="rId24"/>
    <p:sldId id="362" r:id="rId25"/>
    <p:sldId id="363" r:id="rId26"/>
    <p:sldId id="364" r:id="rId27"/>
    <p:sldId id="365" r:id="rId28"/>
    <p:sldId id="366" r:id="rId29"/>
    <p:sldId id="310" r:id="rId30"/>
    <p:sldId id="309" r:id="rId31"/>
    <p:sldId id="322" r:id="rId32"/>
    <p:sldId id="311" r:id="rId33"/>
    <p:sldId id="312" r:id="rId34"/>
    <p:sldId id="324" r:id="rId35"/>
    <p:sldId id="325" r:id="rId36"/>
    <p:sldId id="326" r:id="rId37"/>
    <p:sldId id="327" r:id="rId38"/>
    <p:sldId id="328" r:id="rId39"/>
    <p:sldId id="329" r:id="rId40"/>
    <p:sldId id="330" r:id="rId41"/>
    <p:sldId id="331" r:id="rId42"/>
    <p:sldId id="332" r:id="rId43"/>
    <p:sldId id="313" r:id="rId44"/>
    <p:sldId id="318" r:id="rId45"/>
    <p:sldId id="319" r:id="rId46"/>
    <p:sldId id="323" r:id="rId47"/>
    <p:sldId id="316" r:id="rId48"/>
    <p:sldId id="314" r:id="rId49"/>
    <p:sldId id="315" r:id="rId50"/>
    <p:sldId id="276"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5956" autoAdjust="0"/>
    <p:restoredTop sz="94660"/>
  </p:normalViewPr>
  <p:slideViewPr>
    <p:cSldViewPr snapToGrid="0">
      <p:cViewPr varScale="1">
        <p:scale>
          <a:sx n="84" d="100"/>
          <a:sy n="84" d="100"/>
        </p:scale>
        <p:origin x="678" y="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565510-6F1E-4BAE-A29D-65EC4641D2C2}" type="datetimeFigureOut">
              <a:rPr lang="en-US" smtClean="0"/>
              <a:t>6/18/2020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1AE96F-D0A4-4D8C-B526-1BFD09E84970}" type="slidenum">
              <a:rPr lang="en-US" smtClean="0"/>
              <a:t>‹#›</a:t>
            </a:fld>
            <a:endParaRPr lang="en-US"/>
          </a:p>
        </p:txBody>
      </p:sp>
    </p:spTree>
    <p:extLst>
      <p:ext uri="{BB962C8B-B14F-4D97-AF65-F5344CB8AC3E}">
        <p14:creationId xmlns:p14="http://schemas.microsoft.com/office/powerpoint/2010/main" val="2145276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644919-64C4-49EF-8410-1222B11467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8025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0715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642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0595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3183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3772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8387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77977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9875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9292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0914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644919-64C4-49EF-8410-1222B11467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2625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8870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61749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133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r>
              <a:rPr lang="en-US" dirty="0"/>
              <a:t>We worked with NYSDOH, NYS OCFS, NYSED and Head Start to develop </a:t>
            </a:r>
            <a:r>
              <a:rPr lang="en-US" dirty="0" smtClean="0"/>
              <a:t>11X17</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644919-64C4-49EF-8410-1222B11467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1624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r>
              <a:rPr lang="en-US" dirty="0"/>
              <a:t>We worked with NYSDOH, NYS OCFS, NYSED and Head Start to develop </a:t>
            </a:r>
            <a:r>
              <a:rPr lang="en-US" dirty="0" smtClean="0"/>
              <a:t>11X17</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644919-64C4-49EF-8410-1222B11467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1967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644919-64C4-49EF-8410-1222B11467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6535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5354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5005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9921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7456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ti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ti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8970100-1070-4205-A365-B18D21F96E8E}" type="datetimeFigureOut">
              <a:rPr lang="en-US" smtClean="0"/>
              <a:t>6/18/2020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564956-72B0-41DC-94CB-E9DC0F9E9397}" type="slidenum">
              <a:rPr lang="en-US" smtClean="0"/>
              <a:t>‹#›</a:t>
            </a:fld>
            <a:endParaRPr lang="en-US"/>
          </a:p>
        </p:txBody>
      </p:sp>
    </p:spTree>
    <p:extLst>
      <p:ext uri="{BB962C8B-B14F-4D97-AF65-F5344CB8AC3E}">
        <p14:creationId xmlns:p14="http://schemas.microsoft.com/office/powerpoint/2010/main" val="597021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970100-1070-4205-A365-B18D21F96E8E}" type="datetimeFigureOut">
              <a:rPr lang="en-US" smtClean="0"/>
              <a:t>6/18/2020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564956-72B0-41DC-94CB-E9DC0F9E9397}" type="slidenum">
              <a:rPr lang="en-US" smtClean="0"/>
              <a:t>‹#›</a:t>
            </a:fld>
            <a:endParaRPr lang="en-US"/>
          </a:p>
        </p:txBody>
      </p:sp>
    </p:spTree>
    <p:extLst>
      <p:ext uri="{BB962C8B-B14F-4D97-AF65-F5344CB8AC3E}">
        <p14:creationId xmlns:p14="http://schemas.microsoft.com/office/powerpoint/2010/main" val="1959633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970100-1070-4205-A365-B18D21F96E8E}" type="datetimeFigureOut">
              <a:rPr lang="en-US" smtClean="0"/>
              <a:t>6/18/2020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564956-72B0-41DC-94CB-E9DC0F9E9397}" type="slidenum">
              <a:rPr lang="en-US" smtClean="0"/>
              <a:t>‹#›</a:t>
            </a:fld>
            <a:endParaRPr lang="en-US"/>
          </a:p>
        </p:txBody>
      </p:sp>
    </p:spTree>
    <p:extLst>
      <p:ext uri="{BB962C8B-B14F-4D97-AF65-F5344CB8AC3E}">
        <p14:creationId xmlns:p14="http://schemas.microsoft.com/office/powerpoint/2010/main" val="63623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341992" y="3326145"/>
            <a:ext cx="7548824" cy="1646307"/>
          </a:xfrm>
        </p:spPr>
        <p:txBody>
          <a:bodyPr anchor="b">
            <a:normAutofit/>
          </a:bodyPr>
          <a:lstStyle>
            <a:lvl1pPr marL="0" indent="0">
              <a:buNone/>
              <a:defRPr sz="4800" b="1" baseline="0">
                <a:solidFill>
                  <a:schemeClr val="tx1"/>
                </a:solidFill>
              </a:defRPr>
            </a:lvl1pPr>
          </a:lstStyle>
          <a:p>
            <a:pPr lvl="0"/>
            <a:r>
              <a:rPr lang="en-US" dirty="0"/>
              <a:t>Add the title of your presentation here</a:t>
            </a:r>
          </a:p>
        </p:txBody>
      </p:sp>
      <p:grpSp>
        <p:nvGrpSpPr>
          <p:cNvPr id="10" name="Group 9"/>
          <p:cNvGrpSpPr/>
          <p:nvPr userDrawn="1"/>
        </p:nvGrpSpPr>
        <p:grpSpPr>
          <a:xfrm>
            <a:off x="4519855" y="6482698"/>
            <a:ext cx="2499307" cy="318303"/>
            <a:chOff x="3519449" y="4886156"/>
            <a:chExt cx="1874480" cy="238727"/>
          </a:xfrm>
        </p:grpSpPr>
        <p:sp>
          <p:nvSpPr>
            <p:cNvPr id="11" name="Subtitle 1"/>
            <p:cNvSpPr txBox="1">
              <a:spLocks/>
            </p:cNvSpPr>
            <p:nvPr userDrawn="1"/>
          </p:nvSpPr>
          <p:spPr>
            <a:xfrm>
              <a:off x="3519449" y="4886156"/>
              <a:ext cx="1050635" cy="16020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067" dirty="0">
                  <a:solidFill>
                    <a:srgbClr val="FFFFFF"/>
                  </a:solidFill>
                  <a:latin typeface="Helvetica Neue"/>
                  <a:cs typeface="Helvetica Neue"/>
                </a:rPr>
                <a:t>Powered by</a:t>
              </a:r>
            </a:p>
          </p:txBody>
        </p:sp>
        <p:pic>
          <p:nvPicPr>
            <p:cNvPr id="12" name="Picture 11" descr="sm_logo_reversed1colo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4796" y="4895292"/>
              <a:ext cx="1109133" cy="229591"/>
            </a:xfrm>
            <a:prstGeom prst="rect">
              <a:avLst/>
            </a:prstGeom>
          </p:spPr>
        </p:pic>
      </p:grpSp>
      <p:sp>
        <p:nvSpPr>
          <p:cNvPr id="3" name="Text Placeholder 2"/>
          <p:cNvSpPr>
            <a:spLocks noGrp="1"/>
          </p:cNvSpPr>
          <p:nvPr>
            <p:ph type="body" sz="quarter" idx="12"/>
          </p:nvPr>
        </p:nvSpPr>
        <p:spPr>
          <a:xfrm>
            <a:off x="342901" y="4976690"/>
            <a:ext cx="5196417" cy="499533"/>
          </a:xfrm>
        </p:spPr>
        <p:txBody>
          <a:bodyPr/>
          <a:lstStyle/>
          <a:p>
            <a:pPr lvl="0"/>
            <a:r>
              <a:rPr lang="en-US" dirty="0"/>
              <a:t>Click to edit Master text styles</a:t>
            </a:r>
          </a:p>
        </p:txBody>
      </p:sp>
    </p:spTree>
    <p:extLst>
      <p:ext uri="{BB962C8B-B14F-4D97-AF65-F5344CB8AC3E}">
        <p14:creationId xmlns:p14="http://schemas.microsoft.com/office/powerpoint/2010/main" val="3788726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A88B48FB-E956-2048-9E74-C69E7CAA26CC}" type="slidenum">
              <a:rPr lang="en-US" smtClean="0"/>
              <a:t>‹#›</a:t>
            </a:fld>
            <a:endParaRPr lang="en-US"/>
          </a:p>
        </p:txBody>
      </p:sp>
    </p:spTree>
    <p:extLst>
      <p:ext uri="{BB962C8B-B14F-4D97-AF65-F5344CB8AC3E}">
        <p14:creationId xmlns:p14="http://schemas.microsoft.com/office/powerpoint/2010/main" val="3485677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677893"/>
            <a:ext cx="12188825"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611409"/>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A9797B-57C7-4AD7-B7A1-B83CD43D36E7}"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tableware, plate, dishware&#10;&#10;Description automatically generated">
            <a:extLst>
              <a:ext uri="{FF2B5EF4-FFF2-40B4-BE49-F238E27FC236}">
                <a16:creationId xmlns:a16="http://schemas.microsoft.com/office/drawing/2014/main" id="{9E010DC8-F159-4BE6-A4A7-DDD9662A11A0}"/>
              </a:ext>
            </a:extLst>
          </p:cNvPr>
          <p:cNvPicPr>
            <a:picLocks noChangeAspect="1"/>
          </p:cNvPicPr>
          <p:nvPr userDrawn="1"/>
        </p:nvPicPr>
        <p:blipFill>
          <a:blip r:embed="rId2"/>
          <a:stretch>
            <a:fillRect/>
          </a:stretch>
        </p:blipFill>
        <p:spPr>
          <a:xfrm>
            <a:off x="11510125" y="5878599"/>
            <a:ext cx="629800" cy="656998"/>
          </a:xfrm>
          <a:prstGeom prst="rect">
            <a:avLst/>
          </a:prstGeom>
        </p:spPr>
      </p:pic>
    </p:spTree>
    <p:extLst>
      <p:ext uri="{BB962C8B-B14F-4D97-AF65-F5344CB8AC3E}">
        <p14:creationId xmlns:p14="http://schemas.microsoft.com/office/powerpoint/2010/main" val="3316477653"/>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A9797B-57C7-4AD7-B7A1-B83CD43D36E7}" type="slidenum">
              <a:rPr lang="en-US" smtClean="0"/>
              <a:t>‹#›</a:t>
            </a:fld>
            <a:endParaRPr lang="en-US"/>
          </a:p>
        </p:txBody>
      </p:sp>
      <p:pic>
        <p:nvPicPr>
          <p:cNvPr id="7" name="Picture 6" descr="A picture containing tableware, plate, dishware&#10;&#10;Description automatically generated">
            <a:extLst>
              <a:ext uri="{FF2B5EF4-FFF2-40B4-BE49-F238E27FC236}">
                <a16:creationId xmlns:a16="http://schemas.microsoft.com/office/drawing/2014/main" id="{211E1512-995C-4899-ADA5-F95F25A30886}"/>
              </a:ext>
            </a:extLst>
          </p:cNvPr>
          <p:cNvPicPr>
            <a:picLocks noChangeAspect="1"/>
          </p:cNvPicPr>
          <p:nvPr userDrawn="1"/>
        </p:nvPicPr>
        <p:blipFill>
          <a:blip r:embed="rId2"/>
          <a:stretch>
            <a:fillRect/>
          </a:stretch>
        </p:blipFill>
        <p:spPr>
          <a:xfrm>
            <a:off x="11578287" y="5958160"/>
            <a:ext cx="587851" cy="613237"/>
          </a:xfrm>
          <a:prstGeom prst="rect">
            <a:avLst/>
          </a:prstGeom>
        </p:spPr>
      </p:pic>
    </p:spTree>
    <p:extLst>
      <p:ext uri="{BB962C8B-B14F-4D97-AF65-F5344CB8AC3E}">
        <p14:creationId xmlns:p14="http://schemas.microsoft.com/office/powerpoint/2010/main" val="3079819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668657"/>
            <a:ext cx="12188825"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602173"/>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6600" b="0">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A9797B-57C7-4AD7-B7A1-B83CD43D36E7}"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tableware, plate, dishware&#10;&#10;Description automatically generated">
            <a:extLst>
              <a:ext uri="{FF2B5EF4-FFF2-40B4-BE49-F238E27FC236}">
                <a16:creationId xmlns:a16="http://schemas.microsoft.com/office/drawing/2014/main" id="{2CF9C02B-77FE-4AF2-AE08-830E44C42760}"/>
              </a:ext>
            </a:extLst>
          </p:cNvPr>
          <p:cNvPicPr>
            <a:picLocks noChangeAspect="1"/>
          </p:cNvPicPr>
          <p:nvPr userDrawn="1"/>
        </p:nvPicPr>
        <p:blipFill>
          <a:blip r:embed="rId2"/>
          <a:stretch>
            <a:fillRect/>
          </a:stretch>
        </p:blipFill>
        <p:spPr>
          <a:xfrm>
            <a:off x="11595620" y="5965429"/>
            <a:ext cx="566131" cy="590580"/>
          </a:xfrm>
          <a:prstGeom prst="rect">
            <a:avLst/>
          </a:prstGeom>
        </p:spPr>
      </p:pic>
    </p:spTree>
    <p:extLst>
      <p:ext uri="{BB962C8B-B14F-4D97-AF65-F5344CB8AC3E}">
        <p14:creationId xmlns:p14="http://schemas.microsoft.com/office/powerpoint/2010/main" val="621214175"/>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A9797B-57C7-4AD7-B7A1-B83CD43D36E7}" type="slidenum">
              <a:rPr lang="en-US" smtClean="0"/>
              <a:t>‹#›</a:t>
            </a:fld>
            <a:endParaRPr lang="en-US"/>
          </a:p>
        </p:txBody>
      </p:sp>
    </p:spTree>
    <p:extLst>
      <p:ext uri="{BB962C8B-B14F-4D97-AF65-F5344CB8AC3E}">
        <p14:creationId xmlns:p14="http://schemas.microsoft.com/office/powerpoint/2010/main" val="22361344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A9797B-57C7-4AD7-B7A1-B83CD43D36E7}" type="slidenum">
              <a:rPr lang="en-US" smtClean="0"/>
              <a:t>‹#›</a:t>
            </a:fld>
            <a:endParaRPr lang="en-US"/>
          </a:p>
        </p:txBody>
      </p:sp>
    </p:spTree>
    <p:extLst>
      <p:ext uri="{BB962C8B-B14F-4D97-AF65-F5344CB8AC3E}">
        <p14:creationId xmlns:p14="http://schemas.microsoft.com/office/powerpoint/2010/main" val="20048724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A9797B-57C7-4AD7-B7A1-B83CD43D36E7}" type="slidenum">
              <a:rPr lang="en-US" smtClean="0"/>
              <a:t>‹#›</a:t>
            </a:fld>
            <a:endParaRPr lang="en-US"/>
          </a:p>
        </p:txBody>
      </p:sp>
    </p:spTree>
    <p:extLst>
      <p:ext uri="{BB962C8B-B14F-4D97-AF65-F5344CB8AC3E}">
        <p14:creationId xmlns:p14="http://schemas.microsoft.com/office/powerpoint/2010/main" val="1567867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970100-1070-4205-A365-B18D21F96E8E}" type="datetimeFigureOut">
              <a:rPr lang="en-US" smtClean="0"/>
              <a:t>6/18/2020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564956-72B0-41DC-94CB-E9DC0F9E9397}" type="slidenum">
              <a:rPr lang="en-US" smtClean="0"/>
              <a:t>‹#›</a:t>
            </a:fld>
            <a:endParaRPr lang="en-US"/>
          </a:p>
        </p:txBody>
      </p:sp>
    </p:spTree>
    <p:extLst>
      <p:ext uri="{BB962C8B-B14F-4D97-AF65-F5344CB8AC3E}">
        <p14:creationId xmlns:p14="http://schemas.microsoft.com/office/powerpoint/2010/main" val="452575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668652"/>
            <a:ext cx="12188825"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611404"/>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D6A9797B-57C7-4AD7-B7A1-B83CD43D36E7}" type="slidenum">
              <a:rPr lang="en-US" smtClean="0"/>
              <a:t>‹#›</a:t>
            </a:fld>
            <a:endParaRPr lang="en-US"/>
          </a:p>
        </p:txBody>
      </p:sp>
      <p:pic>
        <p:nvPicPr>
          <p:cNvPr id="10" name="Picture 9" descr="A close up of a logo&#10;&#10;Description generated with very high confidence">
            <a:extLst>
              <a:ext uri="{FF2B5EF4-FFF2-40B4-BE49-F238E27FC236}">
                <a16:creationId xmlns:a16="http://schemas.microsoft.com/office/drawing/2014/main" id="{E0D91B8C-CA07-4860-88DA-71367BAC9F0C}"/>
              </a:ext>
            </a:extLst>
          </p:cNvPr>
          <p:cNvPicPr>
            <a:picLocks noChangeAspect="1"/>
          </p:cNvPicPr>
          <p:nvPr userDrawn="1"/>
        </p:nvPicPr>
        <p:blipFill>
          <a:blip r:embed="rId2"/>
          <a:stretch>
            <a:fillRect/>
          </a:stretch>
        </p:blipFill>
        <p:spPr>
          <a:xfrm>
            <a:off x="10330204" y="88845"/>
            <a:ext cx="1764558" cy="370831"/>
          </a:xfrm>
          <a:prstGeom prst="rect">
            <a:avLst/>
          </a:prstGeom>
        </p:spPr>
      </p:pic>
      <p:pic>
        <p:nvPicPr>
          <p:cNvPr id="11" name="Picture 10" descr="A picture containing tableware, plate, dishware&#10;&#10;Description automatically generated">
            <a:extLst>
              <a:ext uri="{FF2B5EF4-FFF2-40B4-BE49-F238E27FC236}">
                <a16:creationId xmlns:a16="http://schemas.microsoft.com/office/drawing/2014/main" id="{C64A8C59-3A45-4D68-AB05-FD2E4DE0E42A}"/>
              </a:ext>
            </a:extLst>
          </p:cNvPr>
          <p:cNvPicPr>
            <a:picLocks noChangeAspect="1"/>
          </p:cNvPicPr>
          <p:nvPr userDrawn="1"/>
        </p:nvPicPr>
        <p:blipFill>
          <a:blip r:embed="rId3"/>
          <a:stretch>
            <a:fillRect/>
          </a:stretch>
        </p:blipFill>
        <p:spPr>
          <a:xfrm>
            <a:off x="79490" y="5659915"/>
            <a:ext cx="824750" cy="860367"/>
          </a:xfrm>
          <a:prstGeom prst="rect">
            <a:avLst/>
          </a:prstGeom>
        </p:spPr>
      </p:pic>
    </p:spTree>
    <p:extLst>
      <p:ext uri="{BB962C8B-B14F-4D97-AF65-F5344CB8AC3E}">
        <p14:creationId xmlns:p14="http://schemas.microsoft.com/office/powerpoint/2010/main" val="2272245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8" name="Rectangle 7"/>
          <p:cNvSpPr/>
          <p:nvPr/>
        </p:nvSpPr>
        <p:spPr>
          <a:xfrm>
            <a:off x="16" y="0"/>
            <a:ext cx="301752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sp>
      <p:sp>
        <p:nvSpPr>
          <p:cNvPr id="9" name="Rectangle 8"/>
          <p:cNvSpPr/>
          <p:nvPr/>
        </p:nvSpPr>
        <p:spPr>
          <a:xfrm>
            <a:off x="3002583" y="0"/>
            <a:ext cx="64008" cy="6858000"/>
          </a:xfrm>
          <a:prstGeom prst="rect">
            <a:avLst/>
          </a:prstGeom>
          <a:solidFill>
            <a:srgbClr val="0930AB"/>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4800600" y="731520"/>
            <a:ext cx="6492240" cy="52578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10952941" y="6571397"/>
            <a:ext cx="2618510" cy="365125"/>
          </a:xfrm>
          <a:prstGeom prst="rect">
            <a:avLst/>
          </a:prstGeom>
        </p:spPr>
        <p:txBody>
          <a:bodyPr/>
          <a:lstStyle>
            <a:lvl1pPr algn="l">
              <a:defRPr>
                <a:solidFill>
                  <a:schemeClr val="tx1">
                    <a:lumMod val="95000"/>
                    <a:lumOff val="5000"/>
                  </a:schemeClr>
                </a:solidFill>
                <a:latin typeface="Arial Nova" panose="020B0504020202020204" pitchFamily="34" charset="0"/>
              </a:defRPr>
            </a:lvl1pPr>
          </a:lstStyle>
          <a:p>
            <a:r>
              <a:rPr lang="en-US"/>
              <a:t>06/19/2020</a:t>
            </a:r>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6A9797B-57C7-4AD7-B7A1-B83CD43D36E7}" type="slidenum">
              <a:rPr lang="en-US" smtClean="0"/>
              <a:t>‹#›</a:t>
            </a:fld>
            <a:endParaRPr lang="en-US"/>
          </a:p>
        </p:txBody>
      </p:sp>
      <p:pic>
        <p:nvPicPr>
          <p:cNvPr id="10" name="Picture 9" descr="A picture containing tableware, plate, dishware&#10;&#10;Description automatically generated">
            <a:extLst>
              <a:ext uri="{FF2B5EF4-FFF2-40B4-BE49-F238E27FC236}">
                <a16:creationId xmlns:a16="http://schemas.microsoft.com/office/drawing/2014/main" id="{C1903A17-4212-489E-B693-A0D5986C92B2}"/>
              </a:ext>
            </a:extLst>
          </p:cNvPr>
          <p:cNvPicPr>
            <a:picLocks noChangeAspect="1"/>
          </p:cNvPicPr>
          <p:nvPr userDrawn="1"/>
        </p:nvPicPr>
        <p:blipFill>
          <a:blip r:embed="rId2"/>
          <a:stretch>
            <a:fillRect/>
          </a:stretch>
        </p:blipFill>
        <p:spPr>
          <a:xfrm>
            <a:off x="3098780" y="6181354"/>
            <a:ext cx="629800" cy="656998"/>
          </a:xfrm>
          <a:prstGeom prst="rect">
            <a:avLst/>
          </a:prstGeom>
        </p:spPr>
      </p:pic>
      <p:pic>
        <p:nvPicPr>
          <p:cNvPr id="11" name="Picture 10">
            <a:extLst>
              <a:ext uri="{FF2B5EF4-FFF2-40B4-BE49-F238E27FC236}">
                <a16:creationId xmlns:a16="http://schemas.microsoft.com/office/drawing/2014/main" id="{D76E7708-E000-49B3-B1A8-D8C450ECD237}"/>
              </a:ext>
            </a:extLst>
          </p:cNvPr>
          <p:cNvPicPr>
            <a:picLocks noChangeAspect="1"/>
          </p:cNvPicPr>
          <p:nvPr userDrawn="1"/>
        </p:nvPicPr>
        <p:blipFill>
          <a:blip r:embed="rId3"/>
          <a:stretch>
            <a:fillRect/>
          </a:stretch>
        </p:blipFill>
        <p:spPr>
          <a:xfrm>
            <a:off x="9945887" y="176616"/>
            <a:ext cx="2014107" cy="348684"/>
          </a:xfrm>
          <a:prstGeom prst="rect">
            <a:avLst/>
          </a:prstGeom>
        </p:spPr>
      </p:pic>
    </p:spTree>
    <p:extLst>
      <p:ext uri="{BB962C8B-B14F-4D97-AF65-F5344CB8AC3E}">
        <p14:creationId xmlns:p14="http://schemas.microsoft.com/office/powerpoint/2010/main" val="22408856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A9797B-57C7-4AD7-B7A1-B83CD43D36E7}" type="slidenum">
              <a:rPr lang="en-US" smtClean="0"/>
              <a:t>‹#›</a:t>
            </a:fld>
            <a:endParaRPr lang="en-US"/>
          </a:p>
        </p:txBody>
      </p:sp>
    </p:spTree>
    <p:extLst>
      <p:ext uri="{BB962C8B-B14F-4D97-AF65-F5344CB8AC3E}">
        <p14:creationId xmlns:p14="http://schemas.microsoft.com/office/powerpoint/2010/main" val="5727707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A9797B-57C7-4AD7-B7A1-B83CD43D36E7}" type="slidenum">
              <a:rPr lang="en-US" smtClean="0"/>
              <a:t>‹#›</a:t>
            </a:fld>
            <a:endParaRPr lang="en-US"/>
          </a:p>
        </p:txBody>
      </p:sp>
      <p:pic>
        <p:nvPicPr>
          <p:cNvPr id="7" name="Picture 6" descr="A picture containing tableware, plate, dishware&#10;&#10;Description automatically generated">
            <a:extLst>
              <a:ext uri="{FF2B5EF4-FFF2-40B4-BE49-F238E27FC236}">
                <a16:creationId xmlns:a16="http://schemas.microsoft.com/office/drawing/2014/main" id="{C6C0080C-B17D-477C-9F29-D160278BA7C8}"/>
              </a:ext>
            </a:extLst>
          </p:cNvPr>
          <p:cNvPicPr>
            <a:picLocks noChangeAspect="1"/>
          </p:cNvPicPr>
          <p:nvPr userDrawn="1"/>
        </p:nvPicPr>
        <p:blipFill>
          <a:blip r:embed="rId2"/>
          <a:stretch>
            <a:fillRect/>
          </a:stretch>
        </p:blipFill>
        <p:spPr>
          <a:xfrm>
            <a:off x="90879" y="5682542"/>
            <a:ext cx="824750" cy="860367"/>
          </a:xfrm>
          <a:prstGeom prst="rect">
            <a:avLst/>
          </a:prstGeom>
        </p:spPr>
      </p:pic>
    </p:spTree>
    <p:extLst>
      <p:ext uri="{BB962C8B-B14F-4D97-AF65-F5344CB8AC3E}">
        <p14:creationId xmlns:p14="http://schemas.microsoft.com/office/powerpoint/2010/main" val="26367384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677883"/>
            <a:ext cx="12188825"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15" y="6611399"/>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A9797B-57C7-4AD7-B7A1-B83CD43D36E7}" type="slidenum">
              <a:rPr lang="en-US" smtClean="0"/>
              <a:t>‹#›</a:t>
            </a:fld>
            <a:endParaRPr lang="en-US"/>
          </a:p>
        </p:txBody>
      </p:sp>
    </p:spTree>
    <p:extLst>
      <p:ext uri="{BB962C8B-B14F-4D97-AF65-F5344CB8AC3E}">
        <p14:creationId xmlns:p14="http://schemas.microsoft.com/office/powerpoint/2010/main" val="38707384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A9797B-57C7-4AD7-B7A1-B83CD43D36E7}" type="slidenum">
              <a:rPr lang="en-US" smtClean="0"/>
              <a:t>‹#›</a:t>
            </a:fld>
            <a:endParaRPr lang="en-US"/>
          </a:p>
        </p:txBody>
      </p:sp>
      <p:pic>
        <p:nvPicPr>
          <p:cNvPr id="6" name="Picture 5" descr="A picture containing tableware, plate, dishware&#10;&#10;Description automatically generated">
            <a:extLst>
              <a:ext uri="{FF2B5EF4-FFF2-40B4-BE49-F238E27FC236}">
                <a16:creationId xmlns:a16="http://schemas.microsoft.com/office/drawing/2014/main" id="{02B257CD-9E91-45F8-A05A-507F13E3F997}"/>
              </a:ext>
            </a:extLst>
          </p:cNvPr>
          <p:cNvPicPr>
            <a:picLocks noChangeAspect="1"/>
          </p:cNvPicPr>
          <p:nvPr userDrawn="1"/>
        </p:nvPicPr>
        <p:blipFill>
          <a:blip r:embed="rId2"/>
          <a:stretch>
            <a:fillRect/>
          </a:stretch>
        </p:blipFill>
        <p:spPr>
          <a:xfrm>
            <a:off x="107199" y="5682542"/>
            <a:ext cx="824750" cy="860367"/>
          </a:xfrm>
          <a:prstGeom prst="rect">
            <a:avLst/>
          </a:prstGeom>
        </p:spPr>
      </p:pic>
    </p:spTree>
    <p:extLst>
      <p:ext uri="{BB962C8B-B14F-4D97-AF65-F5344CB8AC3E}">
        <p14:creationId xmlns:p14="http://schemas.microsoft.com/office/powerpoint/2010/main" val="39204104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A9797B-57C7-4AD7-B7A1-B83CD43D36E7}" type="slidenum">
              <a:rPr lang="en-US" smtClean="0"/>
              <a:t>‹#›</a:t>
            </a:fld>
            <a:endParaRPr lang="en-US"/>
          </a:p>
        </p:txBody>
      </p:sp>
      <p:pic>
        <p:nvPicPr>
          <p:cNvPr id="7" name="Picture 6" descr="A picture containing tableware, plate, dishware&#10;&#10;Description automatically generated">
            <a:extLst>
              <a:ext uri="{FF2B5EF4-FFF2-40B4-BE49-F238E27FC236}">
                <a16:creationId xmlns:a16="http://schemas.microsoft.com/office/drawing/2014/main" id="{7DDF2FE7-B0B4-42F2-950D-1E7983B77867}"/>
              </a:ext>
            </a:extLst>
          </p:cNvPr>
          <p:cNvPicPr>
            <a:picLocks noChangeAspect="1"/>
          </p:cNvPicPr>
          <p:nvPr userDrawn="1"/>
        </p:nvPicPr>
        <p:blipFill>
          <a:blip r:embed="rId2"/>
          <a:stretch>
            <a:fillRect/>
          </a:stretch>
        </p:blipFill>
        <p:spPr>
          <a:xfrm>
            <a:off x="107199" y="5682542"/>
            <a:ext cx="824750" cy="860367"/>
          </a:xfrm>
          <a:prstGeom prst="rect">
            <a:avLst/>
          </a:prstGeom>
        </p:spPr>
      </p:pic>
    </p:spTree>
    <p:extLst>
      <p:ext uri="{BB962C8B-B14F-4D97-AF65-F5344CB8AC3E}">
        <p14:creationId xmlns:p14="http://schemas.microsoft.com/office/powerpoint/2010/main" val="7286821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Vertical Title and Text">
    <p:spTree>
      <p:nvGrpSpPr>
        <p:cNvPr id="1" name=""/>
        <p:cNvGrpSpPr/>
        <p:nvPr/>
      </p:nvGrpSpPr>
      <p:grpSpPr>
        <a:xfrm>
          <a:off x="0" y="0"/>
          <a:ext cx="0" cy="0"/>
          <a:chOff x="0" y="0"/>
          <a:chExt cx="0" cy="0"/>
        </a:xfrm>
      </p:grpSpPr>
      <p:sp>
        <p:nvSpPr>
          <p:cNvPr id="7" name="Rectangle 6"/>
          <p:cNvSpPr/>
          <p:nvPr/>
        </p:nvSpPr>
        <p:spPr>
          <a:xfrm>
            <a:off x="3175" y="6668651"/>
            <a:ext cx="12188825"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602167"/>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A9797B-57C7-4AD7-B7A1-B83CD43D36E7}" type="slidenum">
              <a:rPr lang="en-US" smtClean="0"/>
              <a:t>‹#›</a:t>
            </a:fld>
            <a:endParaRPr lang="en-US"/>
          </a:p>
        </p:txBody>
      </p:sp>
      <p:pic>
        <p:nvPicPr>
          <p:cNvPr id="10" name="Picture 9" descr="A close up of a logo&#10;&#10;Description generated with very high confidence">
            <a:extLst>
              <a:ext uri="{FF2B5EF4-FFF2-40B4-BE49-F238E27FC236}">
                <a16:creationId xmlns:a16="http://schemas.microsoft.com/office/drawing/2014/main" id="{3F3FC018-563F-4844-BD14-7C920FA0589D}"/>
              </a:ext>
            </a:extLst>
          </p:cNvPr>
          <p:cNvPicPr>
            <a:picLocks noChangeAspect="1"/>
          </p:cNvPicPr>
          <p:nvPr userDrawn="1"/>
        </p:nvPicPr>
        <p:blipFill>
          <a:blip r:embed="rId2"/>
          <a:stretch>
            <a:fillRect/>
          </a:stretch>
        </p:blipFill>
        <p:spPr>
          <a:xfrm>
            <a:off x="9771746" y="127391"/>
            <a:ext cx="2337645" cy="491268"/>
          </a:xfrm>
          <a:prstGeom prst="rect">
            <a:avLst/>
          </a:prstGeom>
        </p:spPr>
      </p:pic>
      <p:pic>
        <p:nvPicPr>
          <p:cNvPr id="9" name="Picture 8" descr="A picture containing tableware, plate, dishware&#10;&#10;Description automatically generated">
            <a:extLst>
              <a:ext uri="{FF2B5EF4-FFF2-40B4-BE49-F238E27FC236}">
                <a16:creationId xmlns:a16="http://schemas.microsoft.com/office/drawing/2014/main" id="{C351B04B-F739-40ED-8DFB-9EFBC0F2DDD1}"/>
              </a:ext>
            </a:extLst>
          </p:cNvPr>
          <p:cNvPicPr>
            <a:picLocks noChangeAspect="1"/>
          </p:cNvPicPr>
          <p:nvPr userDrawn="1"/>
        </p:nvPicPr>
        <p:blipFill>
          <a:blip r:embed="rId3"/>
          <a:stretch>
            <a:fillRect/>
          </a:stretch>
        </p:blipFill>
        <p:spPr>
          <a:xfrm>
            <a:off x="116436" y="5656809"/>
            <a:ext cx="824750" cy="860367"/>
          </a:xfrm>
          <a:prstGeom prst="rect">
            <a:avLst/>
          </a:prstGeom>
        </p:spPr>
      </p:pic>
    </p:spTree>
    <p:extLst>
      <p:ext uri="{BB962C8B-B14F-4D97-AF65-F5344CB8AC3E}">
        <p14:creationId xmlns:p14="http://schemas.microsoft.com/office/powerpoint/2010/main" val="1459404221"/>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ntent Master">
    <p:spTree>
      <p:nvGrpSpPr>
        <p:cNvPr id="1" name=""/>
        <p:cNvGrpSpPr/>
        <p:nvPr/>
      </p:nvGrpSpPr>
      <p:grpSpPr>
        <a:xfrm>
          <a:off x="0" y="0"/>
          <a:ext cx="0" cy="0"/>
          <a:chOff x="0" y="0"/>
          <a:chExt cx="0" cy="0"/>
        </a:xfrm>
      </p:grpSpPr>
      <p:pic>
        <p:nvPicPr>
          <p:cNvPr id="2" name="Picture 1" descr="A picture containing tableware, plate, dishware&#10;&#10;Description automatically generated">
            <a:extLst>
              <a:ext uri="{FF2B5EF4-FFF2-40B4-BE49-F238E27FC236}">
                <a16:creationId xmlns:a16="http://schemas.microsoft.com/office/drawing/2014/main" id="{22761F11-BD49-4681-9D7C-EB3E81CD22AE}"/>
              </a:ext>
            </a:extLst>
          </p:cNvPr>
          <p:cNvPicPr>
            <a:picLocks noChangeAspect="1"/>
          </p:cNvPicPr>
          <p:nvPr userDrawn="1"/>
        </p:nvPicPr>
        <p:blipFill>
          <a:blip r:embed="rId2"/>
          <a:stretch>
            <a:fillRect/>
          </a:stretch>
        </p:blipFill>
        <p:spPr>
          <a:xfrm>
            <a:off x="97962" y="5684621"/>
            <a:ext cx="824750" cy="860367"/>
          </a:xfrm>
          <a:prstGeom prst="rect">
            <a:avLst/>
          </a:prstGeom>
        </p:spPr>
      </p:pic>
    </p:spTree>
    <p:extLst>
      <p:ext uri="{BB962C8B-B14F-4D97-AF65-F5344CB8AC3E}">
        <p14:creationId xmlns:p14="http://schemas.microsoft.com/office/powerpoint/2010/main" val="27501235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cSld name="1_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10952941" y="6571397"/>
            <a:ext cx="2618510" cy="365125"/>
          </a:xfrm>
        </p:spPr>
        <p:txBody>
          <a:bodyPr/>
          <a:lstStyle>
            <a:lvl1pPr algn="l">
              <a:defRPr>
                <a:solidFill>
                  <a:schemeClr val="tx1">
                    <a:lumMod val="95000"/>
                    <a:lumOff val="5000"/>
                  </a:schemeClr>
                </a:solidFill>
                <a:latin typeface="Arial Nova" panose="020B0504020202020204" pitchFamily="34" charset="0"/>
              </a:defRPr>
            </a:lvl1pPr>
          </a:lstStyle>
          <a:p>
            <a:r>
              <a:rPr lang="en-US" dirty="0"/>
              <a:t>02.07.2020</a:t>
            </a: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6A9797B-57C7-4AD7-B7A1-B83CD43D36E7}" type="slidenum">
              <a:rPr lang="en-US" smtClean="0"/>
              <a:t>‹#›</a:t>
            </a:fld>
            <a:endParaRPr lang="en-US"/>
          </a:p>
        </p:txBody>
      </p:sp>
      <p:pic>
        <p:nvPicPr>
          <p:cNvPr id="10" name="Picture 9" descr="A picture containing tableware, plate, dishware&#10;&#10;Description automatically generated">
            <a:extLst>
              <a:ext uri="{FF2B5EF4-FFF2-40B4-BE49-F238E27FC236}">
                <a16:creationId xmlns:a16="http://schemas.microsoft.com/office/drawing/2014/main" id="{C1903A17-4212-489E-B693-A0D5986C92B2}"/>
              </a:ext>
            </a:extLst>
          </p:cNvPr>
          <p:cNvPicPr>
            <a:picLocks noChangeAspect="1"/>
          </p:cNvPicPr>
          <p:nvPr userDrawn="1"/>
        </p:nvPicPr>
        <p:blipFill>
          <a:blip r:embed="rId2"/>
          <a:stretch>
            <a:fillRect/>
          </a:stretch>
        </p:blipFill>
        <p:spPr>
          <a:xfrm>
            <a:off x="4123096" y="6201002"/>
            <a:ext cx="629800" cy="656998"/>
          </a:xfrm>
          <a:prstGeom prst="rect">
            <a:avLst/>
          </a:prstGeom>
        </p:spPr>
      </p:pic>
    </p:spTree>
    <p:extLst>
      <p:ext uri="{BB962C8B-B14F-4D97-AF65-F5344CB8AC3E}">
        <p14:creationId xmlns:p14="http://schemas.microsoft.com/office/powerpoint/2010/main" val="2166038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8970100-1070-4205-A365-B18D21F96E8E}" type="datetimeFigureOut">
              <a:rPr lang="en-US" smtClean="0"/>
              <a:t>6/18/2020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564956-72B0-41DC-94CB-E9DC0F9E9397}" type="slidenum">
              <a:rPr lang="en-US" smtClean="0"/>
              <a:t>‹#›</a:t>
            </a:fld>
            <a:endParaRPr lang="en-US"/>
          </a:p>
        </p:txBody>
      </p:sp>
    </p:spTree>
    <p:extLst>
      <p:ext uri="{BB962C8B-B14F-4D97-AF65-F5344CB8AC3E}">
        <p14:creationId xmlns:p14="http://schemas.microsoft.com/office/powerpoint/2010/main" val="11307005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Master">
    <p:spTree>
      <p:nvGrpSpPr>
        <p:cNvPr id="1" name=""/>
        <p:cNvGrpSpPr/>
        <p:nvPr/>
      </p:nvGrpSpPr>
      <p:grpSpPr>
        <a:xfrm>
          <a:off x="0" y="0"/>
          <a:ext cx="0" cy="0"/>
          <a:chOff x="0" y="0"/>
          <a:chExt cx="0" cy="0"/>
        </a:xfrm>
      </p:grpSpPr>
      <p:sp>
        <p:nvSpPr>
          <p:cNvPr id="7" name="Text Placeholder 2"/>
          <p:cNvSpPr>
            <a:spLocks noGrp="1"/>
          </p:cNvSpPr>
          <p:nvPr>
            <p:ph type="body" idx="1" hasCustomPrompt="1"/>
          </p:nvPr>
        </p:nvSpPr>
        <p:spPr>
          <a:xfrm>
            <a:off x="609600" y="3441701"/>
            <a:ext cx="10972800" cy="648316"/>
          </a:xfrm>
          <a:prstGeom prst="rect">
            <a:avLst/>
          </a:prstGeom>
        </p:spPr>
        <p:txBody>
          <a:bodyPr anchor="b"/>
          <a:lstStyle>
            <a:lvl1pPr marL="0" indent="0">
              <a:buNone/>
              <a:defRPr sz="3733" b="1">
                <a:solidFill>
                  <a:srgbClr val="646569"/>
                </a:solidFill>
                <a:latin typeface="Arial" panose="020B0604020202020204" pitchFamily="34" charset="0"/>
                <a:cs typeface="Arial" panose="020B060402020202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Master subtitle style</a:t>
            </a:r>
          </a:p>
        </p:txBody>
      </p:sp>
      <p:sp>
        <p:nvSpPr>
          <p:cNvPr id="11" name="Title Placeholder 1"/>
          <p:cNvSpPr>
            <a:spLocks noGrp="1"/>
          </p:cNvSpPr>
          <p:nvPr>
            <p:ph type="title" hasCustomPrompt="1"/>
          </p:nvPr>
        </p:nvSpPr>
        <p:spPr>
          <a:xfrm>
            <a:off x="609600" y="2438401"/>
            <a:ext cx="10972800" cy="876300"/>
          </a:xfrm>
          <a:prstGeom prst="rect">
            <a:avLst/>
          </a:prstGeom>
        </p:spPr>
        <p:txBody>
          <a:bodyPr vert="horz" lIns="91440" tIns="45720" rIns="91440" bIns="45720" rtlCol="0" anchor="ctr">
            <a:normAutofit/>
          </a:bodyPr>
          <a:lstStyle>
            <a:lvl1pPr algn="l">
              <a:defRPr baseline="0"/>
            </a:lvl1pPr>
          </a:lstStyle>
          <a:p>
            <a:r>
              <a:rPr lang="en-US" dirty="0"/>
              <a:t>Master Title – Arial Bold</a:t>
            </a:r>
          </a:p>
        </p:txBody>
      </p:sp>
    </p:spTree>
    <p:extLst>
      <p:ext uri="{BB962C8B-B14F-4D97-AF65-F5344CB8AC3E}">
        <p14:creationId xmlns:p14="http://schemas.microsoft.com/office/powerpoint/2010/main" val="10051128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CED0365-0D65-4032-85A6-BECCAB4E9A68}" type="datetimeFigureOut">
              <a:rPr lang="en-US" smtClean="0"/>
              <a:t>6/18/2020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dirty="0"/>
          </a:p>
        </p:txBody>
      </p:sp>
      <p:sp>
        <p:nvSpPr>
          <p:cNvPr id="13" name="Text Placeholder 2"/>
          <p:cNvSpPr>
            <a:spLocks noGrp="1"/>
          </p:cNvSpPr>
          <p:nvPr>
            <p:ph type="body" idx="1" hasCustomPrompt="1"/>
          </p:nvPr>
        </p:nvSpPr>
        <p:spPr>
          <a:xfrm>
            <a:off x="203200" y="1765301"/>
            <a:ext cx="11582400" cy="4102100"/>
          </a:xfrm>
          <a:prstGeom prst="rect">
            <a:avLst/>
          </a:prstGeom>
        </p:spPr>
        <p:txBody>
          <a:bodyPr anchor="t" anchorCtr="0"/>
          <a:lstStyle>
            <a:lvl1pPr marL="0" indent="0">
              <a:buNone/>
              <a:defRPr sz="3200" b="0">
                <a:solidFill>
                  <a:srgbClr val="646569"/>
                </a:solidFill>
                <a:latin typeface="Arial" panose="020B0604020202020204" pitchFamily="34" charset="0"/>
                <a:cs typeface="Arial" panose="020B060402020202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Copy (Arial Regular)</a:t>
            </a:r>
          </a:p>
        </p:txBody>
      </p:sp>
      <p:sp>
        <p:nvSpPr>
          <p:cNvPr id="14" name="Text Placeholder 2"/>
          <p:cNvSpPr>
            <a:spLocks noGrp="1"/>
          </p:cNvSpPr>
          <p:nvPr>
            <p:ph type="body" idx="13" hasCustomPrompt="1"/>
          </p:nvPr>
        </p:nvSpPr>
        <p:spPr>
          <a:xfrm>
            <a:off x="203200" y="584201"/>
            <a:ext cx="11582400" cy="850900"/>
          </a:xfrm>
          <a:prstGeom prst="rect">
            <a:avLst/>
          </a:prstGeom>
        </p:spPr>
        <p:txBody>
          <a:bodyPr anchor="t" anchorCtr="0"/>
          <a:lstStyle>
            <a:lvl1pPr marL="0" indent="0">
              <a:buNone/>
              <a:defRPr sz="4267" b="1" baseline="0">
                <a:solidFill>
                  <a:srgbClr val="002D73"/>
                </a:solidFill>
                <a:latin typeface="Arial" panose="020B0604020202020204" pitchFamily="34" charset="0"/>
                <a:cs typeface="Arial" panose="020B060402020202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Slide Heading – Arial Bold</a:t>
            </a:r>
          </a:p>
        </p:txBody>
      </p:sp>
    </p:spTree>
    <p:extLst>
      <p:ext uri="{BB962C8B-B14F-4D97-AF65-F5344CB8AC3E}">
        <p14:creationId xmlns:p14="http://schemas.microsoft.com/office/powerpoint/2010/main" val="31596509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3"/>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3125D39-06F0-4183-92A3-5C80B8E9993F}" type="datetimeFigureOut">
              <a:rPr lang="en-US" smtClean="0"/>
              <a:t>6/18/2020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5941EB-538C-4E9A-9BDE-35C4568311C3}" type="slidenum">
              <a:rPr lang="en-US" smtClean="0"/>
              <a:t>‹#›</a:t>
            </a:fld>
            <a:endParaRPr lang="en-US" dirty="0"/>
          </a:p>
        </p:txBody>
      </p:sp>
    </p:spTree>
    <p:extLst>
      <p:ext uri="{BB962C8B-B14F-4D97-AF65-F5344CB8AC3E}">
        <p14:creationId xmlns:p14="http://schemas.microsoft.com/office/powerpoint/2010/main" val="10468881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125D39-06F0-4183-92A3-5C80B8E9993F}" type="datetimeFigureOut">
              <a:rPr lang="en-US" smtClean="0"/>
              <a:t>6/18/2020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5941EB-538C-4E9A-9BDE-35C4568311C3}" type="slidenum">
              <a:rPr lang="en-US" smtClean="0"/>
              <a:t>‹#›</a:t>
            </a:fld>
            <a:endParaRPr lang="en-US" dirty="0"/>
          </a:p>
        </p:txBody>
      </p:sp>
    </p:spTree>
    <p:extLst>
      <p:ext uri="{BB962C8B-B14F-4D97-AF65-F5344CB8AC3E}">
        <p14:creationId xmlns:p14="http://schemas.microsoft.com/office/powerpoint/2010/main" val="13331286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8"/>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125D39-06F0-4183-92A3-5C80B8E9993F}" type="datetimeFigureOut">
              <a:rPr lang="en-US" smtClean="0"/>
              <a:t>6/18/2020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5941EB-538C-4E9A-9BDE-35C4568311C3}" type="slidenum">
              <a:rPr lang="en-US" smtClean="0"/>
              <a:t>‹#›</a:t>
            </a:fld>
            <a:endParaRPr lang="en-US" dirty="0"/>
          </a:p>
        </p:txBody>
      </p:sp>
    </p:spTree>
    <p:extLst>
      <p:ext uri="{BB962C8B-B14F-4D97-AF65-F5344CB8AC3E}">
        <p14:creationId xmlns:p14="http://schemas.microsoft.com/office/powerpoint/2010/main" val="37848980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5" y="2160590"/>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69" y="2160590"/>
            <a:ext cx="4184035"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125D39-06F0-4183-92A3-5C80B8E9993F}" type="datetimeFigureOut">
              <a:rPr lang="en-US" smtClean="0"/>
              <a:t>6/18/2020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5941EB-538C-4E9A-9BDE-35C4568311C3}" type="slidenum">
              <a:rPr lang="en-US" smtClean="0"/>
              <a:t>‹#›</a:t>
            </a:fld>
            <a:endParaRPr lang="en-US" dirty="0"/>
          </a:p>
        </p:txBody>
      </p:sp>
    </p:spTree>
    <p:extLst>
      <p:ext uri="{BB962C8B-B14F-4D97-AF65-F5344CB8AC3E}">
        <p14:creationId xmlns:p14="http://schemas.microsoft.com/office/powerpoint/2010/main" val="22049272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6" y="2160983"/>
            <a:ext cx="4185623" cy="576263"/>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6" y="2737246"/>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9" cy="576263"/>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5" y="2737246"/>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125D39-06F0-4183-92A3-5C80B8E9993F}" type="datetimeFigureOut">
              <a:rPr lang="en-US" smtClean="0"/>
              <a:t>6/18/2020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A5941EB-538C-4E9A-9BDE-35C4568311C3}" type="slidenum">
              <a:rPr lang="en-US" smtClean="0"/>
              <a:t>‹#›</a:t>
            </a:fld>
            <a:endParaRPr lang="en-US" dirty="0"/>
          </a:p>
        </p:txBody>
      </p:sp>
    </p:spTree>
    <p:extLst>
      <p:ext uri="{BB962C8B-B14F-4D97-AF65-F5344CB8AC3E}">
        <p14:creationId xmlns:p14="http://schemas.microsoft.com/office/powerpoint/2010/main" val="26090494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125D39-06F0-4183-92A3-5C80B8E9993F}" type="datetimeFigureOut">
              <a:rPr lang="en-US" smtClean="0"/>
              <a:t>6/18/2020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A5941EB-538C-4E9A-9BDE-35C4568311C3}" type="slidenum">
              <a:rPr lang="en-US" smtClean="0"/>
              <a:t>‹#›</a:t>
            </a:fld>
            <a:endParaRPr lang="en-US" dirty="0"/>
          </a:p>
        </p:txBody>
      </p:sp>
    </p:spTree>
    <p:extLst>
      <p:ext uri="{BB962C8B-B14F-4D97-AF65-F5344CB8AC3E}">
        <p14:creationId xmlns:p14="http://schemas.microsoft.com/office/powerpoint/2010/main" val="23254536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125D39-06F0-4183-92A3-5C80B8E9993F}" type="datetimeFigureOut">
              <a:rPr lang="en-US" smtClean="0"/>
              <a:t>6/18/2020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A5941EB-538C-4E9A-9BDE-35C4568311C3}" type="slidenum">
              <a:rPr lang="en-US" smtClean="0"/>
              <a:t>‹#›</a:t>
            </a:fld>
            <a:endParaRPr lang="en-US" dirty="0"/>
          </a:p>
        </p:txBody>
      </p:sp>
    </p:spTree>
    <p:extLst>
      <p:ext uri="{BB962C8B-B14F-4D97-AF65-F5344CB8AC3E}">
        <p14:creationId xmlns:p14="http://schemas.microsoft.com/office/powerpoint/2010/main" val="28697650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1498604"/>
            <a:ext cx="3854528" cy="1278467"/>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2"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5" y="2777070"/>
            <a:ext cx="3854528" cy="2584449"/>
          </a:xfrm>
        </p:spPr>
        <p:txBody>
          <a:bodyPr>
            <a:normAutofit/>
          </a:bodyPr>
          <a:lstStyle>
            <a:lvl1pPr marL="0" indent="0">
              <a:buNone/>
              <a:defRPr sz="1400"/>
            </a:lvl1pPr>
            <a:lvl2pPr marL="457051" indent="0">
              <a:buNone/>
              <a:defRPr sz="1400"/>
            </a:lvl2pPr>
            <a:lvl3pPr marL="914104" indent="0">
              <a:buNone/>
              <a:defRPr sz="1200"/>
            </a:lvl3pPr>
            <a:lvl4pPr marL="1371155" indent="0">
              <a:buNone/>
              <a:defRPr sz="1000"/>
            </a:lvl4pPr>
            <a:lvl5pPr marL="1828205" indent="0">
              <a:buNone/>
              <a:defRPr sz="1000"/>
            </a:lvl5pPr>
            <a:lvl6pPr marL="2285258" indent="0">
              <a:buNone/>
              <a:defRPr sz="1000"/>
            </a:lvl6pPr>
            <a:lvl7pPr marL="2742309" indent="0">
              <a:buNone/>
              <a:defRPr sz="1000"/>
            </a:lvl7pPr>
            <a:lvl8pPr marL="3199360" indent="0">
              <a:buNone/>
              <a:defRPr sz="1000"/>
            </a:lvl8pPr>
            <a:lvl9pPr marL="3656411"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125D39-06F0-4183-92A3-5C80B8E9993F}" type="datetimeFigureOut">
              <a:rPr lang="en-US" smtClean="0"/>
              <a:t>6/18/2020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5941EB-538C-4E9A-9BDE-35C4568311C3}" type="slidenum">
              <a:rPr lang="en-US" smtClean="0"/>
              <a:t>‹#›</a:t>
            </a:fld>
            <a:endParaRPr lang="en-US" dirty="0"/>
          </a:p>
        </p:txBody>
      </p:sp>
    </p:spTree>
    <p:extLst>
      <p:ext uri="{BB962C8B-B14F-4D97-AF65-F5344CB8AC3E}">
        <p14:creationId xmlns:p14="http://schemas.microsoft.com/office/powerpoint/2010/main" val="2474362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8970100-1070-4205-A365-B18D21F96E8E}" type="datetimeFigureOut">
              <a:rPr lang="en-US" smtClean="0"/>
              <a:t>6/18/2020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564956-72B0-41DC-94CB-E9DC0F9E9397}" type="slidenum">
              <a:rPr lang="en-US" smtClean="0"/>
              <a:t>‹#›</a:t>
            </a:fld>
            <a:endParaRPr lang="en-US"/>
          </a:p>
        </p:txBody>
      </p:sp>
    </p:spTree>
    <p:extLst>
      <p:ext uri="{BB962C8B-B14F-4D97-AF65-F5344CB8AC3E}">
        <p14:creationId xmlns:p14="http://schemas.microsoft.com/office/powerpoint/2010/main" val="11400121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4800600"/>
            <a:ext cx="8596667" cy="566739"/>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5" y="609601"/>
            <a:ext cx="8596668" cy="3845719"/>
          </a:xfrm>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dirty="0"/>
              <a:t>Click icon to add picture</a:t>
            </a:r>
          </a:p>
        </p:txBody>
      </p:sp>
      <p:sp>
        <p:nvSpPr>
          <p:cNvPr id="4" name="Text Placeholder 3"/>
          <p:cNvSpPr>
            <a:spLocks noGrp="1"/>
          </p:cNvSpPr>
          <p:nvPr>
            <p:ph type="body" sz="half" idx="2"/>
          </p:nvPr>
        </p:nvSpPr>
        <p:spPr>
          <a:xfrm>
            <a:off x="677335" y="5367339"/>
            <a:ext cx="8596667" cy="674024"/>
          </a:xfrm>
        </p:spPr>
        <p:txBody>
          <a:bodyPr>
            <a:normAutofit/>
          </a:bodyPr>
          <a:lstStyle>
            <a:lvl1pPr marL="0" indent="0">
              <a:buNone/>
              <a:defRPr sz="12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125D39-06F0-4183-92A3-5C80B8E9993F}" type="datetimeFigureOut">
              <a:rPr lang="en-US" smtClean="0"/>
              <a:t>6/18/2020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5941EB-538C-4E9A-9BDE-35C4568311C3}" type="slidenum">
              <a:rPr lang="en-US" smtClean="0"/>
              <a:t>‹#›</a:t>
            </a:fld>
            <a:endParaRPr lang="en-US" dirty="0"/>
          </a:p>
        </p:txBody>
      </p:sp>
    </p:spTree>
    <p:extLst>
      <p:ext uri="{BB962C8B-B14F-4D97-AF65-F5344CB8AC3E}">
        <p14:creationId xmlns:p14="http://schemas.microsoft.com/office/powerpoint/2010/main" val="23327187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3"/>
          </a:xfrm>
        </p:spPr>
        <p:txBody>
          <a:bodyPr anchor="ctr">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125D39-06F0-4183-92A3-5C80B8E9993F}" type="datetimeFigureOut">
              <a:rPr lang="en-US" smtClean="0"/>
              <a:t>6/18/2020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5941EB-538C-4E9A-9BDE-35C4568311C3}" type="slidenum">
              <a:rPr lang="en-US" smtClean="0"/>
              <a:t>‹#›</a:t>
            </a:fld>
            <a:endParaRPr lang="en-US" dirty="0"/>
          </a:p>
        </p:txBody>
      </p:sp>
    </p:spTree>
    <p:extLst>
      <p:ext uri="{BB962C8B-B14F-4D97-AF65-F5344CB8AC3E}">
        <p14:creationId xmlns:p14="http://schemas.microsoft.com/office/powerpoint/2010/main" val="12293370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3"/>
          </a:xfrm>
        </p:spPr>
        <p:txBody>
          <a:bodyPr anchor="ctr">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125D39-06F0-4183-92A3-5C80B8E9993F}" type="datetimeFigureOut">
              <a:rPr lang="en-US" smtClean="0"/>
              <a:t>6/18/2020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5941EB-538C-4E9A-9BDE-35C4568311C3}" type="slidenum">
              <a:rPr lang="en-US" smtClean="0"/>
              <a:t>‹#›</a:t>
            </a:fld>
            <a:endParaRPr lang="en-US" dirty="0"/>
          </a:p>
        </p:txBody>
      </p:sp>
      <p:sp>
        <p:nvSpPr>
          <p:cNvPr id="20" name="TextBox 19"/>
          <p:cNvSpPr txBox="1"/>
          <p:nvPr/>
        </p:nvSpPr>
        <p:spPr>
          <a:xfrm>
            <a:off x="541871" y="790379"/>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sz="1800" dirty="0">
              <a:solidFill>
                <a:schemeClr val="accent1">
                  <a:lumMod val="60000"/>
                  <a:lumOff val="40000"/>
                </a:schemeClr>
              </a:solidFill>
              <a:latin typeface="Arial"/>
            </a:endParaRPr>
          </a:p>
        </p:txBody>
      </p:sp>
    </p:spTree>
    <p:extLst>
      <p:ext uri="{BB962C8B-B14F-4D97-AF65-F5344CB8AC3E}">
        <p14:creationId xmlns:p14="http://schemas.microsoft.com/office/powerpoint/2010/main" val="41742379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9"/>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5"/>
          </a:xfrm>
        </p:spPr>
        <p:txBody>
          <a:bodyPr anchor="t">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125D39-06F0-4183-92A3-5C80B8E9993F}" type="datetimeFigureOut">
              <a:rPr lang="en-US" smtClean="0"/>
              <a:t>6/18/2020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5941EB-538C-4E9A-9BDE-35C4568311C3}" type="slidenum">
              <a:rPr lang="en-US" smtClean="0"/>
              <a:t>‹#›</a:t>
            </a:fld>
            <a:endParaRPr lang="en-US" dirty="0"/>
          </a:p>
        </p:txBody>
      </p:sp>
    </p:spTree>
    <p:extLst>
      <p:ext uri="{BB962C8B-B14F-4D97-AF65-F5344CB8AC3E}">
        <p14:creationId xmlns:p14="http://schemas.microsoft.com/office/powerpoint/2010/main" val="13059555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5"/>
          </a:xfrm>
        </p:spPr>
        <p:txBody>
          <a:bodyPr anchor="t">
            <a:normAutofit/>
          </a:bodyPr>
          <a:lstStyle>
            <a:lvl1pPr marL="0" indent="0" algn="l">
              <a:buNone/>
              <a:defRPr sz="18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125D39-06F0-4183-92A3-5C80B8E9993F}" type="datetimeFigureOut">
              <a:rPr lang="en-US" smtClean="0"/>
              <a:t>6/18/2020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5941EB-538C-4E9A-9BDE-35C4568311C3}" type="slidenum">
              <a:rPr lang="en-US" smtClean="0"/>
              <a:t>‹#›</a:t>
            </a:fld>
            <a:endParaRPr lang="en-US" dirty="0"/>
          </a:p>
        </p:txBody>
      </p:sp>
      <p:sp>
        <p:nvSpPr>
          <p:cNvPr id="24" name="TextBox 23"/>
          <p:cNvSpPr txBox="1"/>
          <p:nvPr/>
        </p:nvSpPr>
        <p:spPr>
          <a:xfrm>
            <a:off x="541871" y="790379"/>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4900988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5"/>
          </a:xfrm>
        </p:spPr>
        <p:txBody>
          <a:bodyPr anchor="t">
            <a:normAutofit/>
          </a:bodyPr>
          <a:lstStyle>
            <a:lvl1pPr marL="0" indent="0" algn="l">
              <a:buNone/>
              <a:defRPr sz="18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125D39-06F0-4183-92A3-5C80B8E9993F}" type="datetimeFigureOut">
              <a:rPr lang="en-US" smtClean="0"/>
              <a:t>6/18/2020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5941EB-538C-4E9A-9BDE-35C4568311C3}" type="slidenum">
              <a:rPr lang="en-US" smtClean="0"/>
              <a:t>‹#›</a:t>
            </a:fld>
            <a:endParaRPr lang="en-US" dirty="0"/>
          </a:p>
        </p:txBody>
      </p:sp>
    </p:spTree>
    <p:extLst>
      <p:ext uri="{BB962C8B-B14F-4D97-AF65-F5344CB8AC3E}">
        <p14:creationId xmlns:p14="http://schemas.microsoft.com/office/powerpoint/2010/main" val="22824632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125D39-06F0-4183-92A3-5C80B8E9993F}" type="datetimeFigureOut">
              <a:rPr lang="en-US" smtClean="0"/>
              <a:t>6/18/2020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5941EB-538C-4E9A-9BDE-35C4568311C3}" type="slidenum">
              <a:rPr lang="en-US" smtClean="0"/>
              <a:t>‹#›</a:t>
            </a:fld>
            <a:endParaRPr lang="en-US" dirty="0"/>
          </a:p>
        </p:txBody>
      </p:sp>
    </p:spTree>
    <p:extLst>
      <p:ext uri="{BB962C8B-B14F-4D97-AF65-F5344CB8AC3E}">
        <p14:creationId xmlns:p14="http://schemas.microsoft.com/office/powerpoint/2010/main" val="28305943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4" y="609600"/>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1"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125D39-06F0-4183-92A3-5C80B8E9993F}" type="datetimeFigureOut">
              <a:rPr lang="en-US" smtClean="0"/>
              <a:t>6/18/2020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5941EB-538C-4E9A-9BDE-35C4568311C3}" type="slidenum">
              <a:rPr lang="en-US" smtClean="0"/>
              <a:t>‹#›</a:t>
            </a:fld>
            <a:endParaRPr lang="en-US" dirty="0"/>
          </a:p>
        </p:txBody>
      </p:sp>
    </p:spTree>
    <p:extLst>
      <p:ext uri="{BB962C8B-B14F-4D97-AF65-F5344CB8AC3E}">
        <p14:creationId xmlns:p14="http://schemas.microsoft.com/office/powerpoint/2010/main" val="3470802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8970100-1070-4205-A365-B18D21F96E8E}" type="datetimeFigureOut">
              <a:rPr lang="en-US" smtClean="0"/>
              <a:t>6/18/2020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564956-72B0-41DC-94CB-E9DC0F9E9397}" type="slidenum">
              <a:rPr lang="en-US" smtClean="0"/>
              <a:t>‹#›</a:t>
            </a:fld>
            <a:endParaRPr lang="en-US"/>
          </a:p>
        </p:txBody>
      </p:sp>
    </p:spTree>
    <p:extLst>
      <p:ext uri="{BB962C8B-B14F-4D97-AF65-F5344CB8AC3E}">
        <p14:creationId xmlns:p14="http://schemas.microsoft.com/office/powerpoint/2010/main" val="716158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8970100-1070-4205-A365-B18D21F96E8E}" type="datetimeFigureOut">
              <a:rPr lang="en-US" smtClean="0"/>
              <a:t>6/18/2020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564956-72B0-41DC-94CB-E9DC0F9E9397}" type="slidenum">
              <a:rPr lang="en-US" smtClean="0"/>
              <a:t>‹#›</a:t>
            </a:fld>
            <a:endParaRPr lang="en-US"/>
          </a:p>
        </p:txBody>
      </p:sp>
    </p:spTree>
    <p:extLst>
      <p:ext uri="{BB962C8B-B14F-4D97-AF65-F5344CB8AC3E}">
        <p14:creationId xmlns:p14="http://schemas.microsoft.com/office/powerpoint/2010/main" val="1510638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970100-1070-4205-A365-B18D21F96E8E}" type="datetimeFigureOut">
              <a:rPr lang="en-US" smtClean="0"/>
              <a:t>6/18/2020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564956-72B0-41DC-94CB-E9DC0F9E9397}" type="slidenum">
              <a:rPr lang="en-US" smtClean="0"/>
              <a:t>‹#›</a:t>
            </a:fld>
            <a:endParaRPr lang="en-US"/>
          </a:p>
        </p:txBody>
      </p:sp>
    </p:spTree>
    <p:extLst>
      <p:ext uri="{BB962C8B-B14F-4D97-AF65-F5344CB8AC3E}">
        <p14:creationId xmlns:p14="http://schemas.microsoft.com/office/powerpoint/2010/main" val="3632017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8970100-1070-4205-A365-B18D21F96E8E}" type="datetimeFigureOut">
              <a:rPr lang="en-US" smtClean="0"/>
              <a:t>6/18/2020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564956-72B0-41DC-94CB-E9DC0F9E9397}" type="slidenum">
              <a:rPr lang="en-US" smtClean="0"/>
              <a:t>‹#›</a:t>
            </a:fld>
            <a:endParaRPr lang="en-US"/>
          </a:p>
        </p:txBody>
      </p:sp>
    </p:spTree>
    <p:extLst>
      <p:ext uri="{BB962C8B-B14F-4D97-AF65-F5344CB8AC3E}">
        <p14:creationId xmlns:p14="http://schemas.microsoft.com/office/powerpoint/2010/main" val="1379956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8970100-1070-4205-A365-B18D21F96E8E}" type="datetimeFigureOut">
              <a:rPr lang="en-US" smtClean="0"/>
              <a:t>6/18/2020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564956-72B0-41DC-94CB-E9DC0F9E9397}" type="slidenum">
              <a:rPr lang="en-US" smtClean="0"/>
              <a:t>‹#›</a:t>
            </a:fld>
            <a:endParaRPr lang="en-US"/>
          </a:p>
        </p:txBody>
      </p:sp>
    </p:spTree>
    <p:extLst>
      <p:ext uri="{BB962C8B-B14F-4D97-AF65-F5344CB8AC3E}">
        <p14:creationId xmlns:p14="http://schemas.microsoft.com/office/powerpoint/2010/main" val="3391291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2.tif"/><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30.xml"/><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4.xml"/><Relationship Id="rId1"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theme" Target="../theme/theme5.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70100-1070-4205-A365-B18D21F96E8E}" type="datetimeFigureOut">
              <a:rPr lang="en-US" smtClean="0"/>
              <a:t>6/18/2020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564956-72B0-41DC-94CB-E9DC0F9E9397}" type="slidenum">
              <a:rPr lang="en-US" smtClean="0"/>
              <a:t>‹#›</a:t>
            </a:fld>
            <a:endParaRPr lang="en-US"/>
          </a:p>
        </p:txBody>
      </p:sp>
    </p:spTree>
    <p:extLst>
      <p:ext uri="{BB962C8B-B14F-4D97-AF65-F5344CB8AC3E}">
        <p14:creationId xmlns:p14="http://schemas.microsoft.com/office/powerpoint/2010/main" val="23676978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9" r:id="rId12"/>
    <p:sldLayoutId id="214748368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 y="6668657"/>
            <a:ext cx="12192000"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userDrawn="1"/>
        </p:nvSpPr>
        <p:spPr>
          <a:xfrm>
            <a:off x="15" y="6602173"/>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10854113" y="6571397"/>
            <a:ext cx="1312025" cy="365125"/>
          </a:xfrm>
          <a:prstGeom prst="rect">
            <a:avLst/>
          </a:prstGeom>
        </p:spPr>
        <p:txBody>
          <a:bodyPr vert="horz" lIns="91440" tIns="45720" rIns="91440" bIns="45720" rtlCol="0" anchor="ctr"/>
          <a:lstStyle>
            <a:lvl1pPr algn="r">
              <a:defRPr sz="1050">
                <a:solidFill>
                  <a:srgbClr val="FFFFFF"/>
                </a:solidFill>
              </a:defRPr>
            </a:lvl1pPr>
          </a:lstStyle>
          <a:p>
            <a:fld id="{D6A9797B-57C7-4AD7-B7A1-B83CD43D36E7}"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close up of a logo&#10;&#10;Description generated with very high confidence">
            <a:extLst>
              <a:ext uri="{FF2B5EF4-FFF2-40B4-BE49-F238E27FC236}">
                <a16:creationId xmlns:a16="http://schemas.microsoft.com/office/drawing/2014/main" id="{06357230-7CC1-476E-B2CD-8B45AD5F4033}"/>
              </a:ext>
            </a:extLst>
          </p:cNvPr>
          <p:cNvPicPr>
            <a:picLocks noChangeAspect="1"/>
          </p:cNvPicPr>
          <p:nvPr userDrawn="1"/>
        </p:nvPicPr>
        <p:blipFill>
          <a:blip r:embed="rId18"/>
          <a:stretch>
            <a:fillRect/>
          </a:stretch>
        </p:blipFill>
        <p:spPr>
          <a:xfrm>
            <a:off x="10202909" y="178229"/>
            <a:ext cx="1910355" cy="401471"/>
          </a:xfrm>
          <a:prstGeom prst="rect">
            <a:avLst/>
          </a:prstGeom>
        </p:spPr>
      </p:pic>
    </p:spTree>
    <p:extLst>
      <p:ext uri="{BB962C8B-B14F-4D97-AF65-F5344CB8AC3E}">
        <p14:creationId xmlns:p14="http://schemas.microsoft.com/office/powerpoint/2010/main" val="159742218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Lst>
  <p:hf hdr="0" ft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9AE51E1D-7280-49D6-A2E2-CE63FE17EF16}" type="datetimeFigureOut">
              <a:rPr lang="en-US" smtClean="0"/>
              <a:t>6/18/2020</a:t>
            </a:fld>
            <a:endParaRPr lang="en-US" dirty="0"/>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8BACAC6D-BD82-4571-9E34-C1EFF11A946D}" type="slidenum">
              <a:rPr lang="en-US" smtClean="0"/>
              <a:t>‹#›</a:t>
            </a:fld>
            <a:endParaRPr lang="en-US" dirty="0"/>
          </a:p>
        </p:txBody>
      </p:sp>
      <p:sp>
        <p:nvSpPr>
          <p:cNvPr id="7" name="Rectangle 6"/>
          <p:cNvSpPr/>
          <p:nvPr userDrawn="1"/>
        </p:nvSpPr>
        <p:spPr>
          <a:xfrm>
            <a:off x="0" y="4953000"/>
            <a:ext cx="12192000" cy="1981200"/>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Rectangle 7"/>
          <p:cNvSpPr/>
          <p:nvPr userDrawn="1"/>
        </p:nvSpPr>
        <p:spPr>
          <a:xfrm>
            <a:off x="0" y="4953000"/>
            <a:ext cx="12192000" cy="101600"/>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Date Placeholder 1"/>
          <p:cNvSpPr txBox="1">
            <a:spLocks/>
          </p:cNvSpPr>
          <p:nvPr userDrawn="1"/>
        </p:nvSpPr>
        <p:spPr>
          <a:xfrm>
            <a:off x="609600" y="5257800"/>
            <a:ext cx="28448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140F40-957F-429B-BF36-B42CA41DE130}" type="datetime4">
              <a:rPr lang="en-US" sz="1867" smtClean="0">
                <a:solidFill>
                  <a:schemeClr val="bg1"/>
                </a:solidFill>
              </a:rPr>
              <a:pPr/>
              <a:t>June 18, 2020</a:t>
            </a:fld>
            <a:endParaRPr lang="en-US" sz="1867" dirty="0">
              <a:solidFill>
                <a:schemeClr val="bg1"/>
              </a:solidFill>
            </a:endParaRP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200" y="482601"/>
            <a:ext cx="4064000" cy="1079340"/>
          </a:xfrm>
          <a:prstGeom prst="rect">
            <a:avLst/>
          </a:prstGeom>
        </p:spPr>
      </p:pic>
      <p:pic>
        <p:nvPicPr>
          <p:cNvPr id="11" name="Picture 2" descr="Logo for the Office of Children and Family Services" title="OCFS Logo"/>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06400" y="240039"/>
            <a:ext cx="6807200" cy="1564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2370202"/>
      </p:ext>
    </p:extLst>
  </p:cSld>
  <p:clrMap bg1="lt1" tx1="dk1" bg2="lt2" tx2="dk2" accent1="accent1" accent2="accent2" accent3="accent3" accent4="accent4" accent5="accent5" accent6="accent6" hlink="hlink" folHlink="folHlink"/>
  <p:sldLayoutIdLst>
    <p:sldLayoutId id="2147483694" r:id="rId1"/>
  </p:sldLayoutIdLst>
  <p:txStyles>
    <p:titleStyle>
      <a:lvl1pPr algn="ctr" defTabSz="1219170" rtl="0" eaLnBrk="1" latinLnBrk="0" hangingPunct="1">
        <a:spcBef>
          <a:spcPct val="0"/>
        </a:spcBef>
        <a:buNone/>
        <a:defRPr sz="5333" b="1" kern="1200">
          <a:solidFill>
            <a:srgbClr val="002D73"/>
          </a:solidFill>
          <a:latin typeface="Arial" panose="020B0604020202020204" pitchFamily="34" charset="0"/>
          <a:ea typeface="+mj-ea"/>
          <a:cs typeface="Arial" panose="020B0604020202020204" pitchFamily="34" charset="0"/>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2" descr="Logo for the Office of Children and Family Services" title="OCFS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128645" y="5969000"/>
            <a:ext cx="2758555" cy="633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e Placeholder 3"/>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ACED0365-0D65-4032-85A6-BECCAB4E9A68}" type="datetimeFigureOut">
              <a:rPr lang="en-US" smtClean="0"/>
              <a:t>6/18/2020</a:t>
            </a:fld>
            <a:endParaRPr lang="en-US" dirty="0"/>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A7754AA7-8025-408E-B296-E2B43FE08638}" type="slidenum">
              <a:rPr lang="en-US" smtClean="0"/>
              <a:t>‹#›</a:t>
            </a:fld>
            <a:endParaRPr lang="en-US" dirty="0"/>
          </a:p>
        </p:txBody>
      </p:sp>
      <p:sp>
        <p:nvSpPr>
          <p:cNvPr id="7" name="Rectangle 6"/>
          <p:cNvSpPr/>
          <p:nvPr userDrawn="1"/>
        </p:nvSpPr>
        <p:spPr>
          <a:xfrm>
            <a:off x="0" y="83126"/>
            <a:ext cx="12192000" cy="399473"/>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Date Placeholder 1"/>
          <p:cNvSpPr txBox="1">
            <a:spLocks/>
          </p:cNvSpPr>
          <p:nvPr userDrawn="1"/>
        </p:nvSpPr>
        <p:spPr>
          <a:xfrm>
            <a:off x="203200" y="117474"/>
            <a:ext cx="28448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140F40-957F-429B-BF36-B42CA41DE130}" type="datetime4">
              <a:rPr lang="en-US" sz="1600" smtClean="0"/>
              <a:pPr/>
              <a:t>June 18, 2020</a:t>
            </a:fld>
            <a:endParaRPr lang="en-US" sz="1600" dirty="0"/>
          </a:p>
        </p:txBody>
      </p:sp>
      <p:sp>
        <p:nvSpPr>
          <p:cNvPr id="9" name="Slide Number Placeholder 3"/>
          <p:cNvSpPr txBox="1">
            <a:spLocks/>
          </p:cNvSpPr>
          <p:nvPr userDrawn="1"/>
        </p:nvSpPr>
        <p:spPr>
          <a:xfrm>
            <a:off x="11074400" y="117474"/>
            <a:ext cx="9144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600" smtClean="0"/>
              <a:pPr/>
              <a:t>‹#›</a:t>
            </a:fld>
            <a:endParaRPr lang="en-US" sz="1600" dirty="0"/>
          </a:p>
        </p:txBody>
      </p:sp>
      <p:sp>
        <p:nvSpPr>
          <p:cNvPr id="10" name="Rectangle 9"/>
          <p:cNvSpPr/>
          <p:nvPr userDrawn="1"/>
        </p:nvSpPr>
        <p:spPr>
          <a:xfrm>
            <a:off x="0" y="-25400"/>
            <a:ext cx="12192000" cy="108525"/>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347657018"/>
      </p:ext>
    </p:extLst>
  </p:cSld>
  <p:clrMap bg1="lt1" tx1="dk1" bg2="lt2" tx2="dk2" accent1="accent1" accent2="accent2" accent3="accent3" accent4="accent4" accent5="accent5" accent6="accent6" hlink="hlink" folHlink="folHlink"/>
  <p:sldLayoutIdLst>
    <p:sldLayoutId id="2147483696" r:id="rId1"/>
  </p:sldLayoutIdLs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mj-ea"/>
          <a:cs typeface="Arial" panose="020B0604020202020204" pitchFamily="34" charset="0"/>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Arial" panose="020B0604020202020204" pitchFamily="34" charset="0"/>
          <a:ea typeface="+mn-ea"/>
          <a:cs typeface="Arial" panose="020B0604020202020204" pitchFamily="34" charset="0"/>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5"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5" y="2160590"/>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3"/>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3125D39-06F0-4183-92A3-5C80B8E9993F}" type="datetimeFigureOut">
              <a:rPr lang="en-US" smtClean="0"/>
              <a:t>6/18/2020</a:t>
            </a:fld>
            <a:endParaRPr lang="en-US" dirty="0"/>
          </a:p>
        </p:txBody>
      </p:sp>
      <p:sp>
        <p:nvSpPr>
          <p:cNvPr id="5" name="Footer Placeholder 4"/>
          <p:cNvSpPr>
            <a:spLocks noGrp="1"/>
          </p:cNvSpPr>
          <p:nvPr>
            <p:ph type="ftr" sz="quarter" idx="3"/>
          </p:nvPr>
        </p:nvSpPr>
        <p:spPr>
          <a:xfrm>
            <a:off x="677335" y="6041363"/>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4" y="6041363"/>
            <a:ext cx="683339" cy="365125"/>
          </a:xfrm>
          <a:prstGeom prst="rect">
            <a:avLst/>
          </a:prstGeom>
        </p:spPr>
        <p:txBody>
          <a:bodyPr vert="horz" lIns="91440" tIns="45720" rIns="91440" bIns="45720" rtlCol="0" anchor="ctr"/>
          <a:lstStyle>
            <a:lvl1pPr algn="r">
              <a:defRPr sz="900">
                <a:solidFill>
                  <a:schemeClr val="accent1"/>
                </a:solidFill>
              </a:defRPr>
            </a:lvl1pPr>
          </a:lstStyle>
          <a:p>
            <a:fld id="{2A5941EB-538C-4E9A-9BDE-35C4568311C3}" type="slidenum">
              <a:rPr lang="en-US" smtClean="0"/>
              <a:t>‹#›</a:t>
            </a:fld>
            <a:endParaRPr lang="en-US" dirty="0"/>
          </a:p>
        </p:txBody>
      </p:sp>
    </p:spTree>
    <p:extLst>
      <p:ext uri="{BB962C8B-B14F-4D97-AF65-F5344CB8AC3E}">
        <p14:creationId xmlns:p14="http://schemas.microsoft.com/office/powerpoint/2010/main" val="213180741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Lst>
  <p:txStyles>
    <p:titleStyle>
      <a:lvl1pPr algn="l" defTabSz="457189"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1" indent="-342891" algn="l" defTabSz="457189"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32" indent="-285744" algn="l" defTabSz="457189"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971" indent="-228594" algn="l" defTabSz="457189"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160"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349"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537"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726"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914"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103"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3.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33.xml"/><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31.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hyperlink" Target="https://ocfs.ny.gov/programs/childcare/#COVID19" TargetMode="External"/><Relationship Id="rId2" Type="http://schemas.openxmlformats.org/officeDocument/2006/relationships/notesSlide" Target="../notesSlides/notesSlide22.xml"/><Relationship Id="rId1" Type="http://schemas.openxmlformats.org/officeDocument/2006/relationships/slideLayout" Target="../slideLayouts/slideLayout31.xml"/><Relationship Id="rId4" Type="http://schemas.openxmlformats.org/officeDocument/2006/relationships/hyperlink" Target="https://earlycareandlearning.org/"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image" Target="../media/image21.tif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2953" y="352371"/>
            <a:ext cx="11253019" cy="978434"/>
          </a:xfrm>
        </p:spPr>
        <p:txBody>
          <a:bodyPr>
            <a:noAutofit/>
          </a:bodyPr>
          <a:lstStyle/>
          <a:p>
            <a:r>
              <a:rPr lang="en-US" sz="7200" dirty="0" smtClean="0">
                <a:solidFill>
                  <a:srgbClr val="00B0F0"/>
                </a:solidFill>
                <a:latin typeface="+mn-lt"/>
              </a:rPr>
              <a:t>Welcome &amp; Introductions</a:t>
            </a:r>
            <a:endParaRPr lang="en-US" sz="7200" dirty="0">
              <a:solidFill>
                <a:srgbClr val="00B0F0"/>
              </a:solidFill>
              <a:latin typeface="+mn-lt"/>
            </a:endParaRPr>
          </a:p>
        </p:txBody>
      </p:sp>
      <p:sp>
        <p:nvSpPr>
          <p:cNvPr id="3" name="Subtitle 2"/>
          <p:cNvSpPr>
            <a:spLocks noGrp="1"/>
          </p:cNvSpPr>
          <p:nvPr>
            <p:ph type="subTitle" idx="1"/>
          </p:nvPr>
        </p:nvSpPr>
        <p:spPr>
          <a:xfrm>
            <a:off x="147483" y="1375313"/>
            <a:ext cx="11783961" cy="3262433"/>
          </a:xfrm>
        </p:spPr>
        <p:txBody>
          <a:bodyPr>
            <a:normAutofit/>
          </a:bodyPr>
          <a:lstStyle/>
          <a:p>
            <a:r>
              <a:rPr lang="en-US" sz="2800" dirty="0" smtClean="0"/>
              <a:t>Welcome to the ECAC Membership Meeting! </a:t>
            </a:r>
          </a:p>
          <a:p>
            <a:endParaRPr lang="en-US" sz="2800" dirty="0" smtClean="0">
              <a:solidFill>
                <a:srgbClr val="00B0F0"/>
              </a:solidFill>
            </a:endParaRPr>
          </a:p>
          <a:p>
            <a:r>
              <a:rPr lang="en-US" sz="3200" dirty="0" smtClean="0">
                <a:solidFill>
                  <a:srgbClr val="00B0F0"/>
                </a:solidFill>
              </a:rPr>
              <a:t>If you are joining us via phone and/or your full name does not appear </a:t>
            </a:r>
          </a:p>
          <a:p>
            <a:r>
              <a:rPr lang="en-US" sz="3200" dirty="0" smtClean="0">
                <a:solidFill>
                  <a:srgbClr val="00B0F0"/>
                </a:solidFill>
              </a:rPr>
              <a:t> please type your full name and email into the comment section </a:t>
            </a:r>
          </a:p>
          <a:p>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1354" y="3702387"/>
            <a:ext cx="3797035" cy="2774756"/>
          </a:xfrm>
          <a:prstGeom prst="rect">
            <a:avLst/>
          </a:prstGeom>
        </p:spPr>
      </p:pic>
      <p:sp>
        <p:nvSpPr>
          <p:cNvPr id="5" name="Rectangle 4"/>
          <p:cNvSpPr/>
          <p:nvPr/>
        </p:nvSpPr>
        <p:spPr>
          <a:xfrm>
            <a:off x="10167000" y="6292476"/>
            <a:ext cx="6096000" cy="369332"/>
          </a:xfrm>
          <a:prstGeom prst="rect">
            <a:avLst/>
          </a:prstGeom>
        </p:spPr>
        <p:txBody>
          <a:bodyPr>
            <a:spAutoFit/>
          </a:bodyPr>
          <a:lstStyle/>
          <a:p>
            <a:r>
              <a:rPr lang="en-US" b="1" dirty="0" smtClean="0">
                <a:solidFill>
                  <a:srgbClr val="00B0F0"/>
                </a:solidFill>
              </a:rPr>
              <a:t>June 18</a:t>
            </a:r>
            <a:r>
              <a:rPr lang="en-US" b="1" baseline="30000" dirty="0" smtClean="0">
                <a:solidFill>
                  <a:srgbClr val="00B0F0"/>
                </a:solidFill>
              </a:rPr>
              <a:t>th</a:t>
            </a:r>
            <a:r>
              <a:rPr lang="en-US" b="1" dirty="0">
                <a:solidFill>
                  <a:srgbClr val="00B0F0"/>
                </a:solidFill>
              </a:rPr>
              <a:t> </a:t>
            </a:r>
            <a:r>
              <a:rPr lang="en-US" b="1" dirty="0" smtClean="0">
                <a:solidFill>
                  <a:srgbClr val="00B0F0"/>
                </a:solidFill>
              </a:rPr>
              <a:t>2020</a:t>
            </a:r>
            <a:endParaRPr lang="en-US" b="1" dirty="0">
              <a:solidFill>
                <a:srgbClr val="00B0F0"/>
              </a:solidFill>
            </a:endParaRPr>
          </a:p>
        </p:txBody>
      </p:sp>
    </p:spTree>
    <p:extLst>
      <p:ext uri="{BB962C8B-B14F-4D97-AF65-F5344CB8AC3E}">
        <p14:creationId xmlns:p14="http://schemas.microsoft.com/office/powerpoint/2010/main" val="21297657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3A7C2-32A2-4000-AE33-C968690E743B}"/>
              </a:ext>
            </a:extLst>
          </p:cNvPr>
          <p:cNvSpPr>
            <a:spLocks noGrp="1"/>
          </p:cNvSpPr>
          <p:nvPr>
            <p:ph type="title"/>
          </p:nvPr>
        </p:nvSpPr>
        <p:spPr>
          <a:xfrm>
            <a:off x="1422401" y="279400"/>
            <a:ext cx="8596668" cy="1320800"/>
          </a:xfrm>
        </p:spPr>
        <p:txBody>
          <a:bodyPr/>
          <a:lstStyle/>
          <a:p>
            <a:pPr algn="ctr"/>
            <a:r>
              <a:rPr lang="en-US" dirty="0"/>
              <a:t>CARES Scholarship and Supplies</a:t>
            </a:r>
            <a:br>
              <a:rPr lang="en-US" dirty="0"/>
            </a:br>
            <a:r>
              <a:rPr lang="en-US" dirty="0"/>
              <a:t>$30 Million beginning April 20, 2020</a:t>
            </a:r>
          </a:p>
        </p:txBody>
      </p:sp>
      <p:pic>
        <p:nvPicPr>
          <p:cNvPr id="4" name="Content Placeholder 3">
            <a:extLst>
              <a:ext uri="{FF2B5EF4-FFF2-40B4-BE49-F238E27FC236}">
                <a16:creationId xmlns:a16="http://schemas.microsoft.com/office/drawing/2014/main" id="{6C9AA786-919C-4AE6-AFCD-BA42EAA63F03}"/>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914401" y="1792988"/>
            <a:ext cx="4265817" cy="4265817"/>
          </a:xfrm>
          <a:prstGeom prst="rect">
            <a:avLst/>
          </a:prstGeom>
        </p:spPr>
      </p:pic>
      <p:pic>
        <p:nvPicPr>
          <p:cNvPr id="5" name="Picture 4">
            <a:extLst>
              <a:ext uri="{FF2B5EF4-FFF2-40B4-BE49-F238E27FC236}">
                <a16:creationId xmlns:a16="http://schemas.microsoft.com/office/drawing/2014/main" id="{132CC0C5-EA43-4B6A-841C-BFE68F1CCE0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75114" y="1792989"/>
            <a:ext cx="4265817" cy="4265817"/>
          </a:xfrm>
          <a:prstGeom prst="rect">
            <a:avLst/>
          </a:prstGeom>
        </p:spPr>
      </p:pic>
    </p:spTree>
    <p:extLst>
      <p:ext uri="{BB962C8B-B14F-4D97-AF65-F5344CB8AC3E}">
        <p14:creationId xmlns:p14="http://schemas.microsoft.com/office/powerpoint/2010/main" val="4238363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9277B-015A-4A32-A094-D28F51AD712D}"/>
              </a:ext>
            </a:extLst>
          </p:cNvPr>
          <p:cNvSpPr>
            <a:spLocks noGrp="1"/>
          </p:cNvSpPr>
          <p:nvPr>
            <p:ph type="title"/>
          </p:nvPr>
        </p:nvSpPr>
        <p:spPr>
          <a:xfrm>
            <a:off x="406401" y="381001"/>
            <a:ext cx="8596668" cy="623583"/>
          </a:xfrm>
        </p:spPr>
        <p:txBody>
          <a:bodyPr>
            <a:normAutofit fontScale="90000"/>
          </a:bodyPr>
          <a:lstStyle/>
          <a:p>
            <a:pPr algn="ctr"/>
            <a:r>
              <a:rPr lang="en-US" dirty="0">
                <a:solidFill>
                  <a:srgbClr val="00778B"/>
                </a:solidFill>
              </a:rPr>
              <a:t>CARES Scholarship</a:t>
            </a:r>
          </a:p>
        </p:txBody>
      </p:sp>
      <p:sp>
        <p:nvSpPr>
          <p:cNvPr id="3" name="Content Placeholder 2">
            <a:extLst>
              <a:ext uri="{FF2B5EF4-FFF2-40B4-BE49-F238E27FC236}">
                <a16:creationId xmlns:a16="http://schemas.microsoft.com/office/drawing/2014/main" id="{9A4B4825-E143-409D-B195-CB531C11578B}"/>
              </a:ext>
            </a:extLst>
          </p:cNvPr>
          <p:cNvSpPr>
            <a:spLocks noGrp="1"/>
          </p:cNvSpPr>
          <p:nvPr>
            <p:ph idx="1"/>
          </p:nvPr>
        </p:nvSpPr>
        <p:spPr>
          <a:xfrm>
            <a:off x="406400" y="1193800"/>
            <a:ext cx="3810736" cy="5067299"/>
          </a:xfrm>
        </p:spPr>
        <p:txBody>
          <a:bodyPr>
            <a:normAutofit/>
          </a:bodyPr>
          <a:lstStyle/>
          <a:p>
            <a:pPr lvl="0"/>
            <a:r>
              <a:rPr lang="en-US" sz="2000" b="1" dirty="0"/>
              <a:t>Total Parent Applications                                                                            Received:</a:t>
            </a:r>
          </a:p>
          <a:p>
            <a:pPr lvl="1"/>
            <a:r>
              <a:rPr lang="en-US" sz="1800" b="1" dirty="0"/>
              <a:t>June 15:	10,137</a:t>
            </a:r>
          </a:p>
          <a:p>
            <a:pPr lvl="1"/>
            <a:r>
              <a:rPr lang="en-US" sz="1800" b="1" dirty="0"/>
              <a:t>June 8: 	9,609</a:t>
            </a:r>
          </a:p>
          <a:p>
            <a:pPr lvl="1"/>
            <a:r>
              <a:rPr lang="en-US" sz="1800" b="1" dirty="0"/>
              <a:t>June 1: 	8,963</a:t>
            </a:r>
          </a:p>
          <a:p>
            <a:pPr lvl="1"/>
            <a:r>
              <a:rPr lang="en-US" sz="1800" b="1" dirty="0"/>
              <a:t>May 26: 	8,280</a:t>
            </a:r>
          </a:p>
          <a:p>
            <a:pPr lvl="1"/>
            <a:r>
              <a:rPr lang="en-US" sz="1800" b="1" dirty="0"/>
              <a:t>May 19: 	7,494</a:t>
            </a:r>
          </a:p>
          <a:p>
            <a:pPr lvl="1"/>
            <a:r>
              <a:rPr lang="en-US" sz="1800" b="1" dirty="0"/>
              <a:t>May 12: 	6,195</a:t>
            </a:r>
          </a:p>
          <a:p>
            <a:pPr lvl="1"/>
            <a:r>
              <a:rPr lang="en-US" sz="1800" b="1" dirty="0"/>
              <a:t>May 5: 	4,786</a:t>
            </a:r>
          </a:p>
          <a:p>
            <a:pPr marL="457189" lvl="1" indent="0">
              <a:buNone/>
            </a:pPr>
            <a:endParaRPr lang="en-US" sz="1800" dirty="0"/>
          </a:p>
          <a:p>
            <a:endParaRPr lang="en-US" dirty="0"/>
          </a:p>
        </p:txBody>
      </p:sp>
      <p:pic>
        <p:nvPicPr>
          <p:cNvPr id="4" name="Picture 3">
            <a:extLst>
              <a:ext uri="{FF2B5EF4-FFF2-40B4-BE49-F238E27FC236}">
                <a16:creationId xmlns:a16="http://schemas.microsoft.com/office/drawing/2014/main" id="{B7B5FC88-8F46-4287-AF32-ADF56335F8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70401" y="1092201"/>
            <a:ext cx="7252828" cy="5475375"/>
          </a:xfrm>
          <a:prstGeom prst="rect">
            <a:avLst/>
          </a:prstGeom>
        </p:spPr>
      </p:pic>
    </p:spTree>
    <p:extLst>
      <p:ext uri="{BB962C8B-B14F-4D97-AF65-F5344CB8AC3E}">
        <p14:creationId xmlns:p14="http://schemas.microsoft.com/office/powerpoint/2010/main" val="1608194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4B4825-E143-409D-B195-CB531C11578B}"/>
              </a:ext>
            </a:extLst>
          </p:cNvPr>
          <p:cNvSpPr>
            <a:spLocks noGrp="1"/>
          </p:cNvSpPr>
          <p:nvPr>
            <p:ph idx="1"/>
          </p:nvPr>
        </p:nvSpPr>
        <p:spPr>
          <a:xfrm>
            <a:off x="406400" y="1204292"/>
            <a:ext cx="10244667" cy="5067299"/>
          </a:xfrm>
        </p:spPr>
        <p:txBody>
          <a:bodyPr>
            <a:normAutofit fontScale="92500" lnSpcReduction="20000"/>
          </a:bodyPr>
          <a:lstStyle/>
          <a:p>
            <a:pPr lvl="0"/>
            <a:r>
              <a:rPr lang="en-US" sz="2000" b="1" dirty="0"/>
              <a:t>Total Provider Information                                                                                                   Profile:</a:t>
            </a:r>
          </a:p>
          <a:p>
            <a:pPr lvl="1"/>
            <a:r>
              <a:rPr lang="en-US" sz="1800" dirty="0"/>
              <a:t>June 15: 	5,110</a:t>
            </a:r>
          </a:p>
          <a:p>
            <a:pPr lvl="1"/>
            <a:r>
              <a:rPr lang="en-US" sz="1800" dirty="0"/>
              <a:t>June 8: 	5,028</a:t>
            </a:r>
          </a:p>
          <a:p>
            <a:pPr lvl="1">
              <a:buClr>
                <a:srgbClr val="00778B"/>
              </a:buClr>
            </a:pPr>
            <a:r>
              <a:rPr lang="en-US" sz="1800" dirty="0">
                <a:solidFill>
                  <a:prstClr val="black">
                    <a:lumMod val="75000"/>
                    <a:lumOff val="25000"/>
                  </a:prstClr>
                </a:solidFill>
              </a:rPr>
              <a:t>June 1: 	4,935</a:t>
            </a:r>
            <a:endParaRPr lang="en-US" sz="1800" dirty="0"/>
          </a:p>
          <a:p>
            <a:pPr lvl="1"/>
            <a:r>
              <a:rPr lang="en-US" sz="1800" dirty="0"/>
              <a:t>May 26: 	4,776</a:t>
            </a:r>
          </a:p>
          <a:p>
            <a:pPr lvl="1"/>
            <a:r>
              <a:rPr lang="en-US" sz="1800" dirty="0"/>
              <a:t>May 19: 	4,627</a:t>
            </a:r>
          </a:p>
          <a:p>
            <a:pPr lvl="1"/>
            <a:r>
              <a:rPr lang="en-US" sz="1800" dirty="0"/>
              <a:t>May 12: 	4,309</a:t>
            </a:r>
          </a:p>
          <a:p>
            <a:pPr lvl="1"/>
            <a:r>
              <a:rPr lang="en-US" sz="1800" dirty="0"/>
              <a:t>May 5: 	3,814</a:t>
            </a:r>
          </a:p>
          <a:p>
            <a:pPr lvl="1"/>
            <a:endParaRPr lang="en-US" sz="1800" dirty="0"/>
          </a:p>
          <a:p>
            <a:r>
              <a:rPr lang="en-US" sz="2000" b="1" dirty="0"/>
              <a:t>Total open licensed and                                                                                                        registered programs in NYS: </a:t>
            </a:r>
          </a:p>
          <a:p>
            <a:pPr marL="457189" lvl="1" indent="0">
              <a:buNone/>
            </a:pPr>
            <a:r>
              <a:rPr lang="en-US" sz="1800" b="1" dirty="0"/>
              <a:t>June 16: 10,393</a:t>
            </a:r>
          </a:p>
          <a:p>
            <a:pPr marL="457189" lvl="1" indent="0">
              <a:buNone/>
            </a:pPr>
            <a:r>
              <a:rPr lang="en-US" sz="1800" b="1" dirty="0"/>
              <a:t>June 8:  	10,409</a:t>
            </a:r>
          </a:p>
          <a:p>
            <a:pPr marL="457189" lvl="1" indent="0">
              <a:buNone/>
            </a:pPr>
            <a:r>
              <a:rPr lang="en-US" sz="1800" b="1" dirty="0"/>
              <a:t>June 1:	10,360</a:t>
            </a:r>
          </a:p>
          <a:p>
            <a:pPr marL="457189" lvl="1" indent="0">
              <a:buNone/>
            </a:pPr>
            <a:endParaRPr lang="en-US" sz="1800" dirty="0"/>
          </a:p>
          <a:p>
            <a:endParaRPr lang="en-US" dirty="0"/>
          </a:p>
        </p:txBody>
      </p:sp>
      <p:pic>
        <p:nvPicPr>
          <p:cNvPr id="4" name="Picture 3">
            <a:extLst>
              <a:ext uri="{FF2B5EF4-FFF2-40B4-BE49-F238E27FC236}">
                <a16:creationId xmlns:a16="http://schemas.microsoft.com/office/drawing/2014/main" id="{2690EFB5-A7EC-42DB-84A0-1B90A8192D3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328"/>
          <a:stretch/>
        </p:blipFill>
        <p:spPr>
          <a:xfrm>
            <a:off x="4267201" y="1204292"/>
            <a:ext cx="7374188" cy="5272707"/>
          </a:xfrm>
          <a:prstGeom prst="rect">
            <a:avLst/>
          </a:prstGeom>
        </p:spPr>
      </p:pic>
      <p:sp>
        <p:nvSpPr>
          <p:cNvPr id="7" name="Title 1">
            <a:extLst>
              <a:ext uri="{FF2B5EF4-FFF2-40B4-BE49-F238E27FC236}">
                <a16:creationId xmlns:a16="http://schemas.microsoft.com/office/drawing/2014/main" id="{55919147-1223-F340-96C7-9A4D300549F0}"/>
              </a:ext>
            </a:extLst>
          </p:cNvPr>
          <p:cNvSpPr>
            <a:spLocks noGrp="1"/>
          </p:cNvSpPr>
          <p:nvPr>
            <p:ph type="title"/>
          </p:nvPr>
        </p:nvSpPr>
        <p:spPr>
          <a:xfrm>
            <a:off x="406401" y="381001"/>
            <a:ext cx="8596668" cy="623583"/>
          </a:xfrm>
        </p:spPr>
        <p:txBody>
          <a:bodyPr>
            <a:normAutofit fontScale="90000"/>
          </a:bodyPr>
          <a:lstStyle/>
          <a:p>
            <a:pPr algn="ctr"/>
            <a:r>
              <a:rPr lang="en-US" dirty="0">
                <a:solidFill>
                  <a:srgbClr val="00778B"/>
                </a:solidFill>
              </a:rPr>
              <a:t>CARES Scholarship</a:t>
            </a:r>
          </a:p>
        </p:txBody>
      </p:sp>
    </p:spTree>
    <p:extLst>
      <p:ext uri="{BB962C8B-B14F-4D97-AF65-F5344CB8AC3E}">
        <p14:creationId xmlns:p14="http://schemas.microsoft.com/office/powerpoint/2010/main" val="1101183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9277B-015A-4A32-A094-D28F51AD712D}"/>
              </a:ext>
            </a:extLst>
          </p:cNvPr>
          <p:cNvSpPr>
            <a:spLocks noGrp="1"/>
          </p:cNvSpPr>
          <p:nvPr>
            <p:ph type="title"/>
          </p:nvPr>
        </p:nvSpPr>
        <p:spPr>
          <a:xfrm>
            <a:off x="677335" y="609601"/>
            <a:ext cx="8596668" cy="1485900"/>
          </a:xfrm>
        </p:spPr>
        <p:txBody>
          <a:bodyPr>
            <a:normAutofit fontScale="90000"/>
          </a:bodyPr>
          <a:lstStyle/>
          <a:p>
            <a:pPr algn="ctr"/>
            <a:r>
              <a:rPr lang="en-US" dirty="0">
                <a:solidFill>
                  <a:srgbClr val="00778B"/>
                </a:solidFill>
              </a:rPr>
              <a:t>CARES Scholarship Cumulative </a:t>
            </a:r>
            <a:br>
              <a:rPr lang="en-US" dirty="0">
                <a:solidFill>
                  <a:srgbClr val="00778B"/>
                </a:solidFill>
              </a:rPr>
            </a:br>
            <a:r>
              <a:rPr lang="en-US" dirty="0">
                <a:solidFill>
                  <a:srgbClr val="00778B"/>
                </a:solidFill>
              </a:rPr>
              <a:t>since April 20, 2020</a:t>
            </a:r>
            <a:br>
              <a:rPr lang="en-US" dirty="0">
                <a:solidFill>
                  <a:srgbClr val="00778B"/>
                </a:solidFill>
              </a:rPr>
            </a:br>
            <a:r>
              <a:rPr lang="en-US" dirty="0">
                <a:solidFill>
                  <a:srgbClr val="00778B"/>
                </a:solidFill>
              </a:rPr>
              <a:t>22 out of 32 CCR&amp;Rs reported</a:t>
            </a:r>
          </a:p>
        </p:txBody>
      </p:sp>
      <p:sp>
        <p:nvSpPr>
          <p:cNvPr id="3" name="Content Placeholder 2">
            <a:extLst>
              <a:ext uri="{FF2B5EF4-FFF2-40B4-BE49-F238E27FC236}">
                <a16:creationId xmlns:a16="http://schemas.microsoft.com/office/drawing/2014/main" id="{9A4B4825-E143-409D-B195-CB531C11578B}"/>
              </a:ext>
            </a:extLst>
          </p:cNvPr>
          <p:cNvSpPr>
            <a:spLocks noGrp="1"/>
          </p:cNvSpPr>
          <p:nvPr>
            <p:ph idx="1"/>
          </p:nvPr>
        </p:nvSpPr>
        <p:spPr>
          <a:xfrm>
            <a:off x="952501" y="2095502"/>
            <a:ext cx="9969500" cy="4444999"/>
          </a:xfrm>
        </p:spPr>
        <p:txBody>
          <a:bodyPr>
            <a:normAutofit/>
          </a:bodyPr>
          <a:lstStyle/>
          <a:p>
            <a:pPr marL="0" indent="0">
              <a:buNone/>
            </a:pPr>
            <a:endParaRPr lang="en-US" sz="2000" dirty="0"/>
          </a:p>
          <a:p>
            <a:r>
              <a:rPr lang="en-US" sz="2000" b="1" dirty="0"/>
              <a:t>Expenditures for Provider Scholarship </a:t>
            </a:r>
            <a:r>
              <a:rPr lang="en-US" sz="2000" dirty="0"/>
              <a:t> 	$ 2,957,912.39</a:t>
            </a:r>
          </a:p>
          <a:p>
            <a:r>
              <a:rPr lang="en-US" sz="2000" dirty="0"/>
              <a:t>3,474 approved parent applications</a:t>
            </a:r>
          </a:p>
          <a:p>
            <a:r>
              <a:rPr lang="en-US" sz="2000" dirty="0"/>
              <a:t>983 providers receiving scholarships</a:t>
            </a:r>
          </a:p>
          <a:p>
            <a:pPr marL="0" indent="0">
              <a:buNone/>
            </a:pPr>
            <a:endParaRPr lang="en-US" sz="2000" dirty="0"/>
          </a:p>
          <a:p>
            <a:r>
              <a:rPr lang="en-US" sz="2000" b="1" dirty="0"/>
              <a:t>Expenditures for Supplies:</a:t>
            </a:r>
            <a:r>
              <a:rPr lang="en-US" sz="2000" dirty="0"/>
              <a:t> $ 2,273,972</a:t>
            </a:r>
          </a:p>
          <a:p>
            <a:r>
              <a:rPr lang="en-US" sz="2000" dirty="0"/>
              <a:t>Total number of providers receiving supplies: 4,038</a:t>
            </a:r>
          </a:p>
          <a:p>
            <a:endParaRPr lang="en-US" sz="2000" dirty="0"/>
          </a:p>
          <a:p>
            <a:r>
              <a:rPr lang="en-US" sz="2000" b="1" dirty="0"/>
              <a:t>Totals on this report taken from 22 out of 32 CCR&amp;R contracts</a:t>
            </a:r>
          </a:p>
          <a:p>
            <a:endParaRPr lang="en-US" sz="2000" dirty="0"/>
          </a:p>
          <a:p>
            <a:endParaRPr lang="en-US" dirty="0"/>
          </a:p>
        </p:txBody>
      </p:sp>
    </p:spTree>
    <p:extLst>
      <p:ext uri="{BB962C8B-B14F-4D97-AF65-F5344CB8AC3E}">
        <p14:creationId xmlns:p14="http://schemas.microsoft.com/office/powerpoint/2010/main" val="1312551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ECA88-B8C0-4CFE-8F82-016D28F94EBE}"/>
              </a:ext>
            </a:extLst>
          </p:cNvPr>
          <p:cNvSpPr>
            <a:spLocks noGrp="1"/>
          </p:cNvSpPr>
          <p:nvPr>
            <p:ph type="title"/>
          </p:nvPr>
        </p:nvSpPr>
        <p:spPr/>
        <p:txBody>
          <a:bodyPr>
            <a:normAutofit fontScale="90000"/>
          </a:bodyPr>
          <a:lstStyle/>
          <a:p>
            <a:pPr algn="ctr"/>
            <a:r>
              <a:rPr lang="en-US" dirty="0"/>
              <a:t>Supply Distribution </a:t>
            </a:r>
            <a:br>
              <a:rPr lang="en-US" dirty="0"/>
            </a:br>
            <a:r>
              <a:rPr lang="en-US" dirty="0"/>
              <a:t>Child Care Council of </a:t>
            </a:r>
            <a:r>
              <a:rPr lang="en-US" dirty="0" err="1"/>
              <a:t>Dutchess</a:t>
            </a:r>
            <a:r>
              <a:rPr lang="en-US" dirty="0"/>
              <a:t> &amp; </a:t>
            </a:r>
            <a:r>
              <a:rPr lang="en-US" dirty="0" err="1"/>
              <a:t>Putnam,Inc</a:t>
            </a:r>
            <a:r>
              <a:rPr lang="en-US" dirty="0"/>
              <a:t>.</a:t>
            </a:r>
            <a:br>
              <a:rPr lang="en-US" dirty="0"/>
            </a:br>
            <a:endParaRPr lang="en-US" dirty="0"/>
          </a:p>
        </p:txBody>
      </p:sp>
      <p:pic>
        <p:nvPicPr>
          <p:cNvPr id="14" name="Picture 13">
            <a:extLst>
              <a:ext uri="{FF2B5EF4-FFF2-40B4-BE49-F238E27FC236}">
                <a16:creationId xmlns:a16="http://schemas.microsoft.com/office/drawing/2014/main" id="{FDA901CF-2A0A-4E63-BA20-FC757FCD13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83584" y="1989123"/>
            <a:ext cx="3325187" cy="4433583"/>
          </a:xfrm>
          <a:prstGeom prst="rect">
            <a:avLst/>
          </a:prstGeom>
        </p:spPr>
      </p:pic>
      <p:pic>
        <p:nvPicPr>
          <p:cNvPr id="16" name="Picture 15">
            <a:extLst>
              <a:ext uri="{FF2B5EF4-FFF2-40B4-BE49-F238E27FC236}">
                <a16:creationId xmlns:a16="http://schemas.microsoft.com/office/drawing/2014/main" id="{7AEA3869-F8C8-49FF-B460-B8F543DACF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77923" y="1965938"/>
            <a:ext cx="3413271" cy="4551028"/>
          </a:xfrm>
          <a:prstGeom prst="rect">
            <a:avLst/>
          </a:prstGeom>
        </p:spPr>
      </p:pic>
      <p:pic>
        <p:nvPicPr>
          <p:cNvPr id="17" name="Picture 16">
            <a:extLst>
              <a:ext uri="{FF2B5EF4-FFF2-40B4-BE49-F238E27FC236}">
                <a16:creationId xmlns:a16="http://schemas.microsoft.com/office/drawing/2014/main" id="{76D8B574-7313-49EC-A3DE-212F7E7B4E4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7336" y="1930401"/>
            <a:ext cx="3466577" cy="4622103"/>
          </a:xfrm>
          <a:prstGeom prst="rect">
            <a:avLst/>
          </a:prstGeom>
        </p:spPr>
      </p:pic>
    </p:spTree>
    <p:extLst>
      <p:ext uri="{BB962C8B-B14F-4D97-AF65-F5344CB8AC3E}">
        <p14:creationId xmlns:p14="http://schemas.microsoft.com/office/powerpoint/2010/main" val="4197316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ADFEB3-AE55-9442-9B2F-227CFE07A1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0929"/>
          <a:stretch/>
        </p:blipFill>
        <p:spPr>
          <a:xfrm rot="20780232">
            <a:off x="728698" y="1634743"/>
            <a:ext cx="7299959" cy="2743200"/>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7D703B6C-593D-2844-B13C-F606C2447CD4}"/>
              </a:ext>
            </a:extLst>
          </p:cNvPr>
          <p:cNvSpPr txBox="1"/>
          <p:nvPr/>
        </p:nvSpPr>
        <p:spPr>
          <a:xfrm rot="20818754">
            <a:off x="4086750" y="3480216"/>
            <a:ext cx="3936655" cy="461665"/>
          </a:xfrm>
          <a:prstGeom prst="rect">
            <a:avLst/>
          </a:prstGeom>
          <a:solidFill>
            <a:schemeClr val="bg1"/>
          </a:solidFill>
        </p:spPr>
        <p:txBody>
          <a:bodyPr wrap="square" rtlCol="0">
            <a:spAutoFit/>
          </a:bodyPr>
          <a:lstStyle/>
          <a:p>
            <a:pPr defTabSz="1219170">
              <a:defRPr/>
            </a:pPr>
            <a:endParaRPr lang="en-US" sz="2400" dirty="0">
              <a:solidFill>
                <a:prstClr val="black"/>
              </a:solidFill>
              <a:latin typeface="Calibri"/>
            </a:endParaRPr>
          </a:p>
        </p:txBody>
      </p:sp>
      <p:pic>
        <p:nvPicPr>
          <p:cNvPr id="8" name="Picture 7">
            <a:extLst>
              <a:ext uri="{FF2B5EF4-FFF2-40B4-BE49-F238E27FC236}">
                <a16:creationId xmlns:a16="http://schemas.microsoft.com/office/drawing/2014/main" id="{841B01C9-9038-3846-9FB9-A7380F04AD04}"/>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rot="20789921">
            <a:off x="4028155" y="3423075"/>
            <a:ext cx="4053840" cy="524256"/>
          </a:xfrm>
          <a:prstGeom prst="rect">
            <a:avLst/>
          </a:prstGeom>
        </p:spPr>
      </p:pic>
      <p:pic>
        <p:nvPicPr>
          <p:cNvPr id="7" name="Picture 6">
            <a:extLst>
              <a:ext uri="{FF2B5EF4-FFF2-40B4-BE49-F238E27FC236}">
                <a16:creationId xmlns:a16="http://schemas.microsoft.com/office/drawing/2014/main" id="{8A86C290-15C7-AB4D-97FC-2CFBC996CF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0449"/>
          <a:stretch/>
        </p:blipFill>
        <p:spPr>
          <a:xfrm rot="20722793">
            <a:off x="4272649" y="2899861"/>
            <a:ext cx="7315200" cy="1850044"/>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1F816B37-7C5B-4D8A-A348-A389532D752B}"/>
              </a:ext>
            </a:extLst>
          </p:cNvPr>
          <p:cNvSpPr txBox="1"/>
          <p:nvPr/>
        </p:nvSpPr>
        <p:spPr>
          <a:xfrm>
            <a:off x="203200" y="208281"/>
            <a:ext cx="1828800" cy="461665"/>
          </a:xfrm>
          <a:prstGeom prst="rect">
            <a:avLst/>
          </a:prstGeom>
          <a:solidFill>
            <a:srgbClr val="002D73"/>
          </a:solidFill>
          <a:ln>
            <a:noFill/>
          </a:ln>
        </p:spPr>
        <p:txBody>
          <a:bodyPr wrap="square" rtlCol="0">
            <a:spAutoFit/>
          </a:bodyPr>
          <a:lstStyle/>
          <a:p>
            <a:pPr defTabSz="1219170"/>
            <a:endParaRPr lang="en-US" sz="2400" dirty="0">
              <a:solidFill>
                <a:srgbClr val="002D73"/>
              </a:solidFill>
              <a:latin typeface="Calibri"/>
            </a:endParaRPr>
          </a:p>
        </p:txBody>
      </p:sp>
    </p:spTree>
    <p:extLst>
      <p:ext uri="{BB962C8B-B14F-4D97-AF65-F5344CB8AC3E}">
        <p14:creationId xmlns:p14="http://schemas.microsoft.com/office/powerpoint/2010/main" val="2986785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3AE462-702B-4D0E-B8FC-3673818FEA60}"/>
              </a:ext>
            </a:extLst>
          </p:cNvPr>
          <p:cNvSpPr>
            <a:spLocks noGrp="1"/>
          </p:cNvSpPr>
          <p:nvPr>
            <p:ph type="body" idx="1"/>
          </p:nvPr>
        </p:nvSpPr>
        <p:spPr>
          <a:xfrm>
            <a:off x="203200" y="1389381"/>
            <a:ext cx="11785600" cy="5189220"/>
          </a:xfrm>
        </p:spPr>
        <p:txBody>
          <a:bodyPr/>
          <a:lstStyle/>
          <a:p>
            <a:r>
              <a:rPr lang="en-US" sz="2667" b="1" dirty="0"/>
              <a:t>Regulations for Legally Exempt, Licensed and Registered Child Care Programs</a:t>
            </a:r>
          </a:p>
          <a:p>
            <a:pPr>
              <a:lnSpc>
                <a:spcPct val="114000"/>
              </a:lnSpc>
              <a:spcBef>
                <a:spcPts val="800"/>
              </a:spcBef>
              <a:spcAft>
                <a:spcPts val="800"/>
              </a:spcAft>
            </a:pPr>
            <a:r>
              <a:rPr lang="en-US" sz="2533" dirty="0"/>
              <a:t>Parts 414, 415, 416, and 417 and Subparts 418-1 and 418-2 of Title 18 of the Official Compilation of Codes, Rules and Regulations of the state of New York (NYCRR) are hereby amended to read as follows: </a:t>
            </a:r>
          </a:p>
          <a:p>
            <a:pPr>
              <a:lnSpc>
                <a:spcPct val="114000"/>
              </a:lnSpc>
              <a:spcBef>
                <a:spcPts val="800"/>
              </a:spcBef>
            </a:pPr>
            <a:r>
              <a:rPr lang="en-US" sz="2533" dirty="0"/>
              <a:t>An eligible provider must operate in compliance with all emergency health guidance promulgated by the Department of Health in interest of public health during a designated public health emergency. Provided that, during a designated public health emergency, any relevant emergency directives from the executive chamber or from the Department of Health shall supersede regulations of the Office in the case of any conflict.</a:t>
            </a:r>
          </a:p>
          <a:p>
            <a:endParaRPr lang="en-US" sz="2133" dirty="0"/>
          </a:p>
        </p:txBody>
      </p:sp>
      <p:sp>
        <p:nvSpPr>
          <p:cNvPr id="3" name="Text Placeholder 2">
            <a:extLst>
              <a:ext uri="{FF2B5EF4-FFF2-40B4-BE49-F238E27FC236}">
                <a16:creationId xmlns:a16="http://schemas.microsoft.com/office/drawing/2014/main" id="{925A1087-98FF-42BC-9416-F8D8CF8A278E}"/>
              </a:ext>
            </a:extLst>
          </p:cNvPr>
          <p:cNvSpPr>
            <a:spLocks noGrp="1"/>
          </p:cNvSpPr>
          <p:nvPr>
            <p:ph type="body" idx="13"/>
          </p:nvPr>
        </p:nvSpPr>
        <p:spPr/>
        <p:txBody>
          <a:bodyPr/>
          <a:lstStyle/>
          <a:p>
            <a:r>
              <a:rPr lang="en-US" dirty="0"/>
              <a:t>Emergency Regulations</a:t>
            </a:r>
          </a:p>
          <a:p>
            <a:endParaRPr lang="en-US" dirty="0"/>
          </a:p>
        </p:txBody>
      </p:sp>
      <p:sp>
        <p:nvSpPr>
          <p:cNvPr id="4" name="TextBox 3">
            <a:extLst>
              <a:ext uri="{FF2B5EF4-FFF2-40B4-BE49-F238E27FC236}">
                <a16:creationId xmlns:a16="http://schemas.microsoft.com/office/drawing/2014/main" id="{E9907E74-4C22-485D-A14A-D8A8FC341AB1}"/>
              </a:ext>
            </a:extLst>
          </p:cNvPr>
          <p:cNvSpPr txBox="1"/>
          <p:nvPr/>
        </p:nvSpPr>
        <p:spPr>
          <a:xfrm>
            <a:off x="203200" y="208281"/>
            <a:ext cx="1828800" cy="461665"/>
          </a:xfrm>
          <a:prstGeom prst="rect">
            <a:avLst/>
          </a:prstGeom>
          <a:solidFill>
            <a:srgbClr val="002D73"/>
          </a:solidFill>
          <a:ln>
            <a:noFill/>
          </a:ln>
        </p:spPr>
        <p:txBody>
          <a:bodyPr wrap="square" rtlCol="0">
            <a:spAutoFit/>
          </a:bodyPr>
          <a:lstStyle/>
          <a:p>
            <a:pPr defTabSz="1219170"/>
            <a:endParaRPr lang="en-US" sz="2400" dirty="0">
              <a:solidFill>
                <a:srgbClr val="002D73"/>
              </a:solidFill>
              <a:latin typeface="Calibri"/>
            </a:endParaRPr>
          </a:p>
        </p:txBody>
      </p:sp>
    </p:spTree>
    <p:extLst>
      <p:ext uri="{BB962C8B-B14F-4D97-AF65-F5344CB8AC3E}">
        <p14:creationId xmlns:p14="http://schemas.microsoft.com/office/powerpoint/2010/main" val="519097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710B17-5DE8-4E97-8298-E4318F001066}"/>
              </a:ext>
            </a:extLst>
          </p:cNvPr>
          <p:cNvSpPr>
            <a:spLocks noGrp="1"/>
          </p:cNvSpPr>
          <p:nvPr>
            <p:ph type="body" idx="1"/>
          </p:nvPr>
        </p:nvSpPr>
        <p:spPr>
          <a:xfrm>
            <a:off x="203200" y="2921001"/>
            <a:ext cx="11582400" cy="3352799"/>
          </a:xfrm>
        </p:spPr>
        <p:txBody>
          <a:bodyPr/>
          <a:lstStyle/>
          <a:p>
            <a:r>
              <a:rPr lang="en-US" sz="4267" dirty="0"/>
              <a:t>Organized around three distinct areas:</a:t>
            </a:r>
          </a:p>
          <a:p>
            <a:pPr marL="1295368" lvl="1" indent="-685783">
              <a:buAutoNum type="romanUcPeriod"/>
            </a:pPr>
            <a:r>
              <a:rPr lang="en-US" sz="4267" dirty="0">
                <a:solidFill>
                  <a:srgbClr val="646569"/>
                </a:solidFill>
              </a:rPr>
              <a:t>People</a:t>
            </a:r>
          </a:p>
          <a:p>
            <a:pPr marL="1295368" lvl="1" indent="-685783">
              <a:buAutoNum type="romanUcPeriod"/>
            </a:pPr>
            <a:r>
              <a:rPr lang="en-US" sz="4267" dirty="0">
                <a:solidFill>
                  <a:srgbClr val="646569"/>
                </a:solidFill>
              </a:rPr>
              <a:t>Places</a:t>
            </a:r>
          </a:p>
          <a:p>
            <a:pPr marL="1295368" lvl="1" indent="-685783">
              <a:buAutoNum type="romanUcPeriod"/>
            </a:pPr>
            <a:r>
              <a:rPr lang="en-US" sz="4267" dirty="0">
                <a:solidFill>
                  <a:srgbClr val="646569"/>
                </a:solidFill>
              </a:rPr>
              <a:t>Processes</a:t>
            </a:r>
          </a:p>
        </p:txBody>
      </p:sp>
      <p:sp>
        <p:nvSpPr>
          <p:cNvPr id="3" name="Text Placeholder 2">
            <a:extLst>
              <a:ext uri="{FF2B5EF4-FFF2-40B4-BE49-F238E27FC236}">
                <a16:creationId xmlns:a16="http://schemas.microsoft.com/office/drawing/2014/main" id="{F3F8FB30-2A9B-4B1E-873D-6BDBF9450940}"/>
              </a:ext>
            </a:extLst>
          </p:cNvPr>
          <p:cNvSpPr>
            <a:spLocks noGrp="1"/>
          </p:cNvSpPr>
          <p:nvPr>
            <p:ph type="body" idx="13"/>
          </p:nvPr>
        </p:nvSpPr>
        <p:spPr/>
        <p:txBody>
          <a:bodyPr/>
          <a:lstStyle/>
          <a:p>
            <a:r>
              <a:rPr lang="en-US" dirty="0"/>
              <a:t>Interim Guidance for Child Care and Day Camp Programs During the COVID-19 Public Health Emergency – Eff. 6/8/20</a:t>
            </a:r>
          </a:p>
        </p:txBody>
      </p:sp>
      <p:sp>
        <p:nvSpPr>
          <p:cNvPr id="4" name="TextBox 3">
            <a:extLst>
              <a:ext uri="{FF2B5EF4-FFF2-40B4-BE49-F238E27FC236}">
                <a16:creationId xmlns:a16="http://schemas.microsoft.com/office/drawing/2014/main" id="{4433D160-D780-4827-8543-23E485707D50}"/>
              </a:ext>
            </a:extLst>
          </p:cNvPr>
          <p:cNvSpPr txBox="1"/>
          <p:nvPr/>
        </p:nvSpPr>
        <p:spPr>
          <a:xfrm>
            <a:off x="203200" y="208281"/>
            <a:ext cx="1828800" cy="461665"/>
          </a:xfrm>
          <a:prstGeom prst="rect">
            <a:avLst/>
          </a:prstGeom>
          <a:solidFill>
            <a:srgbClr val="002D73"/>
          </a:solidFill>
          <a:ln>
            <a:noFill/>
          </a:ln>
        </p:spPr>
        <p:txBody>
          <a:bodyPr wrap="square" rtlCol="0">
            <a:spAutoFit/>
          </a:bodyPr>
          <a:lstStyle/>
          <a:p>
            <a:pPr defTabSz="1219170">
              <a:defRPr/>
            </a:pPr>
            <a:endParaRPr lang="en-US" sz="2400" dirty="0">
              <a:solidFill>
                <a:srgbClr val="002D73"/>
              </a:solidFill>
              <a:latin typeface="Calibri"/>
            </a:endParaRPr>
          </a:p>
        </p:txBody>
      </p:sp>
    </p:spTree>
    <p:extLst>
      <p:ext uri="{BB962C8B-B14F-4D97-AF65-F5344CB8AC3E}">
        <p14:creationId xmlns:p14="http://schemas.microsoft.com/office/powerpoint/2010/main" val="470721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41B77A-FE59-4C1D-B81B-73FD1ECB7FF5}"/>
              </a:ext>
            </a:extLst>
          </p:cNvPr>
          <p:cNvSpPr>
            <a:spLocks noGrp="1"/>
          </p:cNvSpPr>
          <p:nvPr>
            <p:ph type="body" idx="1"/>
          </p:nvPr>
        </p:nvSpPr>
        <p:spPr>
          <a:xfrm>
            <a:off x="203200" y="1562101"/>
            <a:ext cx="11582400" cy="4711700"/>
          </a:xfrm>
        </p:spPr>
        <p:txBody>
          <a:bodyPr/>
          <a:lstStyle/>
          <a:p>
            <a:pPr marL="1295368" lvl="1" indent="-685783">
              <a:buAutoNum type="alphaUcPeriod"/>
            </a:pPr>
            <a:r>
              <a:rPr lang="en-US" sz="4267" dirty="0">
                <a:solidFill>
                  <a:srgbClr val="646569"/>
                </a:solidFill>
              </a:rPr>
              <a:t>Physical Distancing</a:t>
            </a:r>
          </a:p>
          <a:p>
            <a:pPr marL="1295368" lvl="1" indent="-685783">
              <a:buAutoNum type="alphaUcPeriod"/>
            </a:pPr>
            <a:r>
              <a:rPr lang="en-US" sz="4267" dirty="0">
                <a:solidFill>
                  <a:srgbClr val="646569"/>
                </a:solidFill>
              </a:rPr>
              <a:t>Caring for Young Children</a:t>
            </a:r>
          </a:p>
          <a:p>
            <a:pPr marL="1295368" lvl="1" indent="-685783">
              <a:buAutoNum type="alphaUcPeriod"/>
            </a:pPr>
            <a:r>
              <a:rPr lang="en-US" sz="4267" dirty="0">
                <a:solidFill>
                  <a:srgbClr val="646569"/>
                </a:solidFill>
              </a:rPr>
              <a:t>Child Care Program and Camp Activities</a:t>
            </a:r>
          </a:p>
          <a:p>
            <a:pPr marL="1295368" lvl="1" indent="-685783">
              <a:buAutoNum type="alphaUcPeriod"/>
            </a:pPr>
            <a:r>
              <a:rPr lang="en-US" sz="4267" dirty="0">
                <a:solidFill>
                  <a:srgbClr val="646569"/>
                </a:solidFill>
              </a:rPr>
              <a:t>Gatherings in Enclosed Spaces</a:t>
            </a:r>
          </a:p>
          <a:p>
            <a:pPr marL="1295368" lvl="1" indent="-685783">
              <a:buAutoNum type="alphaUcPeriod"/>
            </a:pPr>
            <a:r>
              <a:rPr lang="en-US" sz="4267" dirty="0">
                <a:solidFill>
                  <a:srgbClr val="646569"/>
                </a:solidFill>
              </a:rPr>
              <a:t>Workplace Activity</a:t>
            </a:r>
          </a:p>
          <a:p>
            <a:pPr marL="1295368" lvl="1" indent="-685783">
              <a:buAutoNum type="alphaUcPeriod"/>
            </a:pPr>
            <a:r>
              <a:rPr lang="en-US" sz="4267" dirty="0">
                <a:solidFill>
                  <a:srgbClr val="646569"/>
                </a:solidFill>
              </a:rPr>
              <a:t>Movement and Commerce</a:t>
            </a:r>
          </a:p>
        </p:txBody>
      </p:sp>
      <p:sp>
        <p:nvSpPr>
          <p:cNvPr id="3" name="Text Placeholder 2">
            <a:extLst>
              <a:ext uri="{FF2B5EF4-FFF2-40B4-BE49-F238E27FC236}">
                <a16:creationId xmlns:a16="http://schemas.microsoft.com/office/drawing/2014/main" id="{A4BE6564-2DB7-4306-8D07-815338874F5A}"/>
              </a:ext>
            </a:extLst>
          </p:cNvPr>
          <p:cNvSpPr>
            <a:spLocks noGrp="1"/>
          </p:cNvSpPr>
          <p:nvPr>
            <p:ph type="body" idx="13"/>
          </p:nvPr>
        </p:nvSpPr>
        <p:spPr>
          <a:xfrm>
            <a:off x="203200" y="584201"/>
            <a:ext cx="11582400" cy="850900"/>
          </a:xfrm>
        </p:spPr>
        <p:txBody>
          <a:bodyPr/>
          <a:lstStyle/>
          <a:p>
            <a:r>
              <a:rPr lang="en-US" dirty="0"/>
              <a:t>I. People</a:t>
            </a:r>
          </a:p>
        </p:txBody>
      </p:sp>
      <p:sp>
        <p:nvSpPr>
          <p:cNvPr id="4" name="TextBox 3">
            <a:extLst>
              <a:ext uri="{FF2B5EF4-FFF2-40B4-BE49-F238E27FC236}">
                <a16:creationId xmlns:a16="http://schemas.microsoft.com/office/drawing/2014/main" id="{7012AA70-1BB0-4428-A96A-50FD4B198785}"/>
              </a:ext>
            </a:extLst>
          </p:cNvPr>
          <p:cNvSpPr txBox="1"/>
          <p:nvPr/>
        </p:nvSpPr>
        <p:spPr>
          <a:xfrm>
            <a:off x="203200" y="208281"/>
            <a:ext cx="1828800" cy="461665"/>
          </a:xfrm>
          <a:prstGeom prst="rect">
            <a:avLst/>
          </a:prstGeom>
          <a:solidFill>
            <a:srgbClr val="002D73"/>
          </a:solidFill>
          <a:ln>
            <a:noFill/>
          </a:ln>
        </p:spPr>
        <p:txBody>
          <a:bodyPr wrap="square" rtlCol="0">
            <a:spAutoFit/>
          </a:bodyPr>
          <a:lstStyle/>
          <a:p>
            <a:pPr defTabSz="1219170">
              <a:defRPr/>
            </a:pPr>
            <a:endParaRPr lang="en-US" sz="2400" dirty="0">
              <a:solidFill>
                <a:srgbClr val="002D73"/>
              </a:solidFill>
              <a:latin typeface="Calibri"/>
            </a:endParaRPr>
          </a:p>
        </p:txBody>
      </p:sp>
    </p:spTree>
    <p:extLst>
      <p:ext uri="{BB962C8B-B14F-4D97-AF65-F5344CB8AC3E}">
        <p14:creationId xmlns:p14="http://schemas.microsoft.com/office/powerpoint/2010/main" val="3131268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03D7D5-AF3C-47B3-814D-C8EA97A6A18F}"/>
              </a:ext>
            </a:extLst>
          </p:cNvPr>
          <p:cNvSpPr>
            <a:spLocks noGrp="1"/>
          </p:cNvSpPr>
          <p:nvPr>
            <p:ph type="body" idx="1"/>
          </p:nvPr>
        </p:nvSpPr>
        <p:spPr>
          <a:xfrm>
            <a:off x="223520" y="1377949"/>
            <a:ext cx="11582400" cy="4895851"/>
          </a:xfrm>
        </p:spPr>
        <p:txBody>
          <a:bodyPr/>
          <a:lstStyle/>
          <a:p>
            <a:pPr marL="457189" indent="-457189">
              <a:buFont typeface="Arial" panose="020B0604020202020204" pitchFamily="34" charset="0"/>
              <a:buChar char="•"/>
            </a:pPr>
            <a:r>
              <a:rPr lang="en-US" sz="3333" dirty="0"/>
              <a:t>Programs </a:t>
            </a:r>
            <a:r>
              <a:rPr lang="en-US" sz="3333" b="1" dirty="0"/>
              <a:t>must</a:t>
            </a:r>
            <a:r>
              <a:rPr lang="en-US" sz="3333" dirty="0"/>
              <a:t> ensure that employees wear face coverings at all times when interacting with children.</a:t>
            </a:r>
          </a:p>
          <a:p>
            <a:pPr marL="457189" indent="-457189">
              <a:buFont typeface="Arial" panose="020B0604020202020204" pitchFamily="34" charset="0"/>
              <a:buChar char="•"/>
            </a:pPr>
            <a:r>
              <a:rPr lang="en-US" sz="3333" dirty="0"/>
              <a:t>Group size </a:t>
            </a:r>
            <a:r>
              <a:rPr lang="en-US" sz="3333" b="1" dirty="0"/>
              <a:t>must </a:t>
            </a:r>
            <a:r>
              <a:rPr lang="en-US" sz="3333" dirty="0"/>
              <a:t>be limited to no more than ten (10) children excluding staff.</a:t>
            </a:r>
          </a:p>
          <a:p>
            <a:pPr marL="457189" indent="-457189">
              <a:buFont typeface="Arial" panose="020B0604020202020204" pitchFamily="34" charset="0"/>
              <a:buChar char="•"/>
            </a:pPr>
            <a:r>
              <a:rPr lang="en-US" sz="3333" dirty="0"/>
              <a:t>Programs </a:t>
            </a:r>
            <a:r>
              <a:rPr lang="en-US" sz="3333" b="1" dirty="0"/>
              <a:t>should</a:t>
            </a:r>
            <a:r>
              <a:rPr lang="en-US" sz="3333" dirty="0"/>
              <a:t> maintain a staffing plan that does not require employees to “float” between different classrooms or groups of children, unless such rotation is necessary to safely supervise the children due to unforeseen circumstances (e.g. staff absence).</a:t>
            </a:r>
          </a:p>
        </p:txBody>
      </p:sp>
      <p:sp>
        <p:nvSpPr>
          <p:cNvPr id="3" name="Text Placeholder 2">
            <a:extLst>
              <a:ext uri="{FF2B5EF4-FFF2-40B4-BE49-F238E27FC236}">
                <a16:creationId xmlns:a16="http://schemas.microsoft.com/office/drawing/2014/main" id="{EF7FC0E3-A393-42BC-95DA-8CAB6ECBF957}"/>
              </a:ext>
            </a:extLst>
          </p:cNvPr>
          <p:cNvSpPr>
            <a:spLocks noGrp="1"/>
          </p:cNvSpPr>
          <p:nvPr>
            <p:ph type="body" idx="13"/>
          </p:nvPr>
        </p:nvSpPr>
        <p:spPr/>
        <p:txBody>
          <a:bodyPr/>
          <a:lstStyle/>
          <a:p>
            <a:r>
              <a:rPr lang="en-US" dirty="0"/>
              <a:t>People</a:t>
            </a:r>
          </a:p>
        </p:txBody>
      </p:sp>
      <p:sp>
        <p:nvSpPr>
          <p:cNvPr id="4" name="TextBox 3">
            <a:extLst>
              <a:ext uri="{FF2B5EF4-FFF2-40B4-BE49-F238E27FC236}">
                <a16:creationId xmlns:a16="http://schemas.microsoft.com/office/drawing/2014/main" id="{585D51C2-9A91-4412-B25F-0AD1BB5948D8}"/>
              </a:ext>
            </a:extLst>
          </p:cNvPr>
          <p:cNvSpPr txBox="1"/>
          <p:nvPr/>
        </p:nvSpPr>
        <p:spPr>
          <a:xfrm>
            <a:off x="203200" y="208281"/>
            <a:ext cx="1828800" cy="461665"/>
          </a:xfrm>
          <a:prstGeom prst="rect">
            <a:avLst/>
          </a:prstGeom>
          <a:solidFill>
            <a:srgbClr val="002D73"/>
          </a:solidFill>
          <a:ln>
            <a:noFill/>
          </a:ln>
        </p:spPr>
        <p:txBody>
          <a:bodyPr wrap="square" rtlCol="0">
            <a:spAutoFit/>
          </a:bodyPr>
          <a:lstStyle/>
          <a:p>
            <a:pPr defTabSz="1219170">
              <a:defRPr/>
            </a:pPr>
            <a:endParaRPr lang="en-US" sz="2400" dirty="0">
              <a:solidFill>
                <a:srgbClr val="002D73"/>
              </a:solidFill>
              <a:latin typeface="Calibri"/>
            </a:endParaRPr>
          </a:p>
        </p:txBody>
      </p:sp>
    </p:spTree>
    <p:extLst>
      <p:ext uri="{BB962C8B-B14F-4D97-AF65-F5344CB8AC3E}">
        <p14:creationId xmlns:p14="http://schemas.microsoft.com/office/powerpoint/2010/main" val="275275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1001486"/>
          </a:xfrm>
        </p:spPr>
        <p:txBody>
          <a:bodyPr>
            <a:normAutofit fontScale="90000"/>
          </a:bodyPr>
          <a:lstStyle/>
          <a:p>
            <a:r>
              <a:rPr lang="en-US" sz="5000" dirty="0" smtClean="0">
                <a:solidFill>
                  <a:srgbClr val="00B0F0"/>
                </a:solidFill>
                <a:latin typeface="+mn-lt"/>
              </a:rPr>
              <a:t>ECAC Letter to the</a:t>
            </a:r>
            <a:r>
              <a:rPr lang="en-US" sz="5000" dirty="0">
                <a:solidFill>
                  <a:srgbClr val="00B0F0"/>
                </a:solidFill>
                <a:latin typeface="+mn-lt"/>
              </a:rPr>
              <a:t> </a:t>
            </a:r>
            <a:r>
              <a:rPr lang="en-US" sz="5000" dirty="0" smtClean="0">
                <a:solidFill>
                  <a:srgbClr val="00B0F0"/>
                </a:solidFill>
                <a:latin typeface="+mn-lt"/>
              </a:rPr>
              <a:t>Governor: Race Equity in NYS</a:t>
            </a:r>
            <a:endParaRPr lang="en-US" sz="5000" dirty="0">
              <a:solidFill>
                <a:srgbClr val="00B0F0"/>
              </a:solidFill>
              <a:latin typeface="+mn-lt"/>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6311" t="72229" r="7851" b="15564"/>
          <a:stretch/>
        </p:blipFill>
        <p:spPr>
          <a:xfrm>
            <a:off x="2220686" y="5892801"/>
            <a:ext cx="7750628" cy="851852"/>
          </a:xfrm>
          <a:prstGeom prst="rect">
            <a:avLst/>
          </a:prstGeom>
        </p:spPr>
      </p:pic>
      <p:sp>
        <p:nvSpPr>
          <p:cNvPr id="12" name="Rectangle 11"/>
          <p:cNvSpPr/>
          <p:nvPr/>
        </p:nvSpPr>
        <p:spPr>
          <a:xfrm>
            <a:off x="1" y="1001487"/>
            <a:ext cx="12192000" cy="4988545"/>
          </a:xfrm>
          <a:prstGeom prst="rect">
            <a:avLst/>
          </a:prstGeom>
        </p:spPr>
        <p:txBody>
          <a:bodyPr wrap="square">
            <a:spAutoFit/>
          </a:bodyPr>
          <a:lstStyle/>
          <a:p>
            <a:pPr>
              <a:lnSpc>
                <a:spcPct val="150000"/>
              </a:lnSpc>
              <a:spcAft>
                <a:spcPts val="1000"/>
              </a:spcAft>
            </a:pPr>
            <a:r>
              <a:rPr lang="en-US" sz="1400" dirty="0">
                <a:latin typeface="Calibri" panose="020F0502020204030204" pitchFamily="34" charset="0"/>
                <a:ea typeface="Calibri" panose="020F0502020204030204" pitchFamily="34" charset="0"/>
                <a:cs typeface="Times New Roman" panose="02020603050405020304" pitchFamily="18" charset="0"/>
              </a:rPr>
              <a:t>Dear Governor Cuomo, </a:t>
            </a:r>
          </a:p>
          <a:p>
            <a:pPr indent="457200">
              <a:lnSpc>
                <a:spcPct val="115000"/>
              </a:lnSpc>
              <a:spcAft>
                <a:spcPts val="1000"/>
              </a:spcAft>
            </a:pPr>
            <a:r>
              <a:rPr lang="en-US" sz="1400" dirty="0">
                <a:latin typeface="Calibri" panose="020F0502020204030204" pitchFamily="34" charset="0"/>
                <a:ea typeface="Calibri" panose="020F0502020204030204" pitchFamily="34" charset="0"/>
                <a:cs typeface="Times New Roman" panose="02020603050405020304" pitchFamily="18" charset="0"/>
              </a:rPr>
              <a:t>Thank you for your leadership through the COVID-19 Pandemic.  We are proud New Yorkers serving as your Early Childhood Advisory Council (ECAC).  Our nearly 50 members, representing public agencies and non-profit organizations across the state, support the state’s regions in preparation to re-open, acknowledging how critical child care and family health and welfare is to our economic recovery and social fabric.</a:t>
            </a:r>
          </a:p>
          <a:p>
            <a:pPr indent="457200">
              <a:lnSpc>
                <a:spcPct val="115000"/>
              </a:lnSpc>
              <a:spcAft>
                <a:spcPts val="1000"/>
              </a:spcAft>
            </a:pPr>
            <a:r>
              <a:rPr lang="en-US" sz="1400" dirty="0">
                <a:latin typeface="Calibri" panose="020F0502020204030204" pitchFamily="34" charset="0"/>
                <a:ea typeface="Calibri" panose="020F0502020204030204" pitchFamily="34" charset="0"/>
                <a:cs typeface="Times New Roman" panose="02020603050405020304" pitchFamily="18" charset="0"/>
              </a:rPr>
              <a:t>As you have acknowledged, there has been dramatic and disproportionate loss and suffering in our black and brown communities due to COVID-19 in New York State.  Early childhood is not free from racial inequities and experiences: young black children are twice as likely to die in the first year of life.  The ECAC is committed to race equity and is poised to partner with any initiative your office creates in order to better understand the challenges and develop tangible and actionable solutions for children and families. </a:t>
            </a:r>
          </a:p>
          <a:p>
            <a:pPr indent="457200">
              <a:lnSpc>
                <a:spcPct val="115000"/>
              </a:lnSpc>
              <a:spcAft>
                <a:spcPts val="1000"/>
              </a:spcAft>
            </a:pPr>
            <a:r>
              <a:rPr lang="en-US" sz="1400" dirty="0">
                <a:latin typeface="Calibri" panose="020F0502020204030204" pitchFamily="34" charset="0"/>
                <a:ea typeface="Calibri" panose="020F0502020204030204" pitchFamily="34" charset="0"/>
                <a:cs typeface="Times New Roman" panose="02020603050405020304" pitchFamily="18" charset="0"/>
              </a:rPr>
              <a:t>The ECAC’s commitment to race equity is demonstrated throughout our new strategic plan which focuses on developing systems, policies and practices to support the most underserved populations, over the next three years.  Additionally, the ECAC recently hired a Family Engagement Coordinator to work across the state with our most vulnerable families to hear their voices, illuminate their needs, and generate solutions.  </a:t>
            </a:r>
          </a:p>
          <a:p>
            <a:pPr indent="457200">
              <a:lnSpc>
                <a:spcPct val="115000"/>
              </a:lnSpc>
              <a:spcAft>
                <a:spcPts val="1000"/>
              </a:spcAft>
            </a:pPr>
            <a:r>
              <a:rPr lang="en-US" sz="1400" dirty="0">
                <a:latin typeface="Calibri" panose="020F0502020204030204" pitchFamily="34" charset="0"/>
                <a:ea typeface="Calibri" panose="020F0502020204030204" pitchFamily="34" charset="0"/>
                <a:cs typeface="Times New Roman" panose="02020603050405020304" pitchFamily="18" charset="0"/>
              </a:rPr>
              <a:t>As New York ‘builds back better’ and seeks economic recovery through a strategic and phased reopening we must consider the impact each phase will have on working families with young children, always keeping our most vulnerable families as our focus.  We offer comprehensive support.  This includes, but is not limited to, the urgent need to address equitable distribution of technology to mitigate our current resource gap as we rely increasingly on telecommunication for medicine, education, and interpersonal support.  The ECAC would like to offer our support and the expertise of our membership of early childhood experts in any and all ways we can be helpful to you.  Our members are prepared to serve on a range of committees or task forces addressing racial disparity across systems.   </a:t>
            </a:r>
          </a:p>
          <a:p>
            <a:r>
              <a:rPr lang="en-US" sz="1400" dirty="0" smtClean="0">
                <a:latin typeface="Calibri" panose="020F0502020204030204" pitchFamily="34" charset="0"/>
                <a:ea typeface="Calibri" panose="020F0502020204030204" pitchFamily="34" charset="0"/>
                <a:cs typeface="Times New Roman" panose="02020603050405020304" pitchFamily="18" charset="0"/>
              </a:rPr>
              <a:t>					          Thank you, </a:t>
            </a:r>
            <a:endParaRPr lang="en-US" sz="1400" dirty="0"/>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6743" y="5577928"/>
            <a:ext cx="1596570" cy="1166725"/>
          </a:xfrm>
          <a:prstGeom prst="rect">
            <a:avLst/>
          </a:prstGeom>
        </p:spPr>
      </p:pic>
    </p:spTree>
    <p:extLst>
      <p:ext uri="{BB962C8B-B14F-4D97-AF65-F5344CB8AC3E}">
        <p14:creationId xmlns:p14="http://schemas.microsoft.com/office/powerpoint/2010/main" val="9719211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C8CEF8-0791-4CF8-8437-B035B5AFCF3E}"/>
              </a:ext>
            </a:extLst>
          </p:cNvPr>
          <p:cNvSpPr>
            <a:spLocks noGrp="1"/>
          </p:cNvSpPr>
          <p:nvPr>
            <p:ph type="body" idx="1"/>
          </p:nvPr>
        </p:nvSpPr>
        <p:spPr>
          <a:xfrm>
            <a:off x="203200" y="1587501"/>
            <a:ext cx="11582400" cy="4102100"/>
          </a:xfrm>
        </p:spPr>
        <p:txBody>
          <a:bodyPr/>
          <a:lstStyle/>
          <a:p>
            <a:pPr lvl="1"/>
            <a:r>
              <a:rPr lang="en-US" sz="4267" dirty="0">
                <a:solidFill>
                  <a:srgbClr val="646569"/>
                </a:solidFill>
              </a:rPr>
              <a:t>A. Protective Equipment</a:t>
            </a:r>
          </a:p>
          <a:p>
            <a:pPr lvl="1"/>
            <a:r>
              <a:rPr lang="en-US" sz="4267" dirty="0">
                <a:solidFill>
                  <a:srgbClr val="646569"/>
                </a:solidFill>
              </a:rPr>
              <a:t>C. Hygiene, Cleaning, and Disinfection</a:t>
            </a:r>
          </a:p>
          <a:p>
            <a:pPr lvl="1"/>
            <a:r>
              <a:rPr lang="en-US" sz="4267" dirty="0">
                <a:solidFill>
                  <a:srgbClr val="646569"/>
                </a:solidFill>
              </a:rPr>
              <a:t>D. Phased Reopening</a:t>
            </a:r>
          </a:p>
          <a:p>
            <a:pPr lvl="1"/>
            <a:r>
              <a:rPr lang="en-US" sz="4267" dirty="0">
                <a:solidFill>
                  <a:srgbClr val="646569"/>
                </a:solidFill>
              </a:rPr>
              <a:t>E. Communications Plan</a:t>
            </a:r>
          </a:p>
        </p:txBody>
      </p:sp>
      <p:sp>
        <p:nvSpPr>
          <p:cNvPr id="4" name="TextBox 3">
            <a:extLst>
              <a:ext uri="{FF2B5EF4-FFF2-40B4-BE49-F238E27FC236}">
                <a16:creationId xmlns:a16="http://schemas.microsoft.com/office/drawing/2014/main" id="{A3CC099A-CA49-402A-9265-7A15463E8236}"/>
              </a:ext>
            </a:extLst>
          </p:cNvPr>
          <p:cNvSpPr txBox="1"/>
          <p:nvPr/>
        </p:nvSpPr>
        <p:spPr>
          <a:xfrm>
            <a:off x="203200" y="208281"/>
            <a:ext cx="1828800" cy="461665"/>
          </a:xfrm>
          <a:prstGeom prst="rect">
            <a:avLst/>
          </a:prstGeom>
          <a:solidFill>
            <a:srgbClr val="002D73"/>
          </a:solidFill>
          <a:ln>
            <a:noFill/>
          </a:ln>
        </p:spPr>
        <p:txBody>
          <a:bodyPr wrap="square" rtlCol="0">
            <a:spAutoFit/>
          </a:bodyPr>
          <a:lstStyle/>
          <a:p>
            <a:pPr defTabSz="1219170">
              <a:defRPr/>
            </a:pPr>
            <a:endParaRPr lang="en-US" sz="2400" dirty="0">
              <a:solidFill>
                <a:srgbClr val="002D73"/>
              </a:solidFill>
              <a:latin typeface="Calibri"/>
            </a:endParaRPr>
          </a:p>
        </p:txBody>
      </p:sp>
      <p:sp>
        <p:nvSpPr>
          <p:cNvPr id="7" name="Text Placeholder 2">
            <a:extLst>
              <a:ext uri="{FF2B5EF4-FFF2-40B4-BE49-F238E27FC236}">
                <a16:creationId xmlns:a16="http://schemas.microsoft.com/office/drawing/2014/main" id="{24C80754-E098-BC4E-BD9B-340C7B38EE84}"/>
              </a:ext>
            </a:extLst>
          </p:cNvPr>
          <p:cNvSpPr>
            <a:spLocks noGrp="1"/>
          </p:cNvSpPr>
          <p:nvPr>
            <p:ph type="body" idx="13"/>
          </p:nvPr>
        </p:nvSpPr>
        <p:spPr>
          <a:xfrm>
            <a:off x="203200" y="584201"/>
            <a:ext cx="11582400" cy="850900"/>
          </a:xfrm>
        </p:spPr>
        <p:txBody>
          <a:bodyPr/>
          <a:lstStyle/>
          <a:p>
            <a:r>
              <a:rPr lang="en-US" dirty="0"/>
              <a:t>II. Places</a:t>
            </a:r>
          </a:p>
        </p:txBody>
      </p:sp>
    </p:spTree>
    <p:extLst>
      <p:ext uri="{BB962C8B-B14F-4D97-AF65-F5344CB8AC3E}">
        <p14:creationId xmlns:p14="http://schemas.microsoft.com/office/powerpoint/2010/main" val="2402190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03D7D5-AF3C-47B3-814D-C8EA97A6A18F}"/>
              </a:ext>
            </a:extLst>
          </p:cNvPr>
          <p:cNvSpPr>
            <a:spLocks noGrp="1"/>
          </p:cNvSpPr>
          <p:nvPr>
            <p:ph type="body" idx="1"/>
          </p:nvPr>
        </p:nvSpPr>
        <p:spPr>
          <a:xfrm>
            <a:off x="203200" y="1213953"/>
            <a:ext cx="11582400" cy="5435767"/>
          </a:xfrm>
        </p:spPr>
        <p:txBody>
          <a:bodyPr/>
          <a:lstStyle/>
          <a:p>
            <a:pPr marL="457189" indent="-457189">
              <a:buFont typeface="Arial" panose="020B0604020202020204" pitchFamily="34" charset="0"/>
              <a:buChar char="•"/>
            </a:pPr>
            <a:r>
              <a:rPr lang="en-US" sz="3333" dirty="0"/>
              <a:t>Programs </a:t>
            </a:r>
            <a:r>
              <a:rPr lang="en-US" sz="3333" b="1" dirty="0"/>
              <a:t>must</a:t>
            </a:r>
            <a:r>
              <a:rPr lang="en-US" sz="3333" dirty="0"/>
              <a:t> train their employees on how to adequately put on, take off, clean (as applicable), and discard PPE, including but not limited to appropriate face coverings.</a:t>
            </a:r>
          </a:p>
          <a:p>
            <a:pPr marL="457189" indent="-457189">
              <a:buFont typeface="Arial" panose="020B0604020202020204" pitchFamily="34" charset="0"/>
              <a:buChar char="•"/>
            </a:pPr>
            <a:r>
              <a:rPr lang="en-US" sz="3333" dirty="0"/>
              <a:t>Child care programs </a:t>
            </a:r>
            <a:r>
              <a:rPr lang="en-US" sz="3333" b="1" dirty="0"/>
              <a:t>must </a:t>
            </a:r>
            <a:r>
              <a:rPr lang="en-US" sz="3333" dirty="0"/>
              <a:t>maintain logs that include the date, time, and scope of cleaning and disinfection.</a:t>
            </a:r>
          </a:p>
          <a:p>
            <a:pPr marL="457189" indent="-457189">
              <a:buFont typeface="Arial" panose="020B0604020202020204" pitchFamily="34" charset="0"/>
              <a:buChar char="•"/>
            </a:pPr>
            <a:r>
              <a:rPr lang="en-US" sz="3333" dirty="0"/>
              <a:t>Programs </a:t>
            </a:r>
            <a:r>
              <a:rPr lang="en-US" sz="3333" b="1" dirty="0"/>
              <a:t>should</a:t>
            </a:r>
            <a:r>
              <a:rPr lang="en-US" sz="3333" dirty="0"/>
              <a:t> post signage inside and outside of the facility to remind individuals to adhere to proper hygiene, social distancing rules, appropriate use of PPE, and cleaning and disinfection protocols.</a:t>
            </a:r>
          </a:p>
        </p:txBody>
      </p:sp>
      <p:sp>
        <p:nvSpPr>
          <p:cNvPr id="3" name="Text Placeholder 2">
            <a:extLst>
              <a:ext uri="{FF2B5EF4-FFF2-40B4-BE49-F238E27FC236}">
                <a16:creationId xmlns:a16="http://schemas.microsoft.com/office/drawing/2014/main" id="{EF7FC0E3-A393-42BC-95DA-8CAB6ECBF957}"/>
              </a:ext>
            </a:extLst>
          </p:cNvPr>
          <p:cNvSpPr>
            <a:spLocks noGrp="1"/>
          </p:cNvSpPr>
          <p:nvPr>
            <p:ph type="body" idx="13"/>
          </p:nvPr>
        </p:nvSpPr>
        <p:spPr>
          <a:xfrm>
            <a:off x="203200" y="527050"/>
            <a:ext cx="11582400" cy="850900"/>
          </a:xfrm>
        </p:spPr>
        <p:txBody>
          <a:bodyPr/>
          <a:lstStyle/>
          <a:p>
            <a:r>
              <a:rPr lang="en-US" dirty="0"/>
              <a:t>Places</a:t>
            </a:r>
          </a:p>
        </p:txBody>
      </p:sp>
      <p:sp>
        <p:nvSpPr>
          <p:cNvPr id="4" name="TextBox 3">
            <a:extLst>
              <a:ext uri="{FF2B5EF4-FFF2-40B4-BE49-F238E27FC236}">
                <a16:creationId xmlns:a16="http://schemas.microsoft.com/office/drawing/2014/main" id="{585D51C2-9A91-4412-B25F-0AD1BB5948D8}"/>
              </a:ext>
            </a:extLst>
          </p:cNvPr>
          <p:cNvSpPr txBox="1"/>
          <p:nvPr/>
        </p:nvSpPr>
        <p:spPr>
          <a:xfrm>
            <a:off x="203200" y="208281"/>
            <a:ext cx="1828800" cy="461665"/>
          </a:xfrm>
          <a:prstGeom prst="rect">
            <a:avLst/>
          </a:prstGeom>
          <a:solidFill>
            <a:srgbClr val="002D73"/>
          </a:solidFill>
          <a:ln>
            <a:noFill/>
          </a:ln>
        </p:spPr>
        <p:txBody>
          <a:bodyPr wrap="square" rtlCol="0">
            <a:spAutoFit/>
          </a:bodyPr>
          <a:lstStyle/>
          <a:p>
            <a:pPr defTabSz="1219170">
              <a:defRPr/>
            </a:pPr>
            <a:endParaRPr lang="en-US" sz="2400" dirty="0">
              <a:solidFill>
                <a:srgbClr val="002D73"/>
              </a:solidFill>
              <a:latin typeface="Calibri"/>
            </a:endParaRPr>
          </a:p>
        </p:txBody>
      </p:sp>
    </p:spTree>
    <p:extLst>
      <p:ext uri="{BB962C8B-B14F-4D97-AF65-F5344CB8AC3E}">
        <p14:creationId xmlns:p14="http://schemas.microsoft.com/office/powerpoint/2010/main" val="3229373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B5D0EB-C215-4A49-B19A-B6BDDEF83215}"/>
              </a:ext>
            </a:extLst>
          </p:cNvPr>
          <p:cNvSpPr>
            <a:spLocks noGrp="1"/>
          </p:cNvSpPr>
          <p:nvPr>
            <p:ph type="body" idx="1"/>
          </p:nvPr>
        </p:nvSpPr>
        <p:spPr>
          <a:xfrm>
            <a:off x="235712" y="1587501"/>
            <a:ext cx="11582400" cy="4102100"/>
          </a:xfrm>
        </p:spPr>
        <p:txBody>
          <a:bodyPr/>
          <a:lstStyle/>
          <a:p>
            <a:pPr marL="1219170" lvl="1" indent="-609585">
              <a:buAutoNum type="alphaUcPeriod"/>
            </a:pPr>
            <a:r>
              <a:rPr lang="en-US" sz="4267" dirty="0">
                <a:solidFill>
                  <a:srgbClr val="646569"/>
                </a:solidFill>
              </a:rPr>
              <a:t>Screening and Testing</a:t>
            </a:r>
          </a:p>
          <a:p>
            <a:pPr marL="1219170" lvl="1" indent="-609585">
              <a:buAutoNum type="alphaUcPeriod"/>
            </a:pPr>
            <a:r>
              <a:rPr lang="en-US" sz="4267" dirty="0">
                <a:solidFill>
                  <a:srgbClr val="646569"/>
                </a:solidFill>
              </a:rPr>
              <a:t>Tracing and Tracking</a:t>
            </a:r>
          </a:p>
        </p:txBody>
      </p:sp>
      <p:sp>
        <p:nvSpPr>
          <p:cNvPr id="6" name="TextBox 5">
            <a:extLst>
              <a:ext uri="{FF2B5EF4-FFF2-40B4-BE49-F238E27FC236}">
                <a16:creationId xmlns:a16="http://schemas.microsoft.com/office/drawing/2014/main" id="{A3689897-44DE-4439-9BE7-0CCCA404173B}"/>
              </a:ext>
            </a:extLst>
          </p:cNvPr>
          <p:cNvSpPr txBox="1"/>
          <p:nvPr/>
        </p:nvSpPr>
        <p:spPr>
          <a:xfrm>
            <a:off x="203200" y="208281"/>
            <a:ext cx="1828800" cy="461665"/>
          </a:xfrm>
          <a:prstGeom prst="rect">
            <a:avLst/>
          </a:prstGeom>
          <a:solidFill>
            <a:srgbClr val="002D73"/>
          </a:solidFill>
          <a:ln>
            <a:noFill/>
          </a:ln>
        </p:spPr>
        <p:txBody>
          <a:bodyPr wrap="square" rtlCol="0">
            <a:spAutoFit/>
          </a:bodyPr>
          <a:lstStyle/>
          <a:p>
            <a:pPr defTabSz="1219170">
              <a:defRPr/>
            </a:pPr>
            <a:endParaRPr lang="en-US" sz="2400" dirty="0">
              <a:solidFill>
                <a:srgbClr val="002D73"/>
              </a:solidFill>
              <a:latin typeface="Calibri"/>
            </a:endParaRPr>
          </a:p>
        </p:txBody>
      </p:sp>
      <p:sp>
        <p:nvSpPr>
          <p:cNvPr id="7" name="Text Placeholder 2">
            <a:extLst>
              <a:ext uri="{FF2B5EF4-FFF2-40B4-BE49-F238E27FC236}">
                <a16:creationId xmlns:a16="http://schemas.microsoft.com/office/drawing/2014/main" id="{C5560754-043A-4D40-AEA7-3A7F6A762F57}"/>
              </a:ext>
            </a:extLst>
          </p:cNvPr>
          <p:cNvSpPr>
            <a:spLocks noGrp="1"/>
          </p:cNvSpPr>
          <p:nvPr>
            <p:ph type="body" idx="13"/>
          </p:nvPr>
        </p:nvSpPr>
        <p:spPr>
          <a:xfrm>
            <a:off x="203200" y="584201"/>
            <a:ext cx="11582400" cy="850900"/>
          </a:xfrm>
        </p:spPr>
        <p:txBody>
          <a:bodyPr/>
          <a:lstStyle/>
          <a:p>
            <a:r>
              <a:rPr lang="en-US" dirty="0"/>
              <a:t>III. Processes</a:t>
            </a:r>
          </a:p>
        </p:txBody>
      </p:sp>
    </p:spTree>
    <p:extLst>
      <p:ext uri="{BB962C8B-B14F-4D97-AF65-F5344CB8AC3E}">
        <p14:creationId xmlns:p14="http://schemas.microsoft.com/office/powerpoint/2010/main" val="26134801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03D7D5-AF3C-47B3-814D-C8EA97A6A18F}"/>
              </a:ext>
            </a:extLst>
          </p:cNvPr>
          <p:cNvSpPr>
            <a:spLocks noGrp="1"/>
          </p:cNvSpPr>
          <p:nvPr>
            <p:ph type="body" idx="1"/>
          </p:nvPr>
        </p:nvSpPr>
        <p:spPr>
          <a:xfrm>
            <a:off x="243840" y="1377949"/>
            <a:ext cx="11582400" cy="4895851"/>
          </a:xfrm>
        </p:spPr>
        <p:txBody>
          <a:bodyPr/>
          <a:lstStyle/>
          <a:p>
            <a:pPr marL="457189" indent="-457189">
              <a:buFont typeface="Arial" panose="020B0604020202020204" pitchFamily="34" charset="0"/>
              <a:buChar char="•"/>
            </a:pPr>
            <a:r>
              <a:rPr lang="en-US" sz="3333" dirty="0"/>
              <a:t>Child care programs </a:t>
            </a:r>
            <a:r>
              <a:rPr lang="en-US" sz="3333" b="1" dirty="0"/>
              <a:t>must</a:t>
            </a:r>
            <a:r>
              <a:rPr lang="en-US" sz="3333" dirty="0"/>
              <a:t> instruct staff to stay home if they are sick and remind parents/guardians to keep sick children home.</a:t>
            </a:r>
          </a:p>
          <a:p>
            <a:pPr marL="457189" indent="-457189">
              <a:buFont typeface="Arial" panose="020B0604020202020204" pitchFamily="34" charset="0"/>
              <a:buChar char="•"/>
            </a:pPr>
            <a:r>
              <a:rPr lang="en-US" sz="3333" dirty="0"/>
              <a:t>Programs </a:t>
            </a:r>
            <a:r>
              <a:rPr lang="en-US" sz="3333" b="1" dirty="0"/>
              <a:t>must </a:t>
            </a:r>
            <a:r>
              <a:rPr lang="en-US" sz="3333" dirty="0"/>
              <a:t>implement mandatory daily health screening practices of their employees, visitors, parents, and children. </a:t>
            </a:r>
          </a:p>
          <a:p>
            <a:pPr marL="457189" indent="-457189">
              <a:buFont typeface="Arial" panose="020B0604020202020204" pitchFamily="34" charset="0"/>
              <a:buChar char="•"/>
            </a:pPr>
            <a:r>
              <a:rPr lang="en-US" sz="3333" dirty="0"/>
              <a:t>Daily health screening </a:t>
            </a:r>
            <a:r>
              <a:rPr lang="en-US" sz="3333" b="1" dirty="0"/>
              <a:t>may</a:t>
            </a:r>
            <a:r>
              <a:rPr lang="en-US" sz="3333" dirty="0"/>
              <a:t> be performed </a:t>
            </a:r>
            <a:r>
              <a:rPr lang="en-US" sz="3333" b="1" dirty="0"/>
              <a:t>remotely</a:t>
            </a:r>
            <a:r>
              <a:rPr lang="en-US" sz="3333" dirty="0"/>
              <a:t>, before the individual reports to the child care, to the extent possible; or may be performed on site.</a:t>
            </a:r>
          </a:p>
        </p:txBody>
      </p:sp>
      <p:sp>
        <p:nvSpPr>
          <p:cNvPr id="4" name="TextBox 3">
            <a:extLst>
              <a:ext uri="{FF2B5EF4-FFF2-40B4-BE49-F238E27FC236}">
                <a16:creationId xmlns:a16="http://schemas.microsoft.com/office/drawing/2014/main" id="{585D51C2-9A91-4412-B25F-0AD1BB5948D8}"/>
              </a:ext>
            </a:extLst>
          </p:cNvPr>
          <p:cNvSpPr txBox="1"/>
          <p:nvPr/>
        </p:nvSpPr>
        <p:spPr>
          <a:xfrm>
            <a:off x="203200" y="208281"/>
            <a:ext cx="1828800" cy="461665"/>
          </a:xfrm>
          <a:prstGeom prst="rect">
            <a:avLst/>
          </a:prstGeom>
          <a:solidFill>
            <a:srgbClr val="002D73"/>
          </a:solidFill>
          <a:ln>
            <a:noFill/>
          </a:ln>
        </p:spPr>
        <p:txBody>
          <a:bodyPr wrap="square" rtlCol="0">
            <a:spAutoFit/>
          </a:bodyPr>
          <a:lstStyle/>
          <a:p>
            <a:pPr defTabSz="1219170"/>
            <a:endParaRPr lang="en-US" sz="2400" dirty="0">
              <a:solidFill>
                <a:srgbClr val="002D73"/>
              </a:solidFill>
              <a:latin typeface="Calibri"/>
            </a:endParaRPr>
          </a:p>
        </p:txBody>
      </p:sp>
      <p:sp>
        <p:nvSpPr>
          <p:cNvPr id="7" name="Text Placeholder 2">
            <a:extLst>
              <a:ext uri="{FF2B5EF4-FFF2-40B4-BE49-F238E27FC236}">
                <a16:creationId xmlns:a16="http://schemas.microsoft.com/office/drawing/2014/main" id="{1B7F6F20-639B-AB4B-A145-591890CD073A}"/>
              </a:ext>
            </a:extLst>
          </p:cNvPr>
          <p:cNvSpPr>
            <a:spLocks noGrp="1"/>
          </p:cNvSpPr>
          <p:nvPr>
            <p:ph type="body" idx="13"/>
          </p:nvPr>
        </p:nvSpPr>
        <p:spPr>
          <a:xfrm>
            <a:off x="203200" y="584201"/>
            <a:ext cx="11582400" cy="850900"/>
          </a:xfrm>
        </p:spPr>
        <p:txBody>
          <a:bodyPr/>
          <a:lstStyle/>
          <a:p>
            <a:r>
              <a:rPr lang="en-US"/>
              <a:t>Processes</a:t>
            </a:r>
            <a:endParaRPr lang="en-US" dirty="0"/>
          </a:p>
        </p:txBody>
      </p:sp>
    </p:spTree>
    <p:extLst>
      <p:ext uri="{BB962C8B-B14F-4D97-AF65-F5344CB8AC3E}">
        <p14:creationId xmlns:p14="http://schemas.microsoft.com/office/powerpoint/2010/main" val="1823226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8BEEF4-DF3A-45F2-AFA8-D081C3FAE33D}"/>
              </a:ext>
            </a:extLst>
          </p:cNvPr>
          <p:cNvSpPr>
            <a:spLocks noGrp="1"/>
          </p:cNvSpPr>
          <p:nvPr>
            <p:ph type="body" idx="1"/>
          </p:nvPr>
        </p:nvSpPr>
        <p:spPr>
          <a:xfrm>
            <a:off x="203200" y="1282701"/>
            <a:ext cx="11582400" cy="5295900"/>
          </a:xfrm>
        </p:spPr>
        <p:txBody>
          <a:bodyPr/>
          <a:lstStyle/>
          <a:p>
            <a:pPr>
              <a:spcAft>
                <a:spcPts val="1600"/>
              </a:spcAft>
            </a:pPr>
            <a:r>
              <a:rPr lang="en-US" dirty="0"/>
              <a:t>We thank you for your extraordinary efforts in continuing to serve children and families during this challenging and difficult time.</a:t>
            </a:r>
          </a:p>
          <a:p>
            <a:pPr>
              <a:spcBef>
                <a:spcPts val="1600"/>
              </a:spcBef>
              <a:spcAft>
                <a:spcPts val="1600"/>
              </a:spcAft>
            </a:pPr>
            <a:r>
              <a:rPr lang="en-US" dirty="0"/>
              <a:t>We stand ready to assist in whatever way we can.</a:t>
            </a:r>
          </a:p>
          <a:p>
            <a:pPr>
              <a:spcBef>
                <a:spcPts val="1600"/>
              </a:spcBef>
              <a:spcAft>
                <a:spcPts val="1600"/>
              </a:spcAft>
            </a:pPr>
            <a:r>
              <a:rPr lang="en-US" sz="2667" dirty="0"/>
              <a:t>Division of Child Care Services Website: </a:t>
            </a:r>
            <a:r>
              <a:rPr lang="en-US" sz="2667" dirty="0">
                <a:hlinkClick r:id="rId3"/>
              </a:rPr>
              <a:t>https://ocfs.ny.gov/programs/childcare/#COVID19</a:t>
            </a:r>
            <a:endParaRPr lang="en-US" sz="2667" dirty="0"/>
          </a:p>
          <a:p>
            <a:pPr>
              <a:spcBef>
                <a:spcPts val="1600"/>
              </a:spcBef>
            </a:pPr>
            <a:r>
              <a:rPr lang="en-US" sz="2667" dirty="0"/>
              <a:t>Early Care &amp; Learning Council Website:      </a:t>
            </a:r>
            <a:r>
              <a:rPr lang="en-US" sz="2667" dirty="0">
                <a:hlinkClick r:id="rId4"/>
              </a:rPr>
              <a:t>https://earlycareandlearning.org/</a:t>
            </a:r>
            <a:endParaRPr lang="en-US" sz="2667" dirty="0"/>
          </a:p>
          <a:p>
            <a:endParaRPr lang="en-US" sz="2667" dirty="0"/>
          </a:p>
        </p:txBody>
      </p:sp>
      <p:sp>
        <p:nvSpPr>
          <p:cNvPr id="3" name="Text Placeholder 2">
            <a:extLst>
              <a:ext uri="{FF2B5EF4-FFF2-40B4-BE49-F238E27FC236}">
                <a16:creationId xmlns:a16="http://schemas.microsoft.com/office/drawing/2014/main" id="{6BD1B905-2E32-4192-91F5-F33468D280F6}"/>
              </a:ext>
            </a:extLst>
          </p:cNvPr>
          <p:cNvSpPr>
            <a:spLocks noGrp="1"/>
          </p:cNvSpPr>
          <p:nvPr>
            <p:ph type="body" idx="13"/>
          </p:nvPr>
        </p:nvSpPr>
        <p:spPr>
          <a:xfrm>
            <a:off x="0" y="431801"/>
            <a:ext cx="11379200" cy="850900"/>
          </a:xfrm>
        </p:spPr>
        <p:txBody>
          <a:bodyPr/>
          <a:lstStyle/>
          <a:p>
            <a:pPr algn="ctr"/>
            <a:r>
              <a:rPr lang="en-US" sz="4533" dirty="0"/>
              <a:t>Thank you</a:t>
            </a:r>
          </a:p>
        </p:txBody>
      </p:sp>
      <p:sp>
        <p:nvSpPr>
          <p:cNvPr id="4" name="TextBox 3">
            <a:extLst>
              <a:ext uri="{FF2B5EF4-FFF2-40B4-BE49-F238E27FC236}">
                <a16:creationId xmlns:a16="http://schemas.microsoft.com/office/drawing/2014/main" id="{2522442D-02FA-4316-A074-2441272B638A}"/>
              </a:ext>
            </a:extLst>
          </p:cNvPr>
          <p:cNvSpPr txBox="1"/>
          <p:nvPr/>
        </p:nvSpPr>
        <p:spPr>
          <a:xfrm>
            <a:off x="203200" y="208281"/>
            <a:ext cx="1524000" cy="461665"/>
          </a:xfrm>
          <a:prstGeom prst="rect">
            <a:avLst/>
          </a:prstGeom>
          <a:solidFill>
            <a:srgbClr val="002D73"/>
          </a:solidFill>
          <a:ln>
            <a:noFill/>
          </a:ln>
        </p:spPr>
        <p:txBody>
          <a:bodyPr wrap="square" rtlCol="0">
            <a:spAutoFit/>
          </a:bodyPr>
          <a:lstStyle/>
          <a:p>
            <a:pPr defTabSz="1219170">
              <a:defRPr/>
            </a:pPr>
            <a:endParaRPr lang="en-US" sz="2400" dirty="0">
              <a:solidFill>
                <a:srgbClr val="002D73"/>
              </a:solidFill>
              <a:latin typeface="Calibri"/>
            </a:endParaRPr>
          </a:p>
        </p:txBody>
      </p:sp>
      <p:sp>
        <p:nvSpPr>
          <p:cNvPr id="5" name="TextBox 4">
            <a:extLst>
              <a:ext uri="{FF2B5EF4-FFF2-40B4-BE49-F238E27FC236}">
                <a16:creationId xmlns:a16="http://schemas.microsoft.com/office/drawing/2014/main" id="{5DF882FB-F91E-45D0-820A-30B69D8697F7}"/>
              </a:ext>
            </a:extLst>
          </p:cNvPr>
          <p:cNvSpPr txBox="1"/>
          <p:nvPr/>
        </p:nvSpPr>
        <p:spPr>
          <a:xfrm>
            <a:off x="203200" y="208281"/>
            <a:ext cx="1828800" cy="461665"/>
          </a:xfrm>
          <a:prstGeom prst="rect">
            <a:avLst/>
          </a:prstGeom>
          <a:solidFill>
            <a:srgbClr val="002D73"/>
          </a:solidFill>
          <a:ln>
            <a:noFill/>
          </a:ln>
        </p:spPr>
        <p:txBody>
          <a:bodyPr wrap="square" rtlCol="0">
            <a:spAutoFit/>
          </a:bodyPr>
          <a:lstStyle/>
          <a:p>
            <a:pPr defTabSz="1219170">
              <a:defRPr/>
            </a:pPr>
            <a:endParaRPr lang="en-US" sz="2400" dirty="0">
              <a:solidFill>
                <a:srgbClr val="002D73"/>
              </a:solidFill>
              <a:latin typeface="Calibri"/>
            </a:endParaRPr>
          </a:p>
        </p:txBody>
      </p:sp>
    </p:spTree>
    <p:extLst>
      <p:ext uri="{BB962C8B-B14F-4D97-AF65-F5344CB8AC3E}">
        <p14:creationId xmlns:p14="http://schemas.microsoft.com/office/powerpoint/2010/main" val="10534440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97069"/>
            <a:ext cx="12192000" cy="2277547"/>
          </a:xfrm>
          <a:prstGeom prst="rect">
            <a:avLst/>
          </a:prstGeom>
        </p:spPr>
        <p:txBody>
          <a:bodyPr wrap="square">
            <a:spAutoFit/>
          </a:bodyPr>
          <a:lstStyle/>
          <a:p>
            <a:pPr algn="ctr"/>
            <a:r>
              <a:rPr lang="en-US" sz="4400" dirty="0">
                <a:solidFill>
                  <a:srgbClr val="00B0F0"/>
                </a:solidFill>
              </a:rPr>
              <a:t>COVID-19 Response Share Out:</a:t>
            </a:r>
            <a:br>
              <a:rPr lang="en-US" sz="4400" dirty="0">
                <a:solidFill>
                  <a:srgbClr val="00B0F0"/>
                </a:solidFill>
              </a:rPr>
            </a:br>
            <a:r>
              <a:rPr lang="en-US" sz="5400" dirty="0" smtClean="0">
                <a:solidFill>
                  <a:srgbClr val="00B0F0"/>
                </a:solidFill>
              </a:rPr>
              <a:t>NYS Department of Health</a:t>
            </a:r>
            <a:r>
              <a:rPr lang="en-US" sz="5400" dirty="0">
                <a:solidFill>
                  <a:srgbClr val="00B0F0"/>
                </a:solidFill>
              </a:rPr>
              <a:t/>
            </a:r>
            <a:br>
              <a:rPr lang="en-US" sz="5400" dirty="0">
                <a:solidFill>
                  <a:srgbClr val="00B0F0"/>
                </a:solidFill>
              </a:rPr>
            </a:br>
            <a:r>
              <a:rPr lang="en-US" sz="4400" dirty="0" smtClean="0"/>
              <a:t>Kirsten Siegenthaler </a:t>
            </a:r>
            <a:endParaRPr lang="en-US" sz="44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817" y="3066932"/>
            <a:ext cx="10854365" cy="3086217"/>
          </a:xfrm>
          <a:prstGeom prst="rect">
            <a:avLst/>
          </a:prstGeom>
        </p:spPr>
      </p:pic>
    </p:spTree>
    <p:extLst>
      <p:ext uri="{BB962C8B-B14F-4D97-AF65-F5344CB8AC3E}">
        <p14:creationId xmlns:p14="http://schemas.microsoft.com/office/powerpoint/2010/main" val="3070905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97069"/>
            <a:ext cx="12192000" cy="3108543"/>
          </a:xfrm>
          <a:prstGeom prst="rect">
            <a:avLst/>
          </a:prstGeom>
        </p:spPr>
        <p:txBody>
          <a:bodyPr wrap="square">
            <a:spAutoFit/>
          </a:bodyPr>
          <a:lstStyle/>
          <a:p>
            <a:pPr algn="ctr"/>
            <a:r>
              <a:rPr lang="en-US" sz="4400" dirty="0">
                <a:solidFill>
                  <a:srgbClr val="00B0F0"/>
                </a:solidFill>
              </a:rPr>
              <a:t>COVID-19 Response Share Out:</a:t>
            </a:r>
            <a:br>
              <a:rPr lang="en-US" sz="4400" dirty="0">
                <a:solidFill>
                  <a:srgbClr val="00B0F0"/>
                </a:solidFill>
              </a:rPr>
            </a:br>
            <a:r>
              <a:rPr lang="en-US" sz="5400" dirty="0">
                <a:solidFill>
                  <a:srgbClr val="00B0F0"/>
                </a:solidFill>
              </a:rPr>
              <a:t>NYS </a:t>
            </a:r>
            <a:r>
              <a:rPr lang="en-US" sz="5400" dirty="0" smtClean="0">
                <a:solidFill>
                  <a:srgbClr val="00B0F0"/>
                </a:solidFill>
              </a:rPr>
              <a:t>Education Department, </a:t>
            </a:r>
          </a:p>
          <a:p>
            <a:pPr algn="ctr"/>
            <a:r>
              <a:rPr lang="en-US" sz="5400" dirty="0" smtClean="0">
                <a:solidFill>
                  <a:srgbClr val="00B0F0"/>
                </a:solidFill>
              </a:rPr>
              <a:t>Office of Early Learning</a:t>
            </a:r>
            <a:r>
              <a:rPr lang="en-US" sz="5400" dirty="0">
                <a:solidFill>
                  <a:srgbClr val="00B0F0"/>
                </a:solidFill>
              </a:rPr>
              <a:t/>
            </a:r>
            <a:br>
              <a:rPr lang="en-US" sz="5400" dirty="0">
                <a:solidFill>
                  <a:srgbClr val="00B0F0"/>
                </a:solidFill>
              </a:rPr>
            </a:br>
            <a:r>
              <a:rPr lang="en-US" sz="4400" dirty="0" smtClean="0"/>
              <a:t>Jason </a:t>
            </a:r>
            <a:r>
              <a:rPr lang="en-US" sz="4400" dirty="0" err="1" smtClean="0"/>
              <a:t>Breslin</a:t>
            </a:r>
            <a:endParaRPr lang="en-US" sz="44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297" y="3886309"/>
            <a:ext cx="11188821" cy="2838341"/>
          </a:xfrm>
          <a:prstGeom prst="rect">
            <a:avLst/>
          </a:prstGeom>
        </p:spPr>
      </p:pic>
    </p:spTree>
    <p:extLst>
      <p:ext uri="{BB962C8B-B14F-4D97-AF65-F5344CB8AC3E}">
        <p14:creationId xmlns:p14="http://schemas.microsoft.com/office/powerpoint/2010/main" val="1289153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97069"/>
            <a:ext cx="12192000" cy="4616648"/>
          </a:xfrm>
          <a:prstGeom prst="rect">
            <a:avLst/>
          </a:prstGeom>
        </p:spPr>
        <p:txBody>
          <a:bodyPr wrap="square">
            <a:spAutoFit/>
          </a:bodyPr>
          <a:lstStyle/>
          <a:p>
            <a:pPr algn="ctr"/>
            <a:r>
              <a:rPr lang="en-US" sz="4400" dirty="0">
                <a:solidFill>
                  <a:srgbClr val="00B0F0"/>
                </a:solidFill>
              </a:rPr>
              <a:t>COVID-19 Response Share Out:</a:t>
            </a:r>
            <a:br>
              <a:rPr lang="en-US" sz="4400" dirty="0">
                <a:solidFill>
                  <a:srgbClr val="00B0F0"/>
                </a:solidFill>
              </a:rPr>
            </a:br>
            <a:r>
              <a:rPr lang="en-US" sz="5400" dirty="0" smtClean="0">
                <a:solidFill>
                  <a:srgbClr val="00B0F0"/>
                </a:solidFill>
              </a:rPr>
              <a:t>NYS Early Care and Education Survey, Understanding the Impact of COVID-19 on our NYS Early Education System </a:t>
            </a:r>
          </a:p>
          <a:p>
            <a:pPr algn="ctr"/>
            <a:r>
              <a:rPr lang="en-US" sz="4400" dirty="0" smtClean="0"/>
              <a:t>Sherry Cleary</a:t>
            </a:r>
          </a:p>
          <a:p>
            <a:pPr algn="ctr"/>
            <a:endParaRPr lang="en-US" sz="4400" dirty="0"/>
          </a:p>
        </p:txBody>
      </p:sp>
      <p:pic>
        <p:nvPicPr>
          <p:cNvPr id="4" name="Picture 3" descr="A close up of a sign&#10;&#10;Description automatically generated"/>
          <p:cNvPicPr/>
          <p:nvPr/>
        </p:nvPicPr>
        <p:blipFill>
          <a:blip r:embed="rId2">
            <a:extLst>
              <a:ext uri="{28A0092B-C50C-407E-A947-70E740481C1C}">
                <a14:useLocalDpi xmlns:a14="http://schemas.microsoft.com/office/drawing/2010/main" val="0"/>
              </a:ext>
            </a:extLst>
          </a:blip>
          <a:stretch>
            <a:fillRect/>
          </a:stretch>
        </p:blipFill>
        <p:spPr>
          <a:xfrm>
            <a:off x="256858" y="5013479"/>
            <a:ext cx="4276640" cy="1644729"/>
          </a:xfrm>
          <a:prstGeom prst="rect">
            <a:avLst/>
          </a:prstGeom>
        </p:spPr>
      </p:pic>
      <p:pic>
        <p:nvPicPr>
          <p:cNvPr id="5" name="Picture 4" descr="A picture containing drawing&#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4823181" y="4937533"/>
            <a:ext cx="1635255" cy="1603121"/>
          </a:xfrm>
          <a:prstGeom prst="rect">
            <a:avLst/>
          </a:prstGeom>
        </p:spPr>
      </p:pic>
      <p:pic>
        <p:nvPicPr>
          <p:cNvPr id="8" name="Picture 7" descr="A picture containing drawing, shirt&#10;&#10;Description automatically generated"/>
          <p:cNvPicPr/>
          <p:nvPr/>
        </p:nvPicPr>
        <p:blipFill rotWithShape="1">
          <a:blip r:embed="rId4">
            <a:extLst>
              <a:ext uri="{28A0092B-C50C-407E-A947-70E740481C1C}">
                <a14:useLocalDpi xmlns:a14="http://schemas.microsoft.com/office/drawing/2010/main" val="0"/>
              </a:ext>
            </a:extLst>
          </a:blip>
          <a:srcRect t="13333" b="25333"/>
          <a:stretch/>
        </p:blipFill>
        <p:spPr bwMode="auto">
          <a:xfrm>
            <a:off x="7041545" y="5060709"/>
            <a:ext cx="4791188" cy="135677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365906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97069"/>
            <a:ext cx="12192000" cy="3539430"/>
          </a:xfrm>
          <a:prstGeom prst="rect">
            <a:avLst/>
          </a:prstGeom>
        </p:spPr>
        <p:txBody>
          <a:bodyPr wrap="square">
            <a:spAutoFit/>
          </a:bodyPr>
          <a:lstStyle/>
          <a:p>
            <a:pPr algn="ctr"/>
            <a:r>
              <a:rPr lang="en-US" sz="4400" dirty="0">
                <a:solidFill>
                  <a:srgbClr val="00B0F0"/>
                </a:solidFill>
              </a:rPr>
              <a:t>COVID-19 Response Share Out:</a:t>
            </a:r>
            <a:br>
              <a:rPr lang="en-US" sz="4400" dirty="0">
                <a:solidFill>
                  <a:srgbClr val="00B0F0"/>
                </a:solidFill>
              </a:rPr>
            </a:br>
            <a:r>
              <a:rPr lang="en-US" sz="5400" dirty="0" smtClean="0">
                <a:solidFill>
                  <a:srgbClr val="00B0F0"/>
                </a:solidFill>
              </a:rPr>
              <a:t>Self Care Poll</a:t>
            </a:r>
          </a:p>
          <a:p>
            <a:pPr algn="ctr"/>
            <a:endParaRPr lang="en-US" sz="5400" dirty="0" smtClean="0">
              <a:solidFill>
                <a:srgbClr val="00B0F0"/>
              </a:solidFill>
            </a:endParaRPr>
          </a:p>
          <a:p>
            <a:pPr algn="ctr"/>
            <a:r>
              <a:rPr lang="en-US" sz="2800" dirty="0" smtClean="0"/>
              <a:t>Please complete our second anonymous poll </a:t>
            </a:r>
          </a:p>
          <a:p>
            <a:pPr algn="ctr"/>
            <a:endParaRPr lang="en-US" sz="44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8077" y="3697778"/>
            <a:ext cx="3995845" cy="2920041"/>
          </a:xfrm>
          <a:prstGeom prst="rect">
            <a:avLst/>
          </a:prstGeom>
        </p:spPr>
      </p:pic>
    </p:spTree>
    <p:extLst>
      <p:ext uri="{BB962C8B-B14F-4D97-AF65-F5344CB8AC3E}">
        <p14:creationId xmlns:p14="http://schemas.microsoft.com/office/powerpoint/2010/main" val="14971188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1600" y="103583"/>
            <a:ext cx="12192000" cy="1877437"/>
          </a:xfrm>
          <a:prstGeom prst="rect">
            <a:avLst/>
          </a:prstGeom>
        </p:spPr>
        <p:txBody>
          <a:bodyPr wrap="square">
            <a:spAutoFit/>
          </a:bodyPr>
          <a:lstStyle/>
          <a:p>
            <a:pPr algn="ctr"/>
            <a:r>
              <a:rPr lang="en-US" sz="4400" dirty="0" smtClean="0">
                <a:solidFill>
                  <a:srgbClr val="00B0F0"/>
                </a:solidFill>
              </a:rPr>
              <a:t>PAC: Parent Advisory Council</a:t>
            </a:r>
          </a:p>
          <a:p>
            <a:pPr algn="ctr"/>
            <a:r>
              <a:rPr lang="en-US" sz="2800" dirty="0" smtClean="0"/>
              <a:t>Tim Hathaway, Pedro Cordero &amp; Yvette James</a:t>
            </a:r>
          </a:p>
          <a:p>
            <a:pPr algn="ctr"/>
            <a:endParaRPr lang="en-US" sz="4400" dirty="0"/>
          </a:p>
        </p:txBody>
      </p:sp>
      <p:sp>
        <p:nvSpPr>
          <p:cNvPr id="7" name="Rectangle 6"/>
          <p:cNvSpPr/>
          <p:nvPr/>
        </p:nvSpPr>
        <p:spPr>
          <a:xfrm>
            <a:off x="203200" y="1478853"/>
            <a:ext cx="12090400" cy="5016758"/>
          </a:xfrm>
          <a:prstGeom prst="rect">
            <a:avLst/>
          </a:prstGeom>
        </p:spPr>
        <p:txBody>
          <a:bodyPr wrap="square">
            <a:spAutoFit/>
          </a:bodyPr>
          <a:lstStyle/>
          <a:p>
            <a:r>
              <a:rPr lang="en-US" sz="1600" dirty="0"/>
              <a:t>The New York State Parent Advisory Council (PAC) is an integral component of the New York Early Childhood Advisory Council (ECAC) in assisting in the planning, implementation, monitoring and evaluating policies, practices and services that impact children and parents/caregivers.  New York’s early care and education system will benefit from the collective wisdom of the PAC and the expertise of the individual parent/caregiver members. The parent/caregiver members are considered genuine, active voices participating in the shaping of system development and delivery.  </a:t>
            </a:r>
          </a:p>
          <a:p>
            <a:r>
              <a:rPr lang="en-US" sz="1600" dirty="0"/>
              <a:t>A Parent Advisory Council parent/caregiver member shall be:</a:t>
            </a:r>
          </a:p>
          <a:p>
            <a:pPr marL="285750" lvl="0" indent="-285750">
              <a:buFont typeface="Arial" panose="020B0604020202020204" pitchFamily="34" charset="0"/>
              <a:buChar char="•"/>
            </a:pPr>
            <a:r>
              <a:rPr lang="en-US" sz="1600" dirty="0"/>
              <a:t>A</a:t>
            </a:r>
            <a:r>
              <a:rPr lang="en-US" sz="1600" dirty="0" smtClean="0"/>
              <a:t> </a:t>
            </a:r>
            <a:r>
              <a:rPr lang="en-US" sz="1600" dirty="0"/>
              <a:t>parent/caregiver with a child/</a:t>
            </a:r>
            <a:r>
              <a:rPr lang="en-US" sz="1600" dirty="0" err="1"/>
              <a:t>ren</a:t>
            </a:r>
            <a:r>
              <a:rPr lang="en-US" sz="1600" dirty="0"/>
              <a:t> (prenatal to ten years)</a:t>
            </a:r>
          </a:p>
          <a:p>
            <a:pPr marL="285750" lvl="0" indent="-285750">
              <a:buFont typeface="Arial" panose="020B0604020202020204" pitchFamily="34" charset="0"/>
              <a:buChar char="•"/>
            </a:pPr>
            <a:r>
              <a:rPr lang="en-US" sz="1600" dirty="0"/>
              <a:t>A</a:t>
            </a:r>
            <a:r>
              <a:rPr lang="en-US" sz="1600" dirty="0" smtClean="0"/>
              <a:t> </a:t>
            </a:r>
            <a:r>
              <a:rPr lang="en-US" sz="1600" dirty="0"/>
              <a:t>person that brings lived experience as a parent/caregiver</a:t>
            </a:r>
          </a:p>
          <a:p>
            <a:r>
              <a:rPr lang="en-US" sz="1600" dirty="0"/>
              <a:t> </a:t>
            </a:r>
          </a:p>
          <a:p>
            <a:r>
              <a:rPr lang="en-US" sz="1600" dirty="0"/>
              <a:t>PAC members will conduct their work from the following:</a:t>
            </a:r>
          </a:p>
          <a:p>
            <a:pPr marL="285750" lvl="0" indent="-285750">
              <a:buFont typeface="Arial" panose="020B0604020202020204" pitchFamily="34" charset="0"/>
              <a:buChar char="•"/>
            </a:pPr>
            <a:r>
              <a:rPr lang="en-US" sz="1600" dirty="0"/>
              <a:t>A</a:t>
            </a:r>
            <a:r>
              <a:rPr lang="en-US" sz="1600" dirty="0" smtClean="0"/>
              <a:t> </a:t>
            </a:r>
            <a:r>
              <a:rPr lang="en-US" sz="1600" dirty="0"/>
              <a:t>strength-based approach which is defined as placing emphasis on the positive attributes of </a:t>
            </a:r>
            <a:r>
              <a:rPr lang="en-US" sz="1600" dirty="0" smtClean="0"/>
              <a:t> the </a:t>
            </a:r>
            <a:r>
              <a:rPr lang="en-US" sz="1600" dirty="0"/>
              <a:t>individual and successes of the process to build areas in need of development. In this dynamic, embracing the strengths is important, yet developing strategies to improve and grow is the </a:t>
            </a:r>
            <a:r>
              <a:rPr lang="en-US" sz="1600" dirty="0" smtClean="0"/>
              <a:t>priority. </a:t>
            </a:r>
          </a:p>
          <a:p>
            <a:pPr marL="285750" lvl="0" indent="-285750">
              <a:buFont typeface="Arial" panose="020B0604020202020204" pitchFamily="34" charset="0"/>
              <a:buChar char="•"/>
            </a:pPr>
            <a:r>
              <a:rPr lang="en-US" sz="1600" dirty="0"/>
              <a:t>A</a:t>
            </a:r>
            <a:r>
              <a:rPr lang="en-US" sz="1600" dirty="0" smtClean="0"/>
              <a:t>n </a:t>
            </a:r>
            <a:r>
              <a:rPr lang="en-US" sz="1600" dirty="0"/>
              <a:t>equity lens approach, inclusive of race, gender, sexual orientation, etc. </a:t>
            </a:r>
            <a:r>
              <a:rPr lang="en-US" sz="1600" dirty="0" smtClean="0"/>
              <a:t> </a:t>
            </a:r>
            <a:r>
              <a:rPr lang="en-US" sz="1600" dirty="0"/>
              <a:t>This will require members to be intentional about the understanding of how equity and power dynamics directly impact the welfare and freedom of oppressed/vulnerable populations.  Also, members will be open to examine, dissect and/or create solutions.</a:t>
            </a:r>
          </a:p>
          <a:p>
            <a:r>
              <a:rPr lang="en-US" sz="1600" dirty="0"/>
              <a:t>PAC members are invited to participate in all ECAC activities.  This will involve discussing ideas, Parent Leadership conference planning and development of policy proposals as well as other issues that directly and/or indirectly influence parents/caregivers, their child/</a:t>
            </a:r>
            <a:r>
              <a:rPr lang="en-US" sz="1600" dirty="0" err="1"/>
              <a:t>ren</a:t>
            </a:r>
            <a:r>
              <a:rPr lang="en-US" sz="1600" dirty="0"/>
              <a:t> and the community at large. Two representatives of the PAC are invited to participate on the ECAC Steering Committee.</a:t>
            </a:r>
          </a:p>
          <a:p>
            <a:r>
              <a:rPr lang="en-US" sz="1600" dirty="0"/>
              <a:t>PAC members will be supported with a wide range of professional development.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7951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A50927A-4C18-492B-90D2-0B66243BB5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A9797B-57C7-4AD7-B7A1-B83CD43D36E7}" type="slidenum">
              <a:rPr kumimoji="0" lang="en-US" sz="105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05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TextBox 4"/>
          <p:cNvSpPr txBox="1"/>
          <p:nvPr/>
        </p:nvSpPr>
        <p:spPr>
          <a:xfrm>
            <a:off x="0" y="346886"/>
            <a:ext cx="10515600" cy="646284"/>
          </a:xfrm>
          <a:prstGeom prst="rect">
            <a:avLst/>
          </a:prstGeom>
          <a:noFill/>
          <a:ln>
            <a:noFill/>
          </a:ln>
        </p:spPr>
        <p:txBody>
          <a:bodyPr wrap="square" lIns="91391" tIns="45697" rIns="91391" bIns="45697" rtlCol="0">
            <a:spAutoFit/>
          </a:bodyPr>
          <a:lstStyle/>
          <a:p>
            <a:pPr marL="457200" marR="0" lvl="1" indent="0" algn="ctr" defTabSz="457200" rtl="0" eaLnBrk="1" fontAlgn="auto" latinLnBrk="0" hangingPunct="1">
              <a:lnSpc>
                <a:spcPct val="100000"/>
              </a:lnSpc>
              <a:spcBef>
                <a:spcPts val="0"/>
              </a:spcBef>
              <a:spcAft>
                <a:spcPts val="1979"/>
              </a:spcAft>
              <a:buClrTx/>
              <a:buSzTx/>
              <a:buFontTx/>
              <a:buNone/>
              <a:tabLst/>
              <a:defRPr/>
            </a:pPr>
            <a:r>
              <a:rPr kumimoji="0" lang="en-US" sz="3600" i="0" u="none" strike="noStrike" kern="1200" cap="none" spc="0" normalizeH="0" baseline="0" noProof="0" dirty="0" smtClean="0">
                <a:ln>
                  <a:noFill/>
                </a:ln>
                <a:solidFill>
                  <a:srgbClr val="00B0F0"/>
                </a:solidFill>
                <a:effectLst/>
                <a:uLnTx/>
                <a:uFillTx/>
                <a:ea typeface="+mn-ea"/>
                <a:cs typeface="Arial" panose="020B0604020202020204" pitchFamily="34" charset="0"/>
              </a:rPr>
              <a:t>Talking is Teaching Poster by Emma Geyer</a:t>
            </a:r>
            <a:endParaRPr kumimoji="0" lang="en-US" sz="3600" i="0" u="none" strike="noStrike" kern="1200" cap="none" spc="0" normalizeH="0" baseline="0" noProof="0" dirty="0">
              <a:ln>
                <a:noFill/>
              </a:ln>
              <a:solidFill>
                <a:srgbClr val="00B0F0"/>
              </a:solidFill>
              <a:effectLst/>
              <a:uLnTx/>
              <a:uFillTx/>
              <a:ea typeface="+mn-ea"/>
              <a:cs typeface="Arial" panose="020B0604020202020204" pitchFamily="34" charset="0"/>
            </a:endParaRPr>
          </a:p>
        </p:txBody>
      </p:sp>
      <p:pic>
        <p:nvPicPr>
          <p:cNvPr id="6" name="Picture 5"/>
          <p:cNvPicPr>
            <a:picLocks noChangeAspect="1"/>
          </p:cNvPicPr>
          <p:nvPr/>
        </p:nvPicPr>
        <p:blipFill rotWithShape="1">
          <a:blip r:embed="rId3"/>
          <a:srcRect r="1258"/>
          <a:stretch/>
        </p:blipFill>
        <p:spPr>
          <a:xfrm>
            <a:off x="1883274" y="1201939"/>
            <a:ext cx="8172198" cy="4650851"/>
          </a:xfrm>
          <a:prstGeom prst="rect">
            <a:avLst/>
          </a:prstGeom>
          <a:ln w="57150" cmpd="sng">
            <a:solidFill>
              <a:schemeClr val="tx1"/>
            </a:solidFill>
          </a:ln>
        </p:spPr>
      </p:pic>
      <p:pic>
        <p:nvPicPr>
          <p:cNvPr id="7" name="Picture 6"/>
          <p:cNvPicPr>
            <a:picLocks noChangeAspect="1"/>
          </p:cNvPicPr>
          <p:nvPr/>
        </p:nvPicPr>
        <p:blipFill>
          <a:blip r:embed="rId4"/>
          <a:stretch>
            <a:fillRect/>
          </a:stretch>
        </p:blipFill>
        <p:spPr>
          <a:xfrm>
            <a:off x="11344191" y="5663378"/>
            <a:ext cx="785352" cy="923943"/>
          </a:xfrm>
          <a:prstGeom prst="rect">
            <a:avLst/>
          </a:prstGeom>
        </p:spPr>
      </p:pic>
    </p:spTree>
    <p:extLst>
      <p:ext uri="{BB962C8B-B14F-4D97-AF65-F5344CB8AC3E}">
        <p14:creationId xmlns:p14="http://schemas.microsoft.com/office/powerpoint/2010/main" val="40143922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907596" y="1421534"/>
            <a:ext cx="10376808" cy="1646307"/>
          </a:xfrm>
        </p:spPr>
        <p:txBody>
          <a:bodyPr/>
          <a:lstStyle/>
          <a:p>
            <a:pPr algn="ctr"/>
            <a:r>
              <a:rPr b="0" dirty="0">
                <a:solidFill>
                  <a:srgbClr val="00B0F0"/>
                </a:solidFill>
              </a:rPr>
              <a:t>NYS ECAC Parent Advisory Council (PAC) Considerations</a:t>
            </a:r>
            <a:r>
              <a:rPr lang="en-US" b="0" dirty="0">
                <a:solidFill>
                  <a:srgbClr val="00B0F0"/>
                </a:solidFill>
              </a:rPr>
              <a:t> Survey Results</a:t>
            </a:r>
            <a:endParaRPr b="0" dirty="0">
              <a:solidFill>
                <a:srgbClr val="00B0F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2180" y="3348111"/>
            <a:ext cx="4070077" cy="2974287"/>
          </a:xfrm>
          <a:prstGeom prst="rect">
            <a:avLst/>
          </a:prstGeom>
        </p:spPr>
      </p:pic>
    </p:spTree>
    <p:extLst>
      <p:ext uri="{BB962C8B-B14F-4D97-AF65-F5344CB8AC3E}">
        <p14:creationId xmlns:p14="http://schemas.microsoft.com/office/powerpoint/2010/main" val="3322819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D9025-413B-481F-ABE6-00D87D097F6B}"/>
              </a:ext>
            </a:extLst>
          </p:cNvPr>
          <p:cNvSpPr>
            <a:spLocks noGrp="1"/>
          </p:cNvSpPr>
          <p:nvPr>
            <p:ph type="title"/>
          </p:nvPr>
        </p:nvSpPr>
        <p:spPr>
          <a:xfrm>
            <a:off x="304800" y="250825"/>
            <a:ext cx="11887200" cy="1325563"/>
          </a:xfrm>
        </p:spPr>
        <p:txBody>
          <a:bodyPr>
            <a:normAutofit/>
          </a:bodyPr>
          <a:lstStyle/>
          <a:p>
            <a:r>
              <a:rPr lang="en-US" sz="3600" b="1" dirty="0"/>
              <a:t>Q1. After you read the PAC document is anything missing?  </a:t>
            </a:r>
            <a:br>
              <a:rPr lang="en-US" sz="3600" b="1" dirty="0"/>
            </a:br>
            <a:r>
              <a:rPr lang="en-US" sz="3600" b="1" dirty="0"/>
              <a:t>Does anything need clarification?</a:t>
            </a:r>
          </a:p>
        </p:txBody>
      </p:sp>
      <p:sp>
        <p:nvSpPr>
          <p:cNvPr id="3" name="Content Placeholder 2">
            <a:extLst>
              <a:ext uri="{FF2B5EF4-FFF2-40B4-BE49-F238E27FC236}">
                <a16:creationId xmlns:a16="http://schemas.microsoft.com/office/drawing/2014/main" id="{BB6F599C-EAFF-423B-A979-FC9BFDA3F43F}"/>
              </a:ext>
            </a:extLst>
          </p:cNvPr>
          <p:cNvSpPr>
            <a:spLocks noGrp="1"/>
          </p:cNvSpPr>
          <p:nvPr>
            <p:ph idx="1"/>
          </p:nvPr>
        </p:nvSpPr>
        <p:spPr>
          <a:xfrm>
            <a:off x="514350" y="1576388"/>
            <a:ext cx="11487150" cy="5281612"/>
          </a:xfrm>
        </p:spPr>
        <p:txBody>
          <a:bodyPr>
            <a:normAutofit/>
          </a:bodyPr>
          <a:lstStyle/>
          <a:p>
            <a:pPr>
              <a:lnSpc>
                <a:spcPct val="110000"/>
              </a:lnSpc>
            </a:pPr>
            <a:r>
              <a:rPr lang="en-US" sz="2400" dirty="0"/>
              <a:t>It might be helpful to create a document specifically for parents with simpler language.</a:t>
            </a:r>
          </a:p>
          <a:p>
            <a:pPr>
              <a:lnSpc>
                <a:spcPct val="110000"/>
              </a:lnSpc>
            </a:pPr>
            <a:r>
              <a:rPr lang="en-US" sz="2400" dirty="0"/>
              <a:t>I think it should be made clear in the document that a parent/caregiver must be included in each of the Strategic Plan Goals.  </a:t>
            </a:r>
          </a:p>
          <a:p>
            <a:pPr>
              <a:lnSpc>
                <a:spcPct val="110000"/>
              </a:lnSpc>
            </a:pPr>
            <a:r>
              <a:rPr lang="en-US" sz="2400" dirty="0"/>
              <a:t>I think the first paragraph should have a phrase or sentence about race equity -   it shouldn't be raised for the first time in the very last bullet.</a:t>
            </a:r>
          </a:p>
          <a:p>
            <a:pPr>
              <a:lnSpc>
                <a:spcPct val="110000"/>
              </a:lnSpc>
            </a:pPr>
            <a:r>
              <a:rPr lang="en-US" sz="2400" dirty="0"/>
              <a:t>Just be certain to add parents, guardians, caregivers.  Also, I think it's important to say "personal and professional development opportunities" or "leadership opportunities".  I think it will be important to review the document for reading level and consider having it translated.  We want to raise parent voice but it should also be clear that PAC will partner with us to collectively problem solve solutions as well.  </a:t>
            </a:r>
          </a:p>
          <a:p>
            <a:pPr>
              <a:lnSpc>
                <a:spcPct val="110000"/>
              </a:lnSpc>
            </a:pPr>
            <a:r>
              <a:rPr lang="en-US" sz="2400" dirty="0"/>
              <a:t>Will PAC members be liaisons on our committees as well?</a:t>
            </a:r>
          </a:p>
        </p:txBody>
      </p:sp>
    </p:spTree>
    <p:extLst>
      <p:ext uri="{BB962C8B-B14F-4D97-AF65-F5344CB8AC3E}">
        <p14:creationId xmlns:p14="http://schemas.microsoft.com/office/powerpoint/2010/main" val="23572672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D9025-413B-481F-ABE6-00D87D097F6B}"/>
              </a:ext>
            </a:extLst>
          </p:cNvPr>
          <p:cNvSpPr>
            <a:spLocks noGrp="1"/>
          </p:cNvSpPr>
          <p:nvPr>
            <p:ph type="title"/>
          </p:nvPr>
        </p:nvSpPr>
        <p:spPr>
          <a:xfrm>
            <a:off x="514350" y="250826"/>
            <a:ext cx="11163300" cy="557557"/>
          </a:xfrm>
        </p:spPr>
        <p:txBody>
          <a:bodyPr>
            <a:normAutofit fontScale="90000"/>
          </a:bodyPr>
          <a:lstStyle/>
          <a:p>
            <a:r>
              <a:rPr lang="en-US" sz="3600" b="1" dirty="0"/>
              <a:t>Q1. cont.</a:t>
            </a:r>
          </a:p>
        </p:txBody>
      </p:sp>
      <p:sp>
        <p:nvSpPr>
          <p:cNvPr id="3" name="Content Placeholder 2">
            <a:extLst>
              <a:ext uri="{FF2B5EF4-FFF2-40B4-BE49-F238E27FC236}">
                <a16:creationId xmlns:a16="http://schemas.microsoft.com/office/drawing/2014/main" id="{BB6F599C-EAFF-423B-A979-FC9BFDA3F43F}"/>
              </a:ext>
            </a:extLst>
          </p:cNvPr>
          <p:cNvSpPr>
            <a:spLocks noGrp="1"/>
          </p:cNvSpPr>
          <p:nvPr>
            <p:ph idx="1"/>
          </p:nvPr>
        </p:nvSpPr>
        <p:spPr>
          <a:xfrm>
            <a:off x="838200" y="1126436"/>
            <a:ext cx="10515600" cy="5579164"/>
          </a:xfrm>
        </p:spPr>
        <p:txBody>
          <a:bodyPr>
            <a:normAutofit/>
          </a:bodyPr>
          <a:lstStyle/>
          <a:p>
            <a:r>
              <a:rPr lang="en-US" sz="2400" dirty="0"/>
              <a:t>Might be helpful to give a sense of expected time commitment to parents and indicate that there will be a range of ways to participate (in person and remotely).  Might also be helpful to provide a real life example of a policy where parent input would be especially important to craft policies.</a:t>
            </a:r>
          </a:p>
          <a:p>
            <a:r>
              <a:rPr lang="en-US" sz="2400" dirty="0"/>
              <a:t>How do parents get invited to serve on the PAC?  Do all parents on the PAC get to serve on the ECAC Steering Committee or do they select representatives (the sentence about serving on the Steering Committee sounds like everyone)?  Is there cross over from the ECAC on to the PAC?   </a:t>
            </a:r>
          </a:p>
          <a:p>
            <a:r>
              <a:rPr lang="en-US" sz="2400" dirty="0"/>
              <a:t>Who leads the PAC and how does that get determined - will there be leadership?  Is there a desired number of PAC parents (an upward limit or a minimum?) How often should the PAC meet?</a:t>
            </a:r>
          </a:p>
          <a:p>
            <a:r>
              <a:rPr lang="en-US" sz="2400" dirty="0"/>
              <a:t>Does the PAC have to meet as a group?  Or can they just work on SP goals?</a:t>
            </a:r>
          </a:p>
          <a:p>
            <a:pPr marL="0" indent="0">
              <a:buNone/>
            </a:pPr>
            <a:endParaRPr lang="en-US" sz="2400" dirty="0"/>
          </a:p>
          <a:p>
            <a:r>
              <a:rPr lang="en-US" sz="2400" dirty="0"/>
              <a:t>6 responses said nothing missing</a:t>
            </a:r>
          </a:p>
        </p:txBody>
      </p:sp>
    </p:spTree>
    <p:extLst>
      <p:ext uri="{BB962C8B-B14F-4D97-AF65-F5344CB8AC3E}">
        <p14:creationId xmlns:p14="http://schemas.microsoft.com/office/powerpoint/2010/main" val="37329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shot of a cell phone&#10;&#10;Description automatically generated">
            <a:extLst>
              <a:ext uri="{FF2B5EF4-FFF2-40B4-BE49-F238E27FC236}">
                <a16:creationId xmlns:a16="http://schemas.microsoft.com/office/drawing/2014/main" id="{8A3AEAF3-B846-41E6-BF2D-7AD64538FE26}"/>
              </a:ext>
            </a:extLst>
          </p:cNvPr>
          <p:cNvPicPr>
            <a:picLocks noChangeAspect="1"/>
          </p:cNvPicPr>
          <p:nvPr/>
        </p:nvPicPr>
        <p:blipFill rotWithShape="1">
          <a:blip r:embed="rId2">
            <a:extLst>
              <a:ext uri="{28A0092B-C50C-407E-A947-70E740481C1C}">
                <a14:useLocalDpi xmlns:a14="http://schemas.microsoft.com/office/drawing/2010/main" val="0"/>
              </a:ext>
            </a:extLst>
          </a:blip>
          <a:srcRect l="14400" r="12933"/>
          <a:stretch/>
        </p:blipFill>
        <p:spPr>
          <a:xfrm>
            <a:off x="0" y="95088"/>
            <a:ext cx="12483548" cy="6184510"/>
          </a:xfrm>
          <a:prstGeom prst="rect">
            <a:avLst/>
          </a:prstGeom>
        </p:spPr>
      </p:pic>
    </p:spTree>
    <p:extLst>
      <p:ext uri="{BB962C8B-B14F-4D97-AF65-F5344CB8AC3E}">
        <p14:creationId xmlns:p14="http://schemas.microsoft.com/office/powerpoint/2010/main" val="13900268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E69BCB18-AF23-4F15-B43D-3342235EC668}"/>
              </a:ext>
            </a:extLst>
          </p:cNvPr>
          <p:cNvPicPr>
            <a:picLocks noChangeAspect="1"/>
          </p:cNvPicPr>
          <p:nvPr/>
        </p:nvPicPr>
        <p:blipFill rotWithShape="1">
          <a:blip r:embed="rId2">
            <a:extLst>
              <a:ext uri="{28A0092B-C50C-407E-A947-70E740481C1C}">
                <a14:useLocalDpi xmlns:a14="http://schemas.microsoft.com/office/drawing/2010/main" val="0"/>
              </a:ext>
            </a:extLst>
          </a:blip>
          <a:srcRect l="4800" r="3600"/>
          <a:stretch/>
        </p:blipFill>
        <p:spPr>
          <a:xfrm>
            <a:off x="279480" y="116984"/>
            <a:ext cx="11737427" cy="5356163"/>
          </a:xfrm>
          <a:prstGeom prst="rect">
            <a:avLst/>
          </a:prstGeom>
        </p:spPr>
      </p:pic>
      <p:sp>
        <p:nvSpPr>
          <p:cNvPr id="6" name="TextBox 5">
            <a:extLst>
              <a:ext uri="{FF2B5EF4-FFF2-40B4-BE49-F238E27FC236}">
                <a16:creationId xmlns:a16="http://schemas.microsoft.com/office/drawing/2014/main" id="{735A56A0-5093-4333-B680-2A62D3559351}"/>
              </a:ext>
            </a:extLst>
          </p:cNvPr>
          <p:cNvSpPr txBox="1"/>
          <p:nvPr/>
        </p:nvSpPr>
        <p:spPr>
          <a:xfrm>
            <a:off x="787400" y="4986689"/>
            <a:ext cx="10617200" cy="1754326"/>
          </a:xfrm>
          <a:prstGeom prst="rect">
            <a:avLst/>
          </a:prstGeom>
          <a:noFill/>
        </p:spPr>
        <p:txBody>
          <a:bodyPr wrap="square" rtlCol="0">
            <a:spAutoFit/>
          </a:bodyPr>
          <a:lstStyle/>
          <a:p>
            <a:r>
              <a:rPr lang="en-US" b="1" dirty="0"/>
              <a:t>Comments:</a:t>
            </a:r>
          </a:p>
          <a:p>
            <a:endParaRPr lang="en-US" dirty="0"/>
          </a:p>
          <a:p>
            <a:pPr marL="285750" indent="-285750">
              <a:buFont typeface="Arial" panose="020B0604020202020204" pitchFamily="34" charset="0"/>
              <a:buChar char="•"/>
            </a:pPr>
            <a:r>
              <a:rPr lang="en-US" dirty="0"/>
              <a:t>As co-chairs of the Strong Families workgroup, either Tim or I can be part of the ad-hoc committee.</a:t>
            </a:r>
          </a:p>
          <a:p>
            <a:pPr marL="285750" indent="-285750">
              <a:buFont typeface="Arial" panose="020B0604020202020204" pitchFamily="34" charset="0"/>
              <a:buChar char="•"/>
            </a:pPr>
            <a:r>
              <a:rPr lang="en-US" dirty="0"/>
              <a:t>The PAC could have time on every ECAC agenda too.</a:t>
            </a:r>
          </a:p>
          <a:p>
            <a:pPr marL="285750" indent="-285750">
              <a:buFont typeface="Arial" panose="020B0604020202020204" pitchFamily="34" charset="0"/>
              <a:buChar char="•"/>
            </a:pPr>
            <a:r>
              <a:rPr lang="en-US" dirty="0"/>
              <a:t>I think the menu of possible ways in which parents could participate in ECAC activities should be included in the PAC document.</a:t>
            </a:r>
          </a:p>
        </p:txBody>
      </p:sp>
    </p:spTree>
    <p:extLst>
      <p:ext uri="{BB962C8B-B14F-4D97-AF65-F5344CB8AC3E}">
        <p14:creationId xmlns:p14="http://schemas.microsoft.com/office/powerpoint/2010/main" val="21494925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2499C-B8E8-40FD-9551-F018C6A9CF45}"/>
              </a:ext>
            </a:extLst>
          </p:cNvPr>
          <p:cNvSpPr>
            <a:spLocks noGrp="1"/>
          </p:cNvSpPr>
          <p:nvPr>
            <p:ph type="title"/>
          </p:nvPr>
        </p:nvSpPr>
        <p:spPr>
          <a:xfrm>
            <a:off x="533400" y="314325"/>
            <a:ext cx="11125200" cy="759101"/>
          </a:xfrm>
        </p:spPr>
        <p:txBody>
          <a:bodyPr>
            <a:normAutofit/>
          </a:bodyPr>
          <a:lstStyle/>
          <a:p>
            <a:r>
              <a:rPr lang="en-US" sz="3600" b="1" dirty="0"/>
              <a:t>Q4. Obstacles to engaging parents</a:t>
            </a:r>
          </a:p>
        </p:txBody>
      </p:sp>
      <p:sp>
        <p:nvSpPr>
          <p:cNvPr id="3" name="Content Placeholder 2">
            <a:extLst>
              <a:ext uri="{FF2B5EF4-FFF2-40B4-BE49-F238E27FC236}">
                <a16:creationId xmlns:a16="http://schemas.microsoft.com/office/drawing/2014/main" id="{664CD41E-96E9-448E-96EB-9C68D1C04BC7}"/>
              </a:ext>
            </a:extLst>
          </p:cNvPr>
          <p:cNvSpPr>
            <a:spLocks noGrp="1"/>
          </p:cNvSpPr>
          <p:nvPr>
            <p:ph idx="1"/>
          </p:nvPr>
        </p:nvSpPr>
        <p:spPr>
          <a:xfrm>
            <a:off x="278296" y="1205948"/>
            <a:ext cx="11520004" cy="5526156"/>
          </a:xfrm>
        </p:spPr>
        <p:txBody>
          <a:bodyPr>
            <a:normAutofit lnSpcReduction="10000"/>
          </a:bodyPr>
          <a:lstStyle/>
          <a:p>
            <a:r>
              <a:rPr lang="en-US" sz="2400" dirty="0"/>
              <a:t>Ensuring families are engaged and present, accommodating meetings to families’ schedules.</a:t>
            </a:r>
          </a:p>
          <a:p>
            <a:r>
              <a:rPr lang="en-US" sz="2400" dirty="0"/>
              <a:t>Need to explore creative options to engage families with young children and thus enabling families for real input i.e. participation at meetings; time to comment on publications, research, etc.</a:t>
            </a:r>
          </a:p>
          <a:p>
            <a:r>
              <a:rPr lang="en-US" sz="2400" dirty="0"/>
              <a:t>Technology barriers (if meetings are conducted virtually).</a:t>
            </a:r>
          </a:p>
          <a:p>
            <a:r>
              <a:rPr lang="en-US" sz="2400" dirty="0"/>
              <a:t>The COVID environment is an obstacle but we all need to do our best keeping communication going well virtually. In some ways it may be helpful in promoting involvement since no one needs to travel.</a:t>
            </a:r>
          </a:p>
          <a:p>
            <a:r>
              <a:rPr lang="en-US" sz="2400" dirty="0"/>
              <a:t>Daytime meetings, paying in advance for travel expenses (when we are able to gather in person), Broadband/bandwidth for parents interacting with meetings, etc. online.</a:t>
            </a:r>
          </a:p>
          <a:p>
            <a:r>
              <a:rPr lang="en-US" sz="2400" dirty="0"/>
              <a:t>Parents may have a difficult time traveling/being away from home if the meetings are in person.  Is it possible to extend the age of the child to be over 10 years old?  Parents may have a child over the age of 10.  These parents could contribute many experiences that they/their children have encountered.</a:t>
            </a:r>
          </a:p>
        </p:txBody>
      </p:sp>
    </p:spTree>
    <p:extLst>
      <p:ext uri="{BB962C8B-B14F-4D97-AF65-F5344CB8AC3E}">
        <p14:creationId xmlns:p14="http://schemas.microsoft.com/office/powerpoint/2010/main" val="7280975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2499C-B8E8-40FD-9551-F018C6A9CF45}"/>
              </a:ext>
            </a:extLst>
          </p:cNvPr>
          <p:cNvSpPr>
            <a:spLocks noGrp="1"/>
          </p:cNvSpPr>
          <p:nvPr>
            <p:ph type="title"/>
          </p:nvPr>
        </p:nvSpPr>
        <p:spPr>
          <a:xfrm>
            <a:off x="533400" y="314326"/>
            <a:ext cx="11125200" cy="560317"/>
          </a:xfrm>
        </p:spPr>
        <p:txBody>
          <a:bodyPr>
            <a:normAutofit fontScale="90000"/>
          </a:bodyPr>
          <a:lstStyle/>
          <a:p>
            <a:r>
              <a:rPr lang="en-US" sz="3600" b="1" dirty="0"/>
              <a:t>Q4. cont. </a:t>
            </a:r>
          </a:p>
        </p:txBody>
      </p:sp>
      <p:sp>
        <p:nvSpPr>
          <p:cNvPr id="3" name="Content Placeholder 2">
            <a:extLst>
              <a:ext uri="{FF2B5EF4-FFF2-40B4-BE49-F238E27FC236}">
                <a16:creationId xmlns:a16="http://schemas.microsoft.com/office/drawing/2014/main" id="{664CD41E-96E9-448E-96EB-9C68D1C04BC7}"/>
              </a:ext>
            </a:extLst>
          </p:cNvPr>
          <p:cNvSpPr>
            <a:spLocks noGrp="1"/>
          </p:cNvSpPr>
          <p:nvPr>
            <p:ph idx="1"/>
          </p:nvPr>
        </p:nvSpPr>
        <p:spPr>
          <a:xfrm>
            <a:off x="533400" y="980662"/>
            <a:ext cx="11404600" cy="5563014"/>
          </a:xfrm>
        </p:spPr>
        <p:txBody>
          <a:bodyPr>
            <a:normAutofit fontScale="92500" lnSpcReduction="10000"/>
          </a:bodyPr>
          <a:lstStyle/>
          <a:p>
            <a:pPr>
              <a:lnSpc>
                <a:spcPct val="100000"/>
              </a:lnSpc>
            </a:pPr>
            <a:r>
              <a:rPr lang="en-US" sz="2400" dirty="0"/>
              <a:t>Competing priorities for parents.</a:t>
            </a:r>
          </a:p>
          <a:p>
            <a:pPr>
              <a:lnSpc>
                <a:spcPct val="100000"/>
              </a:lnSpc>
            </a:pPr>
            <a:r>
              <a:rPr lang="en-US" sz="2400" dirty="0"/>
              <a:t>The location of ECAC meetings (when we are allowed to be in person)  </a:t>
            </a:r>
          </a:p>
          <a:p>
            <a:pPr>
              <a:lnSpc>
                <a:spcPct val="100000"/>
              </a:lnSpc>
            </a:pPr>
            <a:r>
              <a:rPr lang="en-US" sz="2400" dirty="0"/>
              <a:t>Different ideas around what makes a parent/caregiver/guardian a "good fit" for participation on the PAC.</a:t>
            </a:r>
          </a:p>
          <a:p>
            <a:pPr>
              <a:lnSpc>
                <a:spcPct val="100000"/>
              </a:lnSpc>
            </a:pPr>
            <a:r>
              <a:rPr lang="en-US" sz="2400" dirty="0"/>
              <a:t>Will it be someone's job to coordinate/facilitate this process (I believe there is a position created to do this)...having meetings that work for families, keeping families motivated to participate in this work, taking the time to really engage family voice takes more time and more communication...  Making sure their role is more than symbolic - that they feel they are co-creating with the ECAC.</a:t>
            </a:r>
          </a:p>
          <a:p>
            <a:pPr>
              <a:lnSpc>
                <a:spcPct val="100000"/>
              </a:lnSpc>
            </a:pPr>
            <a:r>
              <a:rPr lang="en-US" sz="2400" dirty="0"/>
              <a:t>Reimbursing parents for their participation/providing child care remains an obstacle. </a:t>
            </a:r>
          </a:p>
          <a:p>
            <a:pPr>
              <a:lnSpc>
                <a:spcPct val="100000"/>
              </a:lnSpc>
            </a:pPr>
            <a:r>
              <a:rPr lang="en-US" sz="2400" dirty="0"/>
              <a:t>Pace of policy change can be off-putting for all, but especially those not regularly engaged in policy work and those who are most in need of swift change.</a:t>
            </a:r>
          </a:p>
          <a:p>
            <a:pPr>
              <a:lnSpc>
                <a:spcPct val="100000"/>
              </a:lnSpc>
            </a:pPr>
            <a:r>
              <a:rPr lang="en-US" sz="2400" dirty="0"/>
              <a:t>Parents with young children don’t have a lot of time.  It would be good if they could be connected from home, and be engaged in the parts of the SP that they are most interested in.  They should not have to attend all the ECAC meetings to be involved in this work.</a:t>
            </a:r>
          </a:p>
        </p:txBody>
      </p:sp>
    </p:spTree>
    <p:extLst>
      <p:ext uri="{BB962C8B-B14F-4D97-AF65-F5344CB8AC3E}">
        <p14:creationId xmlns:p14="http://schemas.microsoft.com/office/powerpoint/2010/main" val="33773051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2499C-B8E8-40FD-9551-F018C6A9CF45}"/>
              </a:ext>
            </a:extLst>
          </p:cNvPr>
          <p:cNvSpPr>
            <a:spLocks noGrp="1"/>
          </p:cNvSpPr>
          <p:nvPr>
            <p:ph type="title"/>
          </p:nvPr>
        </p:nvSpPr>
        <p:spPr>
          <a:xfrm>
            <a:off x="533400" y="92420"/>
            <a:ext cx="11125200" cy="1325563"/>
          </a:xfrm>
        </p:spPr>
        <p:txBody>
          <a:bodyPr>
            <a:normAutofit/>
          </a:bodyPr>
          <a:lstStyle/>
          <a:p>
            <a:r>
              <a:rPr lang="en-US" sz="3600" b="1" dirty="0"/>
              <a:t>Q5. Solutions for obstacles?</a:t>
            </a:r>
          </a:p>
        </p:txBody>
      </p:sp>
      <p:sp>
        <p:nvSpPr>
          <p:cNvPr id="3" name="Content Placeholder 2">
            <a:extLst>
              <a:ext uri="{FF2B5EF4-FFF2-40B4-BE49-F238E27FC236}">
                <a16:creationId xmlns:a16="http://schemas.microsoft.com/office/drawing/2014/main" id="{664CD41E-96E9-448E-96EB-9C68D1C04BC7}"/>
              </a:ext>
            </a:extLst>
          </p:cNvPr>
          <p:cNvSpPr>
            <a:spLocks noGrp="1"/>
          </p:cNvSpPr>
          <p:nvPr>
            <p:ph idx="1"/>
          </p:nvPr>
        </p:nvSpPr>
        <p:spPr>
          <a:xfrm>
            <a:off x="533400" y="1417983"/>
            <a:ext cx="11404600" cy="5125692"/>
          </a:xfrm>
        </p:spPr>
        <p:txBody>
          <a:bodyPr>
            <a:normAutofit/>
          </a:bodyPr>
          <a:lstStyle/>
          <a:p>
            <a:pPr>
              <a:lnSpc>
                <a:spcPct val="100000"/>
              </a:lnSpc>
            </a:pPr>
            <a:r>
              <a:rPr lang="en-US" sz="2400" dirty="0"/>
              <a:t>Creating a genuine prof dev (leadership) plan (physical or virtual) for families with certificates and/or credentials. </a:t>
            </a:r>
          </a:p>
          <a:p>
            <a:pPr>
              <a:lnSpc>
                <a:spcPct val="100000"/>
              </a:lnSpc>
            </a:pPr>
            <a:r>
              <a:rPr lang="en-US" sz="2400" dirty="0"/>
              <a:t>Provide equipment and training on how to be an effective voice.</a:t>
            </a:r>
          </a:p>
          <a:p>
            <a:pPr>
              <a:lnSpc>
                <a:spcPct val="100000"/>
              </a:lnSpc>
            </a:pPr>
            <a:r>
              <a:rPr lang="en-US" sz="2400" dirty="0"/>
              <a:t>Every professional paired with a parent for a week  - ride along so to speak to share notes and ask for helpful hints.</a:t>
            </a:r>
          </a:p>
          <a:p>
            <a:pPr>
              <a:lnSpc>
                <a:spcPct val="100000"/>
              </a:lnSpc>
            </a:pPr>
            <a:r>
              <a:rPr lang="en-US" sz="2400" dirty="0"/>
              <a:t>Parents voices are very important.  Virtual meetings which may have to happen may help with attendance and comfort level of participation.</a:t>
            </a:r>
          </a:p>
          <a:p>
            <a:pPr>
              <a:lnSpc>
                <a:spcPct val="100000"/>
              </a:lnSpc>
            </a:pPr>
            <a:r>
              <a:rPr lang="en-US" sz="2400" dirty="0"/>
              <a:t>Move the ECAC meeting around the state.</a:t>
            </a:r>
          </a:p>
          <a:p>
            <a:pPr>
              <a:lnSpc>
                <a:spcPct val="100000"/>
              </a:lnSpc>
            </a:pPr>
            <a:r>
              <a:rPr lang="en-US" sz="2400" dirty="0"/>
              <a:t>Keep ongoing training of the technology for all who may need it to continue to communicate in a virtual environment.</a:t>
            </a:r>
          </a:p>
          <a:p>
            <a:pPr>
              <a:lnSpc>
                <a:spcPct val="100000"/>
              </a:lnSpc>
            </a:pPr>
            <a:r>
              <a:rPr lang="en-US" sz="2400" dirty="0"/>
              <a:t>Pair each PAC person with an ECAC member (buddy system).</a:t>
            </a:r>
          </a:p>
          <a:p>
            <a:pPr marL="0" indent="0">
              <a:lnSpc>
                <a:spcPct val="100000"/>
              </a:lnSpc>
              <a:buNone/>
            </a:pPr>
            <a:endParaRPr lang="en-US" sz="2000" dirty="0"/>
          </a:p>
        </p:txBody>
      </p:sp>
    </p:spTree>
    <p:extLst>
      <p:ext uri="{BB962C8B-B14F-4D97-AF65-F5344CB8AC3E}">
        <p14:creationId xmlns:p14="http://schemas.microsoft.com/office/powerpoint/2010/main" val="42946590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2499C-B8E8-40FD-9551-F018C6A9CF45}"/>
              </a:ext>
            </a:extLst>
          </p:cNvPr>
          <p:cNvSpPr>
            <a:spLocks noGrp="1"/>
          </p:cNvSpPr>
          <p:nvPr>
            <p:ph type="title"/>
          </p:nvPr>
        </p:nvSpPr>
        <p:spPr>
          <a:xfrm>
            <a:off x="533400" y="314326"/>
            <a:ext cx="11125200" cy="798858"/>
          </a:xfrm>
        </p:spPr>
        <p:txBody>
          <a:bodyPr>
            <a:normAutofit/>
          </a:bodyPr>
          <a:lstStyle/>
          <a:p>
            <a:r>
              <a:rPr lang="en-US" sz="3600" b="1" dirty="0"/>
              <a:t>Q5. Solutions</a:t>
            </a:r>
          </a:p>
        </p:txBody>
      </p:sp>
      <p:sp>
        <p:nvSpPr>
          <p:cNvPr id="3" name="Content Placeholder 2">
            <a:extLst>
              <a:ext uri="{FF2B5EF4-FFF2-40B4-BE49-F238E27FC236}">
                <a16:creationId xmlns:a16="http://schemas.microsoft.com/office/drawing/2014/main" id="{664CD41E-96E9-448E-96EB-9C68D1C04BC7}"/>
              </a:ext>
            </a:extLst>
          </p:cNvPr>
          <p:cNvSpPr>
            <a:spLocks noGrp="1"/>
          </p:cNvSpPr>
          <p:nvPr>
            <p:ph idx="1"/>
          </p:nvPr>
        </p:nvSpPr>
        <p:spPr>
          <a:xfrm>
            <a:off x="533400" y="1113184"/>
            <a:ext cx="11404600" cy="5430491"/>
          </a:xfrm>
        </p:spPr>
        <p:txBody>
          <a:bodyPr>
            <a:normAutofit fontScale="92500"/>
          </a:bodyPr>
          <a:lstStyle/>
          <a:p>
            <a:pPr>
              <a:lnSpc>
                <a:spcPct val="120000"/>
              </a:lnSpc>
            </a:pPr>
            <a:r>
              <a:rPr lang="en-US" sz="2400" dirty="0"/>
              <a:t>Dedicated staff person/people who commit to focusing in parent voice and reminding us to keep parent voice at the center of our conversations/discussions.</a:t>
            </a:r>
          </a:p>
          <a:p>
            <a:pPr>
              <a:lnSpc>
                <a:spcPct val="120000"/>
              </a:lnSpc>
            </a:pPr>
            <a:r>
              <a:rPr lang="en-US" sz="2400" dirty="0"/>
              <a:t>Realistic expectation of the amount of time it will take to engage family voice at a very diverse and inclusive way  Virtual meetings may be a great approach for being respectful of the amount of time it takes for parents to be engaged with system level work  Continuous monitoring of process to make sure the PAC is meeting the interests of parents.</a:t>
            </a:r>
          </a:p>
          <a:p>
            <a:pPr>
              <a:lnSpc>
                <a:spcPct val="120000"/>
              </a:lnSpc>
            </a:pPr>
            <a:r>
              <a:rPr lang="en-US" sz="2400" dirty="0"/>
              <a:t>Ensure that parents are compensated for their time by providing funds - need to creatively solve this longstanding obstacle. </a:t>
            </a:r>
          </a:p>
          <a:p>
            <a:pPr>
              <a:lnSpc>
                <a:spcPct val="120000"/>
              </a:lnSpc>
            </a:pPr>
            <a:r>
              <a:rPr lang="en-US" sz="2400" dirty="0"/>
              <a:t>Create non-intrusive means for parents to participate - via quick surveys, phone calls, written communications. Regularly reinforce and remind parents how important their voice/input is and encourage them to not be disheartened when change is slow.</a:t>
            </a:r>
          </a:p>
          <a:p>
            <a:pPr>
              <a:lnSpc>
                <a:spcPct val="120000"/>
              </a:lnSpc>
            </a:pPr>
            <a:r>
              <a:rPr lang="en-US" sz="2400" dirty="0"/>
              <a:t>Flexibility,  stipends,  use Zoom when possible.</a:t>
            </a:r>
          </a:p>
          <a:p>
            <a:pPr>
              <a:lnSpc>
                <a:spcPct val="100000"/>
              </a:lnSpc>
            </a:pPr>
            <a:endParaRPr lang="en-US" sz="2000" dirty="0"/>
          </a:p>
          <a:p>
            <a:pPr>
              <a:lnSpc>
                <a:spcPct val="100000"/>
              </a:lnSpc>
            </a:pPr>
            <a:endParaRPr lang="en-US" sz="2000" dirty="0"/>
          </a:p>
        </p:txBody>
      </p:sp>
    </p:spTree>
    <p:extLst>
      <p:ext uri="{BB962C8B-B14F-4D97-AF65-F5344CB8AC3E}">
        <p14:creationId xmlns:p14="http://schemas.microsoft.com/office/powerpoint/2010/main" val="651263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49674"/>
            <a:ext cx="12192000" cy="923330"/>
          </a:xfrm>
          <a:prstGeom prst="rect">
            <a:avLst/>
          </a:prstGeom>
        </p:spPr>
        <p:txBody>
          <a:bodyPr wrap="square">
            <a:spAutoFit/>
          </a:bodyPr>
          <a:lstStyle/>
          <a:p>
            <a:pPr algn="ctr"/>
            <a:r>
              <a:rPr lang="en-US" sz="5400" dirty="0" smtClean="0">
                <a:solidFill>
                  <a:srgbClr val="00B0F0"/>
                </a:solidFill>
              </a:rPr>
              <a:t>ECAC Strategic Plan Roles</a:t>
            </a:r>
            <a:endParaRPr lang="en-US" sz="4400" dirty="0"/>
          </a:p>
        </p:txBody>
      </p:sp>
      <p:sp>
        <p:nvSpPr>
          <p:cNvPr id="11" name="Rectangle 10"/>
          <p:cNvSpPr/>
          <p:nvPr/>
        </p:nvSpPr>
        <p:spPr>
          <a:xfrm>
            <a:off x="133350" y="1211104"/>
            <a:ext cx="11887200" cy="5324535"/>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1700" b="1" dirty="0">
                <a:latin typeface="Calibri" panose="020F0502020204030204" pitchFamily="34" charset="0"/>
                <a:ea typeface="Times New Roman" panose="02020603050405020304" pitchFamily="18" charset="0"/>
              </a:rPr>
              <a:t>Goal Coordinator:</a:t>
            </a:r>
            <a:r>
              <a:rPr lang="en-US" sz="1700" dirty="0">
                <a:latin typeface="Calibri" panose="020F0502020204030204" pitchFamily="34" charset="0"/>
                <a:ea typeface="Times New Roman" panose="02020603050405020304" pitchFamily="18" charset="0"/>
              </a:rPr>
              <a:t>  A member of the ECAC Steering Committee, each coordinator or co-coordinators will guide the guide the work of the entire goal.  They will work strategically with the Leader/Conveners for each of the activities in the goal.  The Coordinator will help to set the priorities for the overarching goal and the order in which the activities should occur, per the progress indicators, and help set deadlines for each activity.  </a:t>
            </a:r>
            <a:r>
              <a:rPr lang="en-US" sz="1700" dirty="0">
                <a:latin typeface="Calibri" panose="020F0502020204030204" pitchFamily="34" charset="0"/>
                <a:ea typeface="Calibri" panose="020F0502020204030204" pitchFamily="34" charset="0"/>
              </a:rPr>
              <a:t>The Goal Coordinators will be responsible to collect and share goal progress and accomplishments with the Steering Committee and ECAC quarterly.</a:t>
            </a:r>
          </a:p>
          <a:p>
            <a:pPr marL="457200" marR="0">
              <a:spcBef>
                <a:spcPts val="0"/>
              </a:spcBef>
              <a:spcAft>
                <a:spcPts val="0"/>
              </a:spcAft>
            </a:pPr>
            <a:r>
              <a:rPr lang="en-US" sz="1700" dirty="0">
                <a:latin typeface="Calibri" panose="020F0502020204030204" pitchFamily="34" charset="0"/>
                <a:ea typeface="Calibri" panose="020F0502020204030204" pitchFamily="34" charset="0"/>
              </a:rPr>
              <a:t> </a:t>
            </a:r>
          </a:p>
          <a:p>
            <a:pPr marL="342900" marR="0" lvl="0" indent="-342900">
              <a:spcBef>
                <a:spcPts val="0"/>
              </a:spcBef>
              <a:spcAft>
                <a:spcPts val="0"/>
              </a:spcAft>
              <a:buFont typeface="Symbol" panose="05050102010706020507" pitchFamily="18" charset="2"/>
              <a:buChar char=""/>
            </a:pPr>
            <a:r>
              <a:rPr lang="en-US" sz="1700" b="1" dirty="0">
                <a:solidFill>
                  <a:srgbClr val="ED7D31"/>
                </a:solidFill>
                <a:latin typeface="Calibri" panose="020F0502020204030204" pitchFamily="34" charset="0"/>
                <a:ea typeface="Times New Roman" panose="02020603050405020304" pitchFamily="18" charset="0"/>
              </a:rPr>
              <a:t>Leader/ Convener</a:t>
            </a:r>
            <a:r>
              <a:rPr lang="en-US" sz="1700" b="1" dirty="0">
                <a:latin typeface="Calibri" panose="020F0502020204030204" pitchFamily="34" charset="0"/>
                <a:ea typeface="Times New Roman" panose="02020603050405020304" pitchFamily="18" charset="0"/>
              </a:rPr>
              <a:t>:</a:t>
            </a:r>
            <a:r>
              <a:rPr lang="en-US" sz="1700" dirty="0">
                <a:latin typeface="Calibri" panose="020F0502020204030204" pitchFamily="34" charset="0"/>
                <a:ea typeface="Times New Roman" panose="02020603050405020304" pitchFamily="18" charset="0"/>
              </a:rPr>
              <a:t> </a:t>
            </a:r>
            <a:r>
              <a:rPr lang="en-US" sz="1700" dirty="0" smtClean="0">
                <a:latin typeface="Calibri" panose="020F0502020204030204" pitchFamily="34" charset="0"/>
                <a:ea typeface="Times New Roman" panose="02020603050405020304" pitchFamily="18" charset="0"/>
              </a:rPr>
              <a:t>One </a:t>
            </a:r>
            <a:r>
              <a:rPr lang="en-US" sz="1700" dirty="0">
                <a:latin typeface="Calibri" panose="020F0502020204030204" pitchFamily="34" charset="0"/>
                <a:ea typeface="Times New Roman" panose="02020603050405020304" pitchFamily="18" charset="0"/>
              </a:rPr>
              <a:t>or more ECAC Members (might be a staff member if it makes sense).  (Purpose is to get the members to commit to leadership roles when possible).  Is responsible for the SP activity progress and for guiding the activity’s progress.</a:t>
            </a:r>
            <a:endParaRPr lang="en-US" sz="1700" dirty="0">
              <a:latin typeface="Calibri" panose="020F0502020204030204" pitchFamily="34" charset="0"/>
              <a:ea typeface="Calibri" panose="020F0502020204030204" pitchFamily="34" charset="0"/>
            </a:endParaRPr>
          </a:p>
          <a:p>
            <a:pPr marL="457200" marR="0">
              <a:spcBef>
                <a:spcPts val="0"/>
              </a:spcBef>
              <a:spcAft>
                <a:spcPts val="0"/>
              </a:spcAft>
            </a:pPr>
            <a:r>
              <a:rPr lang="en-US" sz="1700" dirty="0">
                <a:latin typeface="Calibri" panose="020F0502020204030204" pitchFamily="34" charset="0"/>
                <a:ea typeface="Times New Roman" panose="02020603050405020304" pitchFamily="18" charset="0"/>
              </a:rPr>
              <a:t> </a:t>
            </a:r>
            <a:endParaRPr lang="en-US" sz="1700" dirty="0">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700" b="1" dirty="0">
                <a:solidFill>
                  <a:srgbClr val="4472C4"/>
                </a:solidFill>
                <a:latin typeface="Calibri" panose="020F0502020204030204" pitchFamily="34" charset="0"/>
                <a:ea typeface="Times New Roman" panose="02020603050405020304" pitchFamily="18" charset="0"/>
              </a:rPr>
              <a:t>Active Participant</a:t>
            </a:r>
            <a:r>
              <a:rPr lang="en-US" sz="1700" dirty="0">
                <a:latin typeface="Calibri" panose="020F0502020204030204" pitchFamily="34" charset="0"/>
                <a:ea typeface="Times New Roman" panose="02020603050405020304" pitchFamily="18" charset="0"/>
              </a:rPr>
              <a:t>: ECAC Member or member designee who can contribute to the activity on a regular basis until the activity is completed.  The workers, the ones getting the actual work accomplished.</a:t>
            </a:r>
            <a:endParaRPr lang="en-US" sz="1700" dirty="0">
              <a:latin typeface="Calibri" panose="020F0502020204030204" pitchFamily="34" charset="0"/>
              <a:ea typeface="Calibri" panose="020F0502020204030204" pitchFamily="34" charset="0"/>
            </a:endParaRPr>
          </a:p>
          <a:p>
            <a:pPr marL="457200" marR="0">
              <a:spcBef>
                <a:spcPts val="0"/>
              </a:spcBef>
              <a:spcAft>
                <a:spcPts val="0"/>
              </a:spcAft>
            </a:pPr>
            <a:r>
              <a:rPr lang="en-US" sz="1700" dirty="0">
                <a:latin typeface="Calibri" panose="020F0502020204030204" pitchFamily="34" charset="0"/>
                <a:ea typeface="Times New Roman" panose="02020603050405020304" pitchFamily="18" charset="0"/>
              </a:rPr>
              <a:t> </a:t>
            </a:r>
            <a:endParaRPr lang="en-US" sz="1700" dirty="0">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700" b="1" dirty="0">
                <a:solidFill>
                  <a:srgbClr val="538135"/>
                </a:solidFill>
                <a:latin typeface="Calibri" panose="020F0502020204030204" pitchFamily="34" charset="0"/>
                <a:ea typeface="Times New Roman" panose="02020603050405020304" pitchFamily="18" charset="0"/>
              </a:rPr>
              <a:t>Expert/ Resource Person:</a:t>
            </a:r>
            <a:r>
              <a:rPr lang="en-US" sz="1700" dirty="0">
                <a:solidFill>
                  <a:srgbClr val="538135"/>
                </a:solidFill>
                <a:latin typeface="Calibri" panose="020F0502020204030204" pitchFamily="34" charset="0"/>
                <a:ea typeface="Times New Roman" panose="02020603050405020304" pitchFamily="18" charset="0"/>
              </a:rPr>
              <a:t>  </a:t>
            </a:r>
            <a:r>
              <a:rPr lang="en-US" sz="1700" dirty="0">
                <a:latin typeface="Calibri" panose="020F0502020204030204" pitchFamily="34" charset="0"/>
                <a:ea typeface="Times New Roman" panose="02020603050405020304" pitchFamily="18" charset="0"/>
              </a:rPr>
              <a:t>Designated for their area of expertise, could be from in/outside the ECAC.  They can contribute their knowledge to the topic to the team.  They might serve as a thought partner or provide consultant review.  May or may not attend team meetings. Might be in state or national resource.</a:t>
            </a:r>
            <a:endParaRPr lang="en-US" sz="1700" dirty="0">
              <a:latin typeface="Calibri" panose="020F0502020204030204" pitchFamily="34" charset="0"/>
              <a:ea typeface="Calibri" panose="020F0502020204030204" pitchFamily="34" charset="0"/>
            </a:endParaRPr>
          </a:p>
          <a:p>
            <a:pPr marL="457200" marR="0">
              <a:spcBef>
                <a:spcPts val="0"/>
              </a:spcBef>
              <a:spcAft>
                <a:spcPts val="0"/>
              </a:spcAft>
            </a:pPr>
            <a:r>
              <a:rPr lang="en-US" sz="1700" dirty="0">
                <a:latin typeface="Calibri" panose="020F0502020204030204" pitchFamily="34" charset="0"/>
                <a:ea typeface="Times New Roman" panose="02020603050405020304" pitchFamily="18" charset="0"/>
              </a:rPr>
              <a:t> </a:t>
            </a:r>
            <a:endParaRPr lang="en-US" sz="1700" dirty="0">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700" b="1" dirty="0">
                <a:solidFill>
                  <a:srgbClr val="7030A0"/>
                </a:solidFill>
                <a:latin typeface="Calibri" panose="020F0502020204030204" pitchFamily="34" charset="0"/>
                <a:ea typeface="Times New Roman" panose="02020603050405020304" pitchFamily="18" charset="0"/>
              </a:rPr>
              <a:t>Staff</a:t>
            </a:r>
            <a:r>
              <a:rPr lang="en-US" sz="1700" b="1" dirty="0">
                <a:latin typeface="Calibri" panose="020F0502020204030204" pitchFamily="34" charset="0"/>
                <a:ea typeface="Times New Roman" panose="02020603050405020304" pitchFamily="18" charset="0"/>
              </a:rPr>
              <a:t>:</a:t>
            </a:r>
            <a:r>
              <a:rPr lang="en-US" sz="1700" dirty="0">
                <a:latin typeface="Calibri" panose="020F0502020204030204" pitchFamily="34" charset="0"/>
                <a:ea typeface="Times New Roman" panose="02020603050405020304" pitchFamily="18" charset="0"/>
              </a:rPr>
              <a:t>  Paid staff from different agencies that are part of the ECAC assigned to an activity team.  Will provide support as needed.  Support might include the following: scheduling team meetings, researching a topic, organizing materials, supporting communication of the activity team, taking minutes at team meetings, providing updates for quarterly reports (in conjunction with the team leader).</a:t>
            </a:r>
            <a:endParaRPr lang="en-US" sz="17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073682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20-06-16 at 4.36.19 PM.png"/>
          <p:cNvPicPr>
            <a:picLocks noChangeAspect="1"/>
          </p:cNvPicPr>
          <p:nvPr/>
        </p:nvPicPr>
        <p:blipFill rotWithShape="1">
          <a:blip r:embed="rId3">
            <a:extLst>
              <a:ext uri="{28A0092B-C50C-407E-A947-70E740481C1C}">
                <a14:useLocalDpi xmlns:a14="http://schemas.microsoft.com/office/drawing/2010/main" val="0"/>
              </a:ext>
            </a:extLst>
          </a:blip>
          <a:srcRect l="732" t="5259" r="962" b="5573"/>
          <a:stretch/>
        </p:blipFill>
        <p:spPr>
          <a:xfrm>
            <a:off x="11289" y="-66503"/>
            <a:ext cx="12192000" cy="6911781"/>
          </a:xfrm>
          <a:prstGeom prst="rect">
            <a:avLst/>
          </a:prstGeom>
        </p:spPr>
      </p:pic>
      <p:pic>
        <p:nvPicPr>
          <p:cNvPr id="9" name="Picture 8" descr="Screen Shot 2020-06-16 at 4.38.24 PM.png"/>
          <p:cNvPicPr>
            <a:picLocks noChangeAspect="1"/>
          </p:cNvPicPr>
          <p:nvPr/>
        </p:nvPicPr>
        <p:blipFill rotWithShape="1">
          <a:blip r:embed="rId4">
            <a:extLst>
              <a:ext uri="{28A0092B-C50C-407E-A947-70E740481C1C}">
                <a14:useLocalDpi xmlns:a14="http://schemas.microsoft.com/office/drawing/2010/main" val="0"/>
              </a:ext>
            </a:extLst>
          </a:blip>
          <a:srcRect l="46169" t="46871" r="43686" b="31180"/>
          <a:stretch/>
        </p:blipFill>
        <p:spPr>
          <a:xfrm>
            <a:off x="5456120" y="3761416"/>
            <a:ext cx="1301314" cy="1759682"/>
          </a:xfrm>
          <a:prstGeom prst="rect">
            <a:avLst/>
          </a:prstGeom>
        </p:spPr>
      </p:pic>
    </p:spTree>
    <p:extLst>
      <p:ext uri="{BB962C8B-B14F-4D97-AF65-F5344CB8AC3E}">
        <p14:creationId xmlns:p14="http://schemas.microsoft.com/office/powerpoint/2010/main" val="29782146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55600"/>
            <a:ext cx="12192000" cy="1600438"/>
          </a:xfrm>
          <a:prstGeom prst="rect">
            <a:avLst/>
          </a:prstGeom>
        </p:spPr>
        <p:txBody>
          <a:bodyPr wrap="square">
            <a:spAutoFit/>
          </a:bodyPr>
          <a:lstStyle/>
          <a:p>
            <a:pPr algn="ctr"/>
            <a:r>
              <a:rPr lang="en-US" sz="5400" dirty="0" smtClean="0">
                <a:solidFill>
                  <a:srgbClr val="00B0F0"/>
                </a:solidFill>
              </a:rPr>
              <a:t>Goal Coordinators</a:t>
            </a:r>
          </a:p>
          <a:p>
            <a:pPr algn="ctr"/>
            <a:endParaRPr lang="en-US" sz="4400" dirty="0"/>
          </a:p>
        </p:txBody>
      </p:sp>
      <p:sp>
        <p:nvSpPr>
          <p:cNvPr id="3" name="Rectangle 2"/>
          <p:cNvSpPr/>
          <p:nvPr/>
        </p:nvSpPr>
        <p:spPr>
          <a:xfrm>
            <a:off x="1030514" y="1595405"/>
            <a:ext cx="11161486" cy="4708981"/>
          </a:xfrm>
          <a:prstGeom prst="rect">
            <a:avLst/>
          </a:prstGeom>
        </p:spPr>
        <p:txBody>
          <a:bodyPr wrap="square">
            <a:spAutoFit/>
          </a:bodyPr>
          <a:lstStyle/>
          <a:p>
            <a:pPr marL="342900" lvl="0" indent="-342900">
              <a:spcAft>
                <a:spcPts val="800"/>
              </a:spcAft>
              <a:buFont typeface="Symbol" panose="05050102010706020507" pitchFamily="18" charset="2"/>
              <a:buChar char=""/>
            </a:pPr>
            <a:r>
              <a:rPr lang="en-US" sz="2400" b="1" dirty="0"/>
              <a:t>Goal 1</a:t>
            </a:r>
            <a:r>
              <a:rPr lang="en-US" sz="2400" dirty="0"/>
              <a:t>: Infrastructure, Goal Coordinators: </a:t>
            </a:r>
            <a:r>
              <a:rPr lang="en-US" sz="2400" b="1" dirty="0"/>
              <a:t>Sherry Cleary</a:t>
            </a:r>
            <a:r>
              <a:rPr lang="en-US" sz="2400" dirty="0"/>
              <a:t> and </a:t>
            </a:r>
            <a:r>
              <a:rPr lang="en-US" sz="2400" b="1" dirty="0"/>
              <a:t>Patty Persell</a:t>
            </a:r>
            <a:endParaRPr lang="en-US" sz="2400" dirty="0"/>
          </a:p>
          <a:p>
            <a:pPr marL="342900" lvl="0" indent="-342900">
              <a:spcAft>
                <a:spcPts val="800"/>
              </a:spcAft>
              <a:buFont typeface="Symbol" panose="05050102010706020507" pitchFamily="18" charset="2"/>
              <a:buChar char=""/>
            </a:pPr>
            <a:r>
              <a:rPr lang="en-US" sz="2400" b="1" dirty="0"/>
              <a:t>Goal 2</a:t>
            </a:r>
            <a:r>
              <a:rPr lang="en-US" sz="2400" dirty="0"/>
              <a:t>: Family Engagement, Goal Coordinators: </a:t>
            </a:r>
            <a:r>
              <a:rPr lang="en-US" sz="2400" b="1" dirty="0"/>
              <a:t>Pedro Cordero</a:t>
            </a:r>
            <a:r>
              <a:rPr lang="en-US" sz="2400" dirty="0"/>
              <a:t> and </a:t>
            </a:r>
            <a:r>
              <a:rPr lang="en-US" sz="2400" b="1" dirty="0"/>
              <a:t>Tim Hathaway</a:t>
            </a:r>
            <a:endParaRPr lang="en-US" sz="2400" dirty="0"/>
          </a:p>
          <a:p>
            <a:pPr marL="342900" lvl="0" indent="-342900">
              <a:spcAft>
                <a:spcPts val="800"/>
              </a:spcAft>
              <a:buFont typeface="Symbol" panose="05050102010706020507" pitchFamily="18" charset="2"/>
              <a:buChar char=""/>
            </a:pPr>
            <a:r>
              <a:rPr lang="en-US" sz="2400" b="1" dirty="0"/>
              <a:t>Goal 3</a:t>
            </a:r>
            <a:r>
              <a:rPr lang="en-US" sz="2400" dirty="0"/>
              <a:t>: Quality, Goal Coordinator: </a:t>
            </a:r>
            <a:r>
              <a:rPr lang="en-US" sz="2400" b="1" dirty="0"/>
              <a:t>Kristen Kerr</a:t>
            </a:r>
            <a:endParaRPr lang="en-US" sz="2400" dirty="0"/>
          </a:p>
          <a:p>
            <a:pPr marL="342900" lvl="0" indent="-342900">
              <a:spcAft>
                <a:spcPts val="800"/>
              </a:spcAft>
              <a:buFont typeface="Symbol" panose="05050102010706020507" pitchFamily="18" charset="2"/>
              <a:buChar char=""/>
            </a:pPr>
            <a:r>
              <a:rPr lang="en-US" sz="2400" b="1" dirty="0"/>
              <a:t>Goal 4</a:t>
            </a:r>
            <a:r>
              <a:rPr lang="en-US" sz="2400" dirty="0"/>
              <a:t>: Whole Child Goal Coordinator: </a:t>
            </a:r>
            <a:r>
              <a:rPr lang="en-US" sz="2400" b="1" dirty="0"/>
              <a:t>Kirsten Siegenthaler</a:t>
            </a:r>
            <a:endParaRPr lang="en-US" sz="2400" dirty="0"/>
          </a:p>
          <a:p>
            <a:pPr marL="342900" lvl="0" indent="-342900">
              <a:spcAft>
                <a:spcPts val="800"/>
              </a:spcAft>
              <a:buFont typeface="Symbol" panose="05050102010706020507" pitchFamily="18" charset="2"/>
              <a:buChar char=""/>
            </a:pPr>
            <a:r>
              <a:rPr lang="en-US" sz="2400" b="1" dirty="0"/>
              <a:t>Goal 5</a:t>
            </a:r>
            <a:r>
              <a:rPr lang="en-US" sz="2400" dirty="0"/>
              <a:t>: Partnerships Goal Coordinator: </a:t>
            </a:r>
            <a:r>
              <a:rPr lang="en-US" sz="2400" b="1" dirty="0"/>
              <a:t>Patty Persell</a:t>
            </a:r>
            <a:endParaRPr lang="en-US" sz="2400" dirty="0"/>
          </a:p>
          <a:p>
            <a:pPr marL="342900" lvl="0" indent="-342900">
              <a:spcAft>
                <a:spcPts val="800"/>
              </a:spcAft>
              <a:buFont typeface="Symbol" panose="05050102010706020507" pitchFamily="18" charset="2"/>
              <a:buChar char=""/>
            </a:pPr>
            <a:r>
              <a:rPr lang="en-US" sz="2400" b="1" dirty="0"/>
              <a:t>Goal 6</a:t>
            </a:r>
            <a:r>
              <a:rPr lang="en-US" sz="2400" dirty="0"/>
              <a:t>: Workforce, Goal Coordinator: </a:t>
            </a:r>
            <a:r>
              <a:rPr lang="en-US" sz="2400" b="1" dirty="0"/>
              <a:t>Sherry Cleary</a:t>
            </a:r>
            <a:endParaRPr lang="en-US" sz="2400" dirty="0"/>
          </a:p>
          <a:p>
            <a:pPr marL="342900" lvl="0" indent="-342900">
              <a:spcAft>
                <a:spcPts val="800"/>
              </a:spcAft>
              <a:buFont typeface="Symbol" panose="05050102010706020507" pitchFamily="18" charset="2"/>
              <a:buChar char=""/>
            </a:pPr>
            <a:r>
              <a:rPr lang="en-US" sz="2400" b="1" dirty="0"/>
              <a:t>Goal 7</a:t>
            </a:r>
            <a:r>
              <a:rPr lang="en-US" sz="2400" dirty="0"/>
              <a:t>: NYWFC, Goal Coordinator: </a:t>
            </a:r>
            <a:r>
              <a:rPr lang="en-US" sz="2400" b="1" dirty="0"/>
              <a:t>Jeanne Galbraith</a:t>
            </a:r>
            <a:endParaRPr lang="en-US" sz="2400" dirty="0"/>
          </a:p>
          <a:p>
            <a:pPr marL="342900" lvl="0" indent="-342900">
              <a:spcAft>
                <a:spcPts val="800"/>
              </a:spcAft>
              <a:buFont typeface="Symbol" panose="05050102010706020507" pitchFamily="18" charset="2"/>
              <a:buChar char=""/>
            </a:pPr>
            <a:r>
              <a:rPr lang="en-US" sz="2400" b="1" dirty="0"/>
              <a:t>Goal 8</a:t>
            </a:r>
            <a:r>
              <a:rPr lang="en-US" sz="2400" dirty="0"/>
              <a:t>: Fiscal Coordinated by </a:t>
            </a:r>
            <a:r>
              <a:rPr lang="en-US" sz="2400" b="1" dirty="0"/>
              <a:t>Meredith Chimento &amp; Bob Frawley</a:t>
            </a:r>
            <a:endParaRPr lang="en-US" sz="2400" dirty="0"/>
          </a:p>
          <a:p>
            <a:pPr marL="342900" lvl="0" indent="-342900">
              <a:spcAft>
                <a:spcPts val="800"/>
              </a:spcAft>
              <a:buFont typeface="Symbol" panose="05050102010706020507" pitchFamily="18" charset="2"/>
              <a:buChar char=""/>
            </a:pPr>
            <a:r>
              <a:rPr lang="en-US" sz="2400" b="1" dirty="0"/>
              <a:t>Goal 9</a:t>
            </a:r>
            <a:r>
              <a:rPr lang="en-US" sz="2400" dirty="0"/>
              <a:t>: Data Coordinated by </a:t>
            </a:r>
            <a:r>
              <a:rPr lang="en-US" sz="2400" b="1" dirty="0"/>
              <a:t>Liz Isakson </a:t>
            </a:r>
            <a:endParaRPr lang="en-US" sz="2400" dirty="0"/>
          </a:p>
          <a:p>
            <a:pPr marL="342900" lvl="0" indent="-342900">
              <a:spcAft>
                <a:spcPts val="800"/>
              </a:spcAft>
              <a:buFont typeface="Symbol" panose="05050102010706020507" pitchFamily="18" charset="2"/>
              <a:buChar char=""/>
            </a:pPr>
            <a:r>
              <a:rPr lang="en-US" sz="2400" b="1" dirty="0"/>
              <a:t>Goal 10</a:t>
            </a:r>
            <a:r>
              <a:rPr lang="en-US" sz="2400" dirty="0"/>
              <a:t>: Research Coordinated by </a:t>
            </a:r>
            <a:r>
              <a:rPr lang="en-US" sz="2400" b="1" dirty="0"/>
              <a:t>Sherry Cleary and Patty Persell</a:t>
            </a:r>
            <a:endParaRPr lang="en-US" sz="2400" dirty="0">
              <a:effectLst/>
            </a:endParaRPr>
          </a:p>
        </p:txBody>
      </p:sp>
    </p:spTree>
    <p:extLst>
      <p:ext uri="{BB962C8B-B14F-4D97-AF65-F5344CB8AC3E}">
        <p14:creationId xmlns:p14="http://schemas.microsoft.com/office/powerpoint/2010/main" val="26847499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55600"/>
            <a:ext cx="12192000" cy="1600438"/>
          </a:xfrm>
          <a:prstGeom prst="rect">
            <a:avLst/>
          </a:prstGeom>
        </p:spPr>
        <p:txBody>
          <a:bodyPr wrap="square">
            <a:spAutoFit/>
          </a:bodyPr>
          <a:lstStyle/>
          <a:p>
            <a:pPr algn="ctr"/>
            <a:r>
              <a:rPr lang="en-US" sz="5400" dirty="0" smtClean="0">
                <a:solidFill>
                  <a:srgbClr val="00B0F0"/>
                </a:solidFill>
              </a:rPr>
              <a:t>Goal Break Out Session:</a:t>
            </a:r>
          </a:p>
          <a:p>
            <a:pPr algn="ctr"/>
            <a:endParaRPr lang="en-US" sz="4400" dirty="0"/>
          </a:p>
        </p:txBody>
      </p:sp>
      <p:sp>
        <p:nvSpPr>
          <p:cNvPr id="3" name="Rectangle 2"/>
          <p:cNvSpPr/>
          <p:nvPr/>
        </p:nvSpPr>
        <p:spPr>
          <a:xfrm>
            <a:off x="607224" y="1420355"/>
            <a:ext cx="11379200" cy="4791055"/>
          </a:xfrm>
          <a:prstGeom prst="rect">
            <a:avLst/>
          </a:prstGeom>
        </p:spPr>
        <p:txBody>
          <a:bodyPr wrap="square">
            <a:spAutoFit/>
          </a:bodyPr>
          <a:lstStyle/>
          <a:p>
            <a:pPr lvl="0" algn="ctr">
              <a:spcAft>
                <a:spcPts val="800"/>
              </a:spcAft>
            </a:pPr>
            <a:r>
              <a:rPr lang="en-US" sz="3600" b="1" dirty="0" smtClean="0"/>
              <a:t>In this session determine your Goal’s immediate next steps</a:t>
            </a:r>
          </a:p>
          <a:p>
            <a:pPr marL="342900" lvl="0" indent="-342900">
              <a:spcAft>
                <a:spcPts val="800"/>
              </a:spcAft>
              <a:buFont typeface="Symbol" panose="05050102010706020507" pitchFamily="18" charset="2"/>
              <a:buChar char=""/>
            </a:pPr>
            <a:r>
              <a:rPr lang="en-US" sz="2400" b="1" dirty="0"/>
              <a:t>Goal 2</a:t>
            </a:r>
            <a:r>
              <a:rPr lang="en-US" sz="2400" dirty="0"/>
              <a:t>: Family Engagement, Goal Coordinators: </a:t>
            </a:r>
            <a:r>
              <a:rPr lang="en-US" sz="2400" b="1" dirty="0"/>
              <a:t>Pedro Cordero</a:t>
            </a:r>
            <a:r>
              <a:rPr lang="en-US" sz="2400" dirty="0"/>
              <a:t> and </a:t>
            </a:r>
            <a:r>
              <a:rPr lang="en-US" sz="2400" b="1" dirty="0"/>
              <a:t>Tim Hathaway</a:t>
            </a:r>
            <a:endParaRPr lang="en-US" sz="2400" dirty="0"/>
          </a:p>
          <a:p>
            <a:pPr marL="342900" lvl="0" indent="-342900">
              <a:spcAft>
                <a:spcPts val="800"/>
              </a:spcAft>
              <a:buFont typeface="Symbol" panose="05050102010706020507" pitchFamily="18" charset="2"/>
              <a:buChar char=""/>
            </a:pPr>
            <a:r>
              <a:rPr lang="en-US" sz="2400" b="1" dirty="0"/>
              <a:t>Goal 3</a:t>
            </a:r>
            <a:r>
              <a:rPr lang="en-US" sz="2400" dirty="0"/>
              <a:t>: Quality, Goal Coordinator: </a:t>
            </a:r>
            <a:r>
              <a:rPr lang="en-US" sz="2400" b="1" dirty="0"/>
              <a:t>Kristen Kerr</a:t>
            </a:r>
            <a:endParaRPr lang="en-US" sz="2400" dirty="0"/>
          </a:p>
          <a:p>
            <a:pPr marL="342900" lvl="0" indent="-342900">
              <a:spcAft>
                <a:spcPts val="800"/>
              </a:spcAft>
              <a:buFont typeface="Symbol" panose="05050102010706020507" pitchFamily="18" charset="2"/>
              <a:buChar char=""/>
            </a:pPr>
            <a:r>
              <a:rPr lang="en-US" sz="2400" b="1" dirty="0"/>
              <a:t>Goal 7</a:t>
            </a:r>
            <a:r>
              <a:rPr lang="en-US" sz="2400" dirty="0"/>
              <a:t>: NYWFC, Goal Coordinator: </a:t>
            </a:r>
            <a:r>
              <a:rPr lang="en-US" sz="2400" b="1" dirty="0"/>
              <a:t>Jeanne Galbraith</a:t>
            </a:r>
            <a:endParaRPr lang="en-US" sz="2400" dirty="0"/>
          </a:p>
          <a:p>
            <a:pPr marL="342900" lvl="0" indent="-342900">
              <a:spcAft>
                <a:spcPts val="800"/>
              </a:spcAft>
              <a:buFont typeface="Symbol" panose="05050102010706020507" pitchFamily="18" charset="2"/>
              <a:buChar char=""/>
            </a:pPr>
            <a:r>
              <a:rPr lang="en-US" sz="2400" b="1" dirty="0"/>
              <a:t>Goal 8</a:t>
            </a:r>
            <a:r>
              <a:rPr lang="en-US" sz="2400" dirty="0"/>
              <a:t>: Fiscal Coordinated by </a:t>
            </a:r>
            <a:r>
              <a:rPr lang="en-US" sz="2400" b="1" dirty="0"/>
              <a:t>Meredith Chimento &amp; Bob Frawley</a:t>
            </a:r>
            <a:endParaRPr lang="en-US" sz="2400" dirty="0"/>
          </a:p>
          <a:p>
            <a:pPr marL="342900" lvl="0" indent="-342900">
              <a:spcAft>
                <a:spcPts val="800"/>
              </a:spcAft>
              <a:buFont typeface="Symbol" panose="05050102010706020507" pitchFamily="18" charset="2"/>
              <a:buChar char=""/>
            </a:pPr>
            <a:r>
              <a:rPr lang="en-US" sz="2400" b="1" dirty="0"/>
              <a:t>Goal 9</a:t>
            </a:r>
            <a:r>
              <a:rPr lang="en-US" sz="2400" dirty="0"/>
              <a:t>: Data Coordinated by </a:t>
            </a:r>
            <a:r>
              <a:rPr lang="en-US" sz="2400" b="1" dirty="0"/>
              <a:t>Liz Isakson </a:t>
            </a:r>
            <a:endParaRPr lang="en-US" sz="2400" b="1" dirty="0" smtClean="0"/>
          </a:p>
          <a:p>
            <a:pPr marL="342900" lvl="0" indent="-342900">
              <a:spcAft>
                <a:spcPts val="800"/>
              </a:spcAft>
              <a:buFont typeface="Symbol" panose="05050102010706020507" pitchFamily="18" charset="2"/>
              <a:buChar char=""/>
            </a:pPr>
            <a:endParaRPr lang="en-US" sz="3600" b="1" dirty="0" smtClean="0"/>
          </a:p>
          <a:p>
            <a:pPr algn="ctr">
              <a:spcAft>
                <a:spcPts val="800"/>
              </a:spcAft>
            </a:pPr>
            <a:r>
              <a:rPr lang="en-US" sz="3600" dirty="0">
                <a:solidFill>
                  <a:srgbClr val="00B0F0"/>
                </a:solidFill>
              </a:rPr>
              <a:t>Report out at </a:t>
            </a:r>
            <a:r>
              <a:rPr lang="en-US" sz="3600" dirty="0" smtClean="0">
                <a:solidFill>
                  <a:srgbClr val="00B0F0"/>
                </a:solidFill>
              </a:rPr>
              <a:t>11:50pm </a:t>
            </a:r>
            <a:endParaRPr lang="en-US" sz="3600" dirty="0">
              <a:solidFill>
                <a:srgbClr val="00B0F0"/>
              </a:solidFill>
            </a:endParaRPr>
          </a:p>
          <a:p>
            <a:pPr lvl="0" algn="ctr">
              <a:spcAft>
                <a:spcPts val="800"/>
              </a:spcAft>
            </a:pP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5866" y="4567435"/>
            <a:ext cx="2772084" cy="2025754"/>
          </a:xfrm>
          <a:prstGeom prst="rect">
            <a:avLst/>
          </a:prstGeom>
        </p:spPr>
      </p:pic>
    </p:spTree>
    <p:extLst>
      <p:ext uri="{BB962C8B-B14F-4D97-AF65-F5344CB8AC3E}">
        <p14:creationId xmlns:p14="http://schemas.microsoft.com/office/powerpoint/2010/main" val="27995562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90285"/>
            <a:ext cx="12192000" cy="1600438"/>
          </a:xfrm>
          <a:prstGeom prst="rect">
            <a:avLst/>
          </a:prstGeom>
        </p:spPr>
        <p:txBody>
          <a:bodyPr wrap="square">
            <a:spAutoFit/>
          </a:bodyPr>
          <a:lstStyle/>
          <a:p>
            <a:pPr algn="ctr"/>
            <a:r>
              <a:rPr lang="en-US" sz="5400" dirty="0" smtClean="0">
                <a:solidFill>
                  <a:srgbClr val="00B0F0"/>
                </a:solidFill>
              </a:rPr>
              <a:t>Share out:</a:t>
            </a:r>
          </a:p>
          <a:p>
            <a:pPr algn="ctr"/>
            <a:endParaRPr lang="en-US" sz="4400" dirty="0"/>
          </a:p>
        </p:txBody>
      </p:sp>
      <p:sp>
        <p:nvSpPr>
          <p:cNvPr id="3" name="Rectangle 2"/>
          <p:cNvSpPr/>
          <p:nvPr/>
        </p:nvSpPr>
        <p:spPr>
          <a:xfrm>
            <a:off x="659476" y="832527"/>
            <a:ext cx="11379200" cy="6206827"/>
          </a:xfrm>
          <a:prstGeom prst="rect">
            <a:avLst/>
          </a:prstGeom>
        </p:spPr>
        <p:txBody>
          <a:bodyPr wrap="square">
            <a:spAutoFit/>
          </a:bodyPr>
          <a:lstStyle/>
          <a:p>
            <a:pPr marL="342900" lvl="0" indent="-342900">
              <a:spcAft>
                <a:spcPts val="800"/>
              </a:spcAft>
              <a:buFont typeface="Symbol" panose="05050102010706020507" pitchFamily="18" charset="2"/>
              <a:buChar char=""/>
            </a:pPr>
            <a:endParaRPr lang="en-US" sz="2400" b="1" dirty="0"/>
          </a:p>
          <a:p>
            <a:pPr lvl="0" algn="ctr">
              <a:spcAft>
                <a:spcPts val="800"/>
              </a:spcAft>
            </a:pPr>
            <a:r>
              <a:rPr lang="en-US" sz="3600" b="1" dirty="0" smtClean="0"/>
              <a:t>Share your goal’s immediate next steps</a:t>
            </a:r>
          </a:p>
          <a:p>
            <a:pPr lvl="0" algn="ctr">
              <a:spcAft>
                <a:spcPts val="800"/>
              </a:spcAft>
            </a:pPr>
            <a:endParaRPr lang="en-US" sz="3600" b="1" dirty="0" smtClean="0"/>
          </a:p>
          <a:p>
            <a:pPr marL="342900" lvl="0" indent="-342900">
              <a:spcAft>
                <a:spcPts val="800"/>
              </a:spcAft>
              <a:buFont typeface="Symbol" panose="05050102010706020507" pitchFamily="18" charset="2"/>
              <a:buChar char=""/>
            </a:pPr>
            <a:r>
              <a:rPr lang="en-US" sz="2400" b="1" dirty="0"/>
              <a:t>Goal 2</a:t>
            </a:r>
            <a:r>
              <a:rPr lang="en-US" sz="2400" dirty="0"/>
              <a:t>: Family Engagement, Goal Coordinators: </a:t>
            </a:r>
            <a:r>
              <a:rPr lang="en-US" sz="2400" b="1" dirty="0"/>
              <a:t>Pedro Cordero</a:t>
            </a:r>
            <a:r>
              <a:rPr lang="en-US" sz="2400" dirty="0"/>
              <a:t> and </a:t>
            </a:r>
            <a:r>
              <a:rPr lang="en-US" sz="2400" b="1" dirty="0"/>
              <a:t>Tim Hathaway</a:t>
            </a:r>
            <a:endParaRPr lang="en-US" sz="2400" dirty="0"/>
          </a:p>
          <a:p>
            <a:pPr marL="342900" lvl="0" indent="-342900">
              <a:spcAft>
                <a:spcPts val="800"/>
              </a:spcAft>
              <a:buFont typeface="Symbol" panose="05050102010706020507" pitchFamily="18" charset="2"/>
              <a:buChar char=""/>
            </a:pPr>
            <a:r>
              <a:rPr lang="en-US" sz="2400" b="1" dirty="0"/>
              <a:t>Goal 3</a:t>
            </a:r>
            <a:r>
              <a:rPr lang="en-US" sz="2400" dirty="0"/>
              <a:t>: Quality, Goal Coordinator: </a:t>
            </a:r>
            <a:r>
              <a:rPr lang="en-US" sz="2400" b="1" dirty="0"/>
              <a:t>Kristen Kerr</a:t>
            </a:r>
            <a:endParaRPr lang="en-US" sz="2400" dirty="0"/>
          </a:p>
          <a:p>
            <a:pPr marL="342900" lvl="0" indent="-342900">
              <a:spcAft>
                <a:spcPts val="800"/>
              </a:spcAft>
              <a:buFont typeface="Symbol" panose="05050102010706020507" pitchFamily="18" charset="2"/>
              <a:buChar char=""/>
            </a:pPr>
            <a:r>
              <a:rPr lang="en-US" sz="2400" b="1" dirty="0"/>
              <a:t>Goal 7</a:t>
            </a:r>
            <a:r>
              <a:rPr lang="en-US" sz="2400" dirty="0"/>
              <a:t>: NYWFC, Goal Coordinator: </a:t>
            </a:r>
            <a:r>
              <a:rPr lang="en-US" sz="2400" b="1" dirty="0"/>
              <a:t>Jeanne Galbraith</a:t>
            </a:r>
            <a:endParaRPr lang="en-US" sz="2400" dirty="0"/>
          </a:p>
          <a:p>
            <a:pPr marL="342900" lvl="0" indent="-342900">
              <a:spcAft>
                <a:spcPts val="800"/>
              </a:spcAft>
              <a:buFont typeface="Symbol" panose="05050102010706020507" pitchFamily="18" charset="2"/>
              <a:buChar char=""/>
            </a:pPr>
            <a:r>
              <a:rPr lang="en-US" sz="2400" b="1" dirty="0"/>
              <a:t>Goal 8</a:t>
            </a:r>
            <a:r>
              <a:rPr lang="en-US" sz="2400" dirty="0"/>
              <a:t>: Fiscal Coordinated by </a:t>
            </a:r>
            <a:r>
              <a:rPr lang="en-US" sz="2400" b="1" dirty="0"/>
              <a:t>Meredith Chimento &amp; Bob Frawley</a:t>
            </a:r>
            <a:endParaRPr lang="en-US" sz="2400" dirty="0"/>
          </a:p>
          <a:p>
            <a:pPr marL="342900" lvl="0" indent="-342900">
              <a:spcAft>
                <a:spcPts val="800"/>
              </a:spcAft>
              <a:buFont typeface="Symbol" panose="05050102010706020507" pitchFamily="18" charset="2"/>
              <a:buChar char=""/>
            </a:pPr>
            <a:r>
              <a:rPr lang="en-US" sz="2400" b="1" dirty="0"/>
              <a:t>Goal 9</a:t>
            </a:r>
            <a:r>
              <a:rPr lang="en-US" sz="2400" dirty="0"/>
              <a:t>: Data Coordinated by </a:t>
            </a:r>
            <a:r>
              <a:rPr lang="en-US" sz="2400" b="1" dirty="0"/>
              <a:t>Liz Isakson </a:t>
            </a:r>
            <a:endParaRPr lang="en-US" sz="2400" b="1" dirty="0" smtClean="0"/>
          </a:p>
          <a:p>
            <a:pPr marL="342900" lvl="0" indent="-342900">
              <a:spcAft>
                <a:spcPts val="800"/>
              </a:spcAft>
              <a:buFont typeface="Symbol" panose="05050102010706020507" pitchFamily="18" charset="2"/>
              <a:buChar char=""/>
            </a:pPr>
            <a:endParaRPr lang="en-US" sz="2400" b="1" dirty="0"/>
          </a:p>
          <a:p>
            <a:pPr algn="ctr">
              <a:spcAft>
                <a:spcPts val="800"/>
              </a:spcAft>
            </a:pPr>
            <a:r>
              <a:rPr lang="en-US" sz="3200" b="1" dirty="0" smtClean="0">
                <a:solidFill>
                  <a:srgbClr val="00B0F0"/>
                </a:solidFill>
              </a:rPr>
              <a:t>Please complete anonymous poll #3</a:t>
            </a:r>
            <a:endParaRPr lang="en-US" sz="3200" b="1" dirty="0">
              <a:solidFill>
                <a:srgbClr val="00B0F0"/>
              </a:solidFill>
            </a:endParaRPr>
          </a:p>
          <a:p>
            <a:pPr marL="342900" lvl="0" indent="-342900">
              <a:spcAft>
                <a:spcPts val="800"/>
              </a:spcAft>
              <a:buFont typeface="Symbol" panose="05050102010706020507" pitchFamily="18" charset="2"/>
              <a:buChar char=""/>
            </a:pPr>
            <a:endParaRPr lang="en-US" sz="2400" b="1" dirty="0"/>
          </a:p>
          <a:p>
            <a:pPr lvl="0" algn="ctr">
              <a:spcAft>
                <a:spcPts val="800"/>
              </a:spcAft>
            </a:pP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6368" y="4947803"/>
            <a:ext cx="2251581" cy="1645386"/>
          </a:xfrm>
          <a:prstGeom prst="rect">
            <a:avLst/>
          </a:prstGeom>
        </p:spPr>
      </p:pic>
    </p:spTree>
    <p:extLst>
      <p:ext uri="{BB962C8B-B14F-4D97-AF65-F5344CB8AC3E}">
        <p14:creationId xmlns:p14="http://schemas.microsoft.com/office/powerpoint/2010/main" val="41770982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57047"/>
            <a:ext cx="12192000" cy="923330"/>
          </a:xfrm>
          <a:prstGeom prst="rect">
            <a:avLst/>
          </a:prstGeom>
        </p:spPr>
        <p:txBody>
          <a:bodyPr wrap="square">
            <a:spAutoFit/>
          </a:bodyPr>
          <a:lstStyle/>
          <a:p>
            <a:pPr algn="ctr"/>
            <a:r>
              <a:rPr lang="en-US" sz="5400" dirty="0" smtClean="0">
                <a:solidFill>
                  <a:srgbClr val="00B0F0"/>
                </a:solidFill>
              </a:rPr>
              <a:t>Equity Statement</a:t>
            </a:r>
            <a:endParaRPr lang="en-US" sz="4400" dirty="0"/>
          </a:p>
        </p:txBody>
      </p:sp>
      <p:sp>
        <p:nvSpPr>
          <p:cNvPr id="2" name="Rectangle 1"/>
          <p:cNvSpPr/>
          <p:nvPr/>
        </p:nvSpPr>
        <p:spPr>
          <a:xfrm>
            <a:off x="673100" y="1180377"/>
            <a:ext cx="11061700" cy="4024179"/>
          </a:xfrm>
          <a:prstGeom prst="rect">
            <a:avLst/>
          </a:prstGeom>
        </p:spPr>
        <p:txBody>
          <a:bodyPr wrap="square">
            <a:spAutoFit/>
          </a:bodyPr>
          <a:lstStyle/>
          <a:p>
            <a:pPr>
              <a:lnSpc>
                <a:spcPct val="107000"/>
              </a:lnSpc>
              <a:spcAft>
                <a:spcPts val="800"/>
              </a:spcAft>
            </a:pPr>
            <a:r>
              <a:rPr lang="en-US" sz="2400" dirty="0" smtClean="0">
                <a:latin typeface="Arial" panose="020B0604020202020204" pitchFamily="34" charset="0"/>
                <a:ea typeface="Calibri" panose="020F0502020204030204" pitchFamily="34" charset="0"/>
                <a:cs typeface="Times New Roman" panose="02020603050405020304" pitchFamily="18" charset="0"/>
              </a:rPr>
              <a:t>The </a:t>
            </a:r>
            <a:r>
              <a:rPr lang="en-US" sz="2400" dirty="0">
                <a:latin typeface="Arial" panose="020B0604020202020204" pitchFamily="34" charset="0"/>
                <a:ea typeface="Calibri" panose="020F0502020204030204" pitchFamily="34" charset="0"/>
                <a:cs typeface="Times New Roman" panose="02020603050405020304" pitchFamily="18" charset="0"/>
              </a:rPr>
              <a:t>Early Childhood Advisory Council holds a deep commitment to social justice and racial equity, as a process and a goal, as evidenced by our work across the state. We recognize that, in order to uphold our vision and mission to support young children’s development, we must actively, critically and continuously work to disrupt and dismantle systemic inequities due to race, class, gender, sexuality, ability, legal status and family structure. It is our responsibility to address the inequities impacting the lives of children and families on individual, interpersonal, institutional and structural levels. In doing so we build systems that provide all young children and their families with equitable access to the services, resources and experiences that they deserve in order to thrive.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4902180" y="5461603"/>
            <a:ext cx="2387640" cy="461665"/>
          </a:xfrm>
          <a:prstGeom prst="rect">
            <a:avLst/>
          </a:prstGeom>
        </p:spPr>
        <p:txBody>
          <a:bodyPr wrap="square">
            <a:spAutoFit/>
          </a:bodyPr>
          <a:lstStyle/>
          <a:p>
            <a:pPr algn="ctr"/>
            <a:r>
              <a:rPr lang="en-US" sz="2400" b="1" dirty="0" smtClean="0">
                <a:solidFill>
                  <a:srgbClr val="00B0F0"/>
                </a:solidFill>
              </a:rPr>
              <a:t>nysecac.org</a:t>
            </a:r>
            <a:endParaRPr lang="en-US" sz="24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4743" y="5176911"/>
            <a:ext cx="2147573" cy="1569380"/>
          </a:xfrm>
          <a:prstGeom prst="rect">
            <a:avLst/>
          </a:prstGeom>
        </p:spPr>
      </p:pic>
    </p:spTree>
    <p:extLst>
      <p:ext uri="{BB962C8B-B14F-4D97-AF65-F5344CB8AC3E}">
        <p14:creationId xmlns:p14="http://schemas.microsoft.com/office/powerpoint/2010/main" val="21689241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353535"/>
            <a:ext cx="12192000" cy="923330"/>
          </a:xfrm>
          <a:prstGeom prst="rect">
            <a:avLst/>
          </a:prstGeom>
        </p:spPr>
        <p:txBody>
          <a:bodyPr wrap="square">
            <a:spAutoFit/>
          </a:bodyPr>
          <a:lstStyle/>
          <a:p>
            <a:pPr algn="ctr"/>
            <a:r>
              <a:rPr lang="en-US" sz="5400" dirty="0" smtClean="0">
                <a:solidFill>
                  <a:srgbClr val="00B0F0"/>
                </a:solidFill>
              </a:rPr>
              <a:t>COVID-19 Resource Page</a:t>
            </a:r>
            <a:endParaRPr lang="en-US" sz="4400" dirty="0" smtClean="0">
              <a:solidFill>
                <a:srgbClr val="00B0F0"/>
              </a:solidFill>
            </a:endParaRPr>
          </a:p>
        </p:txBody>
      </p:sp>
      <p:sp>
        <p:nvSpPr>
          <p:cNvPr id="2" name="Rectangle 1"/>
          <p:cNvSpPr/>
          <p:nvPr/>
        </p:nvSpPr>
        <p:spPr>
          <a:xfrm>
            <a:off x="3597911" y="5619597"/>
            <a:ext cx="4996176" cy="477054"/>
          </a:xfrm>
          <a:prstGeom prst="rect">
            <a:avLst/>
          </a:prstGeom>
        </p:spPr>
        <p:txBody>
          <a:bodyPr wrap="none">
            <a:spAutoFit/>
          </a:bodyPr>
          <a:lstStyle/>
          <a:p>
            <a:pPr algn="ctr"/>
            <a:r>
              <a:rPr lang="en-US" sz="2500" dirty="0">
                <a:solidFill>
                  <a:srgbClr val="00B0F0"/>
                </a:solidFill>
              </a:rPr>
              <a:t>nysecac.org/blog/covid-19-resources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123" y="1633287"/>
            <a:ext cx="10945753" cy="3591426"/>
          </a:xfrm>
          <a:prstGeom prst="rect">
            <a:avLst/>
          </a:prstGeom>
        </p:spPr>
      </p:pic>
    </p:spTree>
    <p:extLst>
      <p:ext uri="{BB962C8B-B14F-4D97-AF65-F5344CB8AC3E}">
        <p14:creationId xmlns:p14="http://schemas.microsoft.com/office/powerpoint/2010/main" val="39794931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480" y="1143086"/>
            <a:ext cx="9826520" cy="4851793"/>
          </a:xfrm>
          <a:prstGeom prst="rect">
            <a:avLst/>
          </a:prstGeom>
        </p:spPr>
      </p:pic>
      <p:sp>
        <p:nvSpPr>
          <p:cNvPr id="6" name="Rectangle 5"/>
          <p:cNvSpPr/>
          <p:nvPr/>
        </p:nvSpPr>
        <p:spPr>
          <a:xfrm>
            <a:off x="0" y="72873"/>
            <a:ext cx="12192000" cy="923330"/>
          </a:xfrm>
          <a:prstGeom prst="rect">
            <a:avLst/>
          </a:prstGeom>
        </p:spPr>
        <p:txBody>
          <a:bodyPr wrap="square">
            <a:spAutoFit/>
          </a:bodyPr>
          <a:lstStyle/>
          <a:p>
            <a:pPr algn="ctr"/>
            <a:r>
              <a:rPr lang="en-US" sz="5400" dirty="0" smtClean="0">
                <a:solidFill>
                  <a:srgbClr val="00B0F0"/>
                </a:solidFill>
              </a:rPr>
              <a:t>Local, State &amp; National Spotlights</a:t>
            </a:r>
            <a:endParaRPr lang="en-US" sz="4400" dirty="0" smtClean="0">
              <a:solidFill>
                <a:srgbClr val="00B0F0"/>
              </a:solidFill>
            </a:endParaRPr>
          </a:p>
        </p:txBody>
      </p:sp>
      <p:sp>
        <p:nvSpPr>
          <p:cNvPr id="2" name="Rectangle 1"/>
          <p:cNvSpPr/>
          <p:nvPr/>
        </p:nvSpPr>
        <p:spPr>
          <a:xfrm>
            <a:off x="3118047" y="6062562"/>
            <a:ext cx="4996176" cy="477054"/>
          </a:xfrm>
          <a:prstGeom prst="rect">
            <a:avLst/>
          </a:prstGeom>
        </p:spPr>
        <p:txBody>
          <a:bodyPr wrap="none">
            <a:spAutoFit/>
          </a:bodyPr>
          <a:lstStyle/>
          <a:p>
            <a:pPr algn="ctr"/>
            <a:r>
              <a:rPr lang="en-US" sz="2500" dirty="0">
                <a:solidFill>
                  <a:srgbClr val="00B0F0"/>
                </a:solidFill>
              </a:rPr>
              <a:t>nysecac.org/blog/initiative-spotlight</a:t>
            </a:r>
          </a:p>
        </p:txBody>
      </p:sp>
    </p:spTree>
    <p:extLst>
      <p:ext uri="{BB962C8B-B14F-4D97-AF65-F5344CB8AC3E}">
        <p14:creationId xmlns:p14="http://schemas.microsoft.com/office/powerpoint/2010/main" val="10638598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8" y="523693"/>
            <a:ext cx="10515600" cy="1325563"/>
          </a:xfrm>
        </p:spPr>
        <p:txBody>
          <a:bodyPr>
            <a:normAutofit/>
          </a:bodyPr>
          <a:lstStyle/>
          <a:p>
            <a:pPr algn="ctr"/>
            <a:r>
              <a:rPr lang="en-US" sz="6000" dirty="0" smtClean="0">
                <a:solidFill>
                  <a:srgbClr val="00B0F0"/>
                </a:solidFill>
                <a:latin typeface="+mn-lt"/>
              </a:rPr>
              <a:t>Next Steps &amp; Closing Remarks</a:t>
            </a:r>
            <a:endParaRPr lang="en-US" sz="6000" dirty="0">
              <a:latin typeface="+mn-lt"/>
            </a:endParaRPr>
          </a:p>
        </p:txBody>
      </p:sp>
      <p:sp>
        <p:nvSpPr>
          <p:cNvPr id="4" name="Rectangle 3"/>
          <p:cNvSpPr/>
          <p:nvPr/>
        </p:nvSpPr>
        <p:spPr>
          <a:xfrm>
            <a:off x="3152916" y="1849256"/>
            <a:ext cx="5886163" cy="1569660"/>
          </a:xfrm>
          <a:prstGeom prst="rect">
            <a:avLst/>
          </a:prstGeom>
        </p:spPr>
        <p:txBody>
          <a:bodyPr wrap="none">
            <a:spAutoFit/>
          </a:bodyPr>
          <a:lstStyle/>
          <a:p>
            <a:r>
              <a:rPr lang="en-US" sz="9600" b="1" dirty="0">
                <a:solidFill>
                  <a:srgbClr val="00B0F0"/>
                </a:solidFill>
              </a:rPr>
              <a:t>Thank you!</a:t>
            </a:r>
            <a:endParaRPr lang="en-US" sz="96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2128" y="3536886"/>
            <a:ext cx="4286479" cy="3132428"/>
          </a:xfrm>
          <a:prstGeom prst="rect">
            <a:avLst/>
          </a:prstGeom>
        </p:spPr>
      </p:pic>
    </p:spTree>
    <p:extLst>
      <p:ext uri="{BB962C8B-B14F-4D97-AF65-F5344CB8AC3E}">
        <p14:creationId xmlns:p14="http://schemas.microsoft.com/office/powerpoint/2010/main" val="16610169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A50927A-4C18-492B-90D2-0B66243BB5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A9797B-57C7-4AD7-B7A1-B83CD43D36E7}" type="slidenum">
              <a:rPr kumimoji="0" lang="en-US" sz="105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050" b="0" i="0" u="none" strike="noStrike" kern="1200" cap="none" spc="0" normalizeH="0" baseline="0" noProof="0" dirty="0">
              <a:ln>
                <a:noFill/>
              </a:ln>
              <a:solidFill>
                <a:srgbClr val="FFFFFF"/>
              </a:solidFill>
              <a:effectLst/>
              <a:uLnTx/>
              <a:uFillTx/>
              <a:latin typeface="Calibri"/>
              <a:ea typeface="+mn-ea"/>
              <a:cs typeface="+mn-cs"/>
            </a:endParaRPr>
          </a:p>
        </p:txBody>
      </p:sp>
      <p:sp>
        <p:nvSpPr>
          <p:cNvPr id="10" name="Rectangle 9"/>
          <p:cNvSpPr/>
          <p:nvPr/>
        </p:nvSpPr>
        <p:spPr>
          <a:xfrm>
            <a:off x="0" y="5613405"/>
            <a:ext cx="925032" cy="956475"/>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4" name="Picture 13" descr="Screen Shot 2020-06-16 at 4.04.02 PM.png"/>
          <p:cNvPicPr>
            <a:picLocks noChangeAspect="1"/>
          </p:cNvPicPr>
          <p:nvPr/>
        </p:nvPicPr>
        <p:blipFill rotWithShape="1">
          <a:blip r:embed="rId3">
            <a:extLst>
              <a:ext uri="{28A0092B-C50C-407E-A947-70E740481C1C}">
                <a14:useLocalDpi xmlns:a14="http://schemas.microsoft.com/office/drawing/2010/main" val="0"/>
              </a:ext>
            </a:extLst>
          </a:blip>
          <a:srcRect l="33401" t="31634" r="34256" b="45102"/>
          <a:stretch/>
        </p:blipFill>
        <p:spPr>
          <a:xfrm>
            <a:off x="7366998" y="642877"/>
            <a:ext cx="4534130" cy="2038388"/>
          </a:xfrm>
          <a:prstGeom prst="rect">
            <a:avLst/>
          </a:prstGeom>
        </p:spPr>
      </p:pic>
      <p:sp>
        <p:nvSpPr>
          <p:cNvPr id="15" name="Rectangle 14"/>
          <p:cNvSpPr/>
          <p:nvPr/>
        </p:nvSpPr>
        <p:spPr>
          <a:xfrm>
            <a:off x="407641" y="219519"/>
            <a:ext cx="6663367" cy="6247863"/>
          </a:xfrm>
          <a:prstGeom prst="rect">
            <a:avLst/>
          </a:prstGeom>
          <a:ln>
            <a:solidFill>
              <a:srgbClr val="373662"/>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30000" noProof="0" dirty="0">
                <a:ln>
                  <a:noFill/>
                </a:ln>
                <a:solidFill>
                  <a:srgbClr val="000090"/>
                </a:solidFill>
                <a:effectLst/>
                <a:uLnTx/>
                <a:uFillTx/>
                <a:latin typeface="Arial"/>
                <a:ea typeface="+mn-ea"/>
                <a:cs typeface="Arial"/>
              </a:rPr>
              <a:t>Introduction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30000" noProof="0" dirty="0">
                <a:ln>
                  <a:noFill/>
                </a:ln>
                <a:solidFill>
                  <a:srgbClr val="000090"/>
                </a:solidFill>
                <a:effectLst/>
                <a:uLnTx/>
                <a:uFillTx/>
                <a:latin typeface="Arial"/>
                <a:ea typeface="+mn-ea"/>
                <a:cs typeface="Arial"/>
              </a:rPr>
              <a:t>The vision of the New York State Preschool Development Birth Through Five project (NYSB5) is for every child in New York to be supported by a mixed- delivery system that is informed by parent voice and provides access to high quality, equitable, and comprehensive early care and learning environments and services essential for successful development and lifelong success. The New York State Council on Children &amp; Families </a:t>
            </a:r>
            <a:r>
              <a:rPr kumimoji="0" lang="en-US" sz="2000" b="0" i="0" u="none" strike="noStrike" kern="1200" cap="none" spc="0" normalizeH="0" baseline="30000" noProof="0" dirty="0" smtClean="0">
                <a:ln>
                  <a:noFill/>
                </a:ln>
                <a:solidFill>
                  <a:srgbClr val="000090"/>
                </a:solidFill>
                <a:effectLst/>
                <a:uLnTx/>
                <a:uFillTx/>
                <a:latin typeface="Arial"/>
                <a:ea typeface="+mn-ea"/>
                <a:cs typeface="Arial"/>
              </a:rPr>
              <a:t>allocated </a:t>
            </a:r>
            <a:r>
              <a:rPr kumimoji="0" lang="en-US" sz="2000" b="0" i="0" u="none" strike="noStrike" kern="1200" cap="none" spc="0" normalizeH="0" baseline="30000" noProof="0" dirty="0">
                <a:ln>
                  <a:noFill/>
                </a:ln>
                <a:solidFill>
                  <a:srgbClr val="000090"/>
                </a:solidFill>
                <a:effectLst/>
                <a:uLnTx/>
                <a:uFillTx/>
                <a:latin typeface="Arial"/>
                <a:ea typeface="+mn-ea"/>
                <a:cs typeface="Arial"/>
              </a:rPr>
              <a:t>2.35 million for the implementation for a state wide mass media campaign, </a:t>
            </a:r>
            <a:r>
              <a:rPr kumimoji="0" lang="en-US" sz="2000" b="0" i="1" u="none" strike="noStrike" kern="1200" cap="none" spc="0" normalizeH="0" baseline="30000" noProof="0" dirty="0">
                <a:ln>
                  <a:noFill/>
                </a:ln>
                <a:solidFill>
                  <a:srgbClr val="000090"/>
                </a:solidFill>
                <a:effectLst/>
                <a:uLnTx/>
                <a:uFillTx/>
                <a:latin typeface="Arial"/>
                <a:ea typeface="+mn-ea"/>
                <a:cs typeface="Arial"/>
              </a:rPr>
              <a:t>Talking is Teaching</a:t>
            </a:r>
            <a:r>
              <a:rPr kumimoji="0" lang="en-US" sz="2000" b="0" i="0" u="none" strike="noStrike" kern="1200" cap="none" spc="0" normalizeH="0" baseline="30000" noProof="0" dirty="0" smtClean="0">
                <a:ln>
                  <a:noFill/>
                </a:ln>
                <a:solidFill>
                  <a:srgbClr val="000090"/>
                </a:solidFill>
                <a:effectLst/>
                <a:uLnTx/>
                <a:uFillTx/>
                <a:latin typeface="Arial"/>
                <a:ea typeface="+mn-ea"/>
                <a:cs typeface="Arial"/>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30000" noProof="0" dirty="0">
              <a:ln>
                <a:noFill/>
              </a:ln>
              <a:solidFill>
                <a:srgbClr val="000090"/>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30000" noProof="0" dirty="0" smtClean="0">
                <a:ln>
                  <a:noFill/>
                </a:ln>
                <a:solidFill>
                  <a:srgbClr val="000090"/>
                </a:solidFill>
                <a:effectLst/>
                <a:uLnTx/>
                <a:uFillTx/>
                <a:latin typeface="Arial"/>
                <a:ea typeface="+mn-ea"/>
                <a:cs typeface="Arial"/>
              </a:rPr>
              <a:t>Objectives </a:t>
            </a:r>
            <a:r>
              <a:rPr kumimoji="0" lang="en-US" sz="2000" b="1" i="0" u="none" strike="noStrike" kern="1200" cap="none" spc="0" normalizeH="0" baseline="30000" noProof="0" dirty="0">
                <a:ln>
                  <a:noFill/>
                </a:ln>
                <a:solidFill>
                  <a:srgbClr val="000090"/>
                </a:solidFill>
                <a:effectLst/>
                <a:uLnTx/>
                <a:uFillTx/>
                <a:latin typeface="Arial"/>
                <a:ea typeface="+mn-ea"/>
                <a:cs typeface="Arial"/>
              </a:rPr>
              <a:t>&amp; Priority Population</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30000" noProof="0" dirty="0" smtClean="0">
                <a:ln>
                  <a:noFill/>
                </a:ln>
                <a:solidFill>
                  <a:srgbClr val="000090"/>
                </a:solidFill>
                <a:effectLst/>
                <a:uLnTx/>
                <a:uFillTx/>
                <a:latin typeface="Arial"/>
                <a:ea typeface="+mn-ea"/>
                <a:cs typeface="Arial"/>
              </a:rPr>
              <a:t>A </a:t>
            </a:r>
            <a:r>
              <a:rPr kumimoji="0" lang="en-US" sz="2000" b="0" i="0" u="none" strike="noStrike" kern="1200" cap="none" spc="0" normalizeH="0" baseline="30000" noProof="0" dirty="0">
                <a:ln>
                  <a:noFill/>
                </a:ln>
                <a:solidFill>
                  <a:srgbClr val="000090"/>
                </a:solidFill>
                <a:effectLst/>
                <a:uLnTx/>
                <a:uFillTx/>
                <a:latin typeface="Arial"/>
                <a:ea typeface="+mn-ea"/>
                <a:cs typeface="Arial"/>
              </a:rPr>
              <a:t>statewide mass media campaign was the chosen activity to increase parents’ knowledge of NYS Early Childhood System.</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30000" noProof="0" dirty="0" smtClean="0">
                <a:ln>
                  <a:noFill/>
                </a:ln>
                <a:solidFill>
                  <a:srgbClr val="000090"/>
                </a:solidFill>
                <a:effectLst/>
                <a:uLnTx/>
                <a:uFillTx/>
                <a:latin typeface="Arial"/>
                <a:ea typeface="+mn-ea"/>
                <a:cs typeface="Arial"/>
              </a:rPr>
              <a:t>The </a:t>
            </a:r>
            <a:r>
              <a:rPr kumimoji="0" lang="en-US" sz="2000" b="0" i="0" u="none" strike="noStrike" kern="1200" cap="none" spc="0" normalizeH="0" baseline="30000" noProof="0" dirty="0">
                <a:ln>
                  <a:noFill/>
                </a:ln>
                <a:solidFill>
                  <a:srgbClr val="000090"/>
                </a:solidFill>
                <a:effectLst/>
                <a:uLnTx/>
                <a:uFillTx/>
                <a:latin typeface="Arial"/>
                <a:ea typeface="+mn-ea"/>
                <a:cs typeface="Arial"/>
              </a:rPr>
              <a:t>goal of the campaign was to empower parents and caregivers of young children who are a part of underserved or marginalized communities including single-parent homes, multilingual homes, low- </a:t>
            </a:r>
            <a:r>
              <a:rPr kumimoji="0" lang="en-US" sz="2000" b="0" i="0" u="none" strike="noStrike" kern="1200" cap="none" spc="0" normalizeH="0" baseline="30000" noProof="0" dirty="0" smtClean="0">
                <a:ln>
                  <a:noFill/>
                </a:ln>
                <a:solidFill>
                  <a:srgbClr val="000090"/>
                </a:solidFill>
                <a:effectLst/>
                <a:uLnTx/>
                <a:uFillTx/>
                <a:latin typeface="Arial"/>
                <a:ea typeface="+mn-ea"/>
                <a:cs typeface="Arial"/>
              </a:rPr>
              <a:t>income </a:t>
            </a:r>
            <a:r>
              <a:rPr kumimoji="0" lang="en-US" sz="2000" b="0" i="0" u="none" strike="noStrike" kern="1200" cap="none" spc="0" normalizeH="0" baseline="30000" noProof="0" dirty="0">
                <a:ln>
                  <a:noFill/>
                </a:ln>
                <a:solidFill>
                  <a:srgbClr val="000090"/>
                </a:solidFill>
                <a:effectLst/>
                <a:uLnTx/>
                <a:uFillTx/>
                <a:latin typeface="Arial"/>
                <a:ea typeface="+mn-ea"/>
                <a:cs typeface="Arial"/>
              </a:rPr>
              <a:t>homes, those experiencing temporary homelessness, </a:t>
            </a:r>
            <a:r>
              <a:rPr kumimoji="0" lang="en-US" sz="2000" b="0" i="0" u="none" strike="noStrike" kern="1200" cap="none" spc="0" normalizeH="0" baseline="30000" noProof="0" dirty="0" err="1">
                <a:ln>
                  <a:noFill/>
                </a:ln>
                <a:solidFill>
                  <a:srgbClr val="000090"/>
                </a:solidFill>
                <a:effectLst/>
                <a:uLnTx/>
                <a:uFillTx/>
                <a:latin typeface="Arial"/>
                <a:ea typeface="+mn-ea"/>
                <a:cs typeface="Arial"/>
              </a:rPr>
              <a:t>etc</a:t>
            </a:r>
            <a:r>
              <a:rPr kumimoji="0" lang="en-US" sz="2000" b="0" i="0" u="none" strike="noStrike" kern="1200" cap="none" spc="0" normalizeH="0" baseline="30000" noProof="0" dirty="0">
                <a:ln>
                  <a:noFill/>
                </a:ln>
                <a:solidFill>
                  <a:srgbClr val="000090"/>
                </a:solidFill>
                <a:effectLst/>
                <a:uLnTx/>
                <a:uFillTx/>
                <a:latin typeface="Arial"/>
                <a:ea typeface="+mn-ea"/>
                <a:cs typeface="Arial"/>
              </a:rPr>
              <a:t>,</a:t>
            </a:r>
            <a:r>
              <a:rPr kumimoji="0" lang="en-US" sz="2000" b="0" i="0" u="none" strike="noStrike" kern="1200" cap="none" spc="0" normalizeH="0" baseline="30000" noProof="0" dirty="0" smtClean="0">
                <a:ln>
                  <a:noFill/>
                </a:ln>
                <a:solidFill>
                  <a:srgbClr val="000090"/>
                </a:solidFill>
                <a:effectLst/>
                <a:uLnTx/>
                <a:uFillTx/>
                <a:latin typeface="Arial"/>
                <a:ea typeface="+mn-ea"/>
                <a:cs typeface="Arial"/>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30000" noProof="0" dirty="0">
              <a:ln>
                <a:noFill/>
              </a:ln>
              <a:solidFill>
                <a:srgbClr val="000090"/>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30000" noProof="0" dirty="0">
                <a:ln>
                  <a:noFill/>
                </a:ln>
                <a:solidFill>
                  <a:srgbClr val="000090"/>
                </a:solidFill>
                <a:effectLst/>
                <a:uLnTx/>
                <a:uFillTx/>
                <a:latin typeface="Arial"/>
                <a:ea typeface="+mn-ea"/>
                <a:cs typeface="Arial"/>
              </a:rPr>
              <a:t>Talking is Teaching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30000" noProof="0" dirty="0">
                <a:ln>
                  <a:noFill/>
                </a:ln>
                <a:solidFill>
                  <a:srgbClr val="000090"/>
                </a:solidFill>
                <a:effectLst/>
                <a:uLnTx/>
                <a:uFillTx/>
                <a:latin typeface="Arial"/>
                <a:ea typeface="+mn-ea"/>
                <a:cs typeface="Arial"/>
              </a:rPr>
              <a:t>An initiative of Too Small to Fail, CCF adopted </a:t>
            </a:r>
            <a:r>
              <a:rPr kumimoji="0" lang="en-US" sz="2000" b="0" i="1" u="none" strike="noStrike" kern="1200" cap="none" spc="0" normalizeH="0" baseline="30000" noProof="0" dirty="0">
                <a:ln>
                  <a:noFill/>
                </a:ln>
                <a:solidFill>
                  <a:srgbClr val="000090"/>
                </a:solidFill>
                <a:effectLst/>
                <a:uLnTx/>
                <a:uFillTx/>
                <a:latin typeface="Arial"/>
                <a:ea typeface="+mn-ea"/>
                <a:cs typeface="Arial"/>
              </a:rPr>
              <a:t>Talking is Teaching </a:t>
            </a:r>
            <a:r>
              <a:rPr kumimoji="0" lang="en-US" sz="2000" b="0" i="0" u="none" strike="noStrike" kern="1200" cap="none" spc="0" normalizeH="0" baseline="30000" noProof="0" dirty="0">
                <a:ln>
                  <a:noFill/>
                </a:ln>
                <a:solidFill>
                  <a:srgbClr val="000090"/>
                </a:solidFill>
                <a:effectLst/>
                <a:uLnTx/>
                <a:uFillTx/>
                <a:latin typeface="Arial"/>
                <a:ea typeface="+mn-ea"/>
                <a:cs typeface="Arial"/>
              </a:rPr>
              <a:t>marketing materials and added the CCF logo and Parent Portal website </a:t>
            </a:r>
            <a:r>
              <a:rPr kumimoji="0" lang="en-US" sz="2000" b="0" i="0" u="none" strike="noStrike" kern="1200" cap="none" spc="0" normalizeH="0" baseline="30000" noProof="0" dirty="0" err="1">
                <a:ln>
                  <a:noFill/>
                </a:ln>
                <a:solidFill>
                  <a:srgbClr val="000090"/>
                </a:solidFill>
                <a:effectLst/>
                <a:uLnTx/>
                <a:uFillTx/>
                <a:latin typeface="Arial"/>
                <a:ea typeface="+mn-ea"/>
                <a:cs typeface="Arial"/>
              </a:rPr>
              <a:t>url</a:t>
            </a:r>
            <a:r>
              <a:rPr kumimoji="0" lang="en-US" sz="2000" b="0" i="0" u="none" strike="noStrike" kern="1200" cap="none" spc="0" normalizeH="0" baseline="30000" noProof="0" dirty="0">
                <a:ln>
                  <a:noFill/>
                </a:ln>
                <a:solidFill>
                  <a:srgbClr val="000090"/>
                </a:solidFill>
                <a:effectLst/>
                <a:uLnTx/>
                <a:uFillTx/>
                <a:latin typeface="Arial"/>
                <a:ea typeface="+mn-ea"/>
                <a:cs typeface="Arial"/>
              </a:rPr>
              <a:t>. The marketing materials were translated into 6 additional languages including Spanish, Bengali, Chinese, Haitian Creole, Korean, and Russian.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30000" noProof="0" dirty="0" smtClean="0">
              <a:ln>
                <a:noFill/>
              </a:ln>
              <a:solidFill>
                <a:srgbClr val="000090"/>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30000" noProof="0" dirty="0" smtClean="0">
                <a:ln>
                  <a:noFill/>
                </a:ln>
                <a:solidFill>
                  <a:srgbClr val="000090"/>
                </a:solidFill>
                <a:effectLst/>
                <a:uLnTx/>
                <a:uFillTx/>
                <a:latin typeface="Arial"/>
                <a:ea typeface="+mn-ea"/>
                <a:cs typeface="Arial"/>
              </a:rPr>
              <a:t>NYS </a:t>
            </a:r>
            <a:r>
              <a:rPr kumimoji="0" lang="en-US" sz="2000" b="1" i="0" u="none" strike="noStrike" kern="1200" cap="none" spc="0" normalizeH="0" baseline="30000" noProof="0" dirty="0">
                <a:ln>
                  <a:noFill/>
                </a:ln>
                <a:solidFill>
                  <a:srgbClr val="000090"/>
                </a:solidFill>
                <a:effectLst/>
                <a:uLnTx/>
                <a:uFillTx/>
                <a:latin typeface="Arial"/>
                <a:ea typeface="+mn-ea"/>
                <a:cs typeface="Arial"/>
              </a:rPr>
              <a:t>Parent Portal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30000" noProof="0" dirty="0">
                <a:ln>
                  <a:noFill/>
                </a:ln>
                <a:solidFill>
                  <a:srgbClr val="000090"/>
                </a:solidFill>
                <a:effectLst/>
                <a:uLnTx/>
                <a:uFillTx/>
                <a:latin typeface="Arial"/>
                <a:ea typeface="+mn-ea"/>
                <a:cs typeface="Arial"/>
              </a:rPr>
              <a:t>CCF created a user friendly, all-in-one site where parents and caregivers can go for guidance, information, and tools. The Parent Portal brings together several resources for parents to one convenient and user-friendly location. From the Parent Portal, users can access several sites which include the New York State Parent Guide, New York State’s Childcare Program Locator, Every Student Present, and the New York State Multiple Systems Navigator.</a:t>
            </a:r>
            <a:endParaRPr kumimoji="0" lang="en-US" sz="2000" b="0" i="0" u="none" strike="noStrike" kern="1200" cap="none" spc="0" normalizeH="0" baseline="0" noProof="0" dirty="0">
              <a:ln>
                <a:noFill/>
              </a:ln>
              <a:solidFill>
                <a:srgbClr val="000090"/>
              </a:solidFill>
              <a:effectLst/>
              <a:uLnTx/>
              <a:uFillTx/>
              <a:latin typeface="Arial"/>
              <a:ea typeface="+mn-ea"/>
              <a:cs typeface="Arial"/>
            </a:endParaRPr>
          </a:p>
        </p:txBody>
      </p:sp>
      <p:pic>
        <p:nvPicPr>
          <p:cNvPr id="5" name="Picture 4" descr="Screen Shot 2020-06-16 at 4.04.02 PM.png"/>
          <p:cNvPicPr>
            <a:picLocks noChangeAspect="1"/>
          </p:cNvPicPr>
          <p:nvPr/>
        </p:nvPicPr>
        <p:blipFill rotWithShape="1">
          <a:blip r:embed="rId3">
            <a:extLst>
              <a:ext uri="{28A0092B-C50C-407E-A947-70E740481C1C}">
                <a14:useLocalDpi xmlns:a14="http://schemas.microsoft.com/office/drawing/2010/main" val="0"/>
              </a:ext>
            </a:extLst>
          </a:blip>
          <a:srcRect l="34309" t="54415" r="34256" b="5517"/>
          <a:stretch/>
        </p:blipFill>
        <p:spPr>
          <a:xfrm>
            <a:off x="7368905" y="2854670"/>
            <a:ext cx="4515411" cy="3597193"/>
          </a:xfrm>
          <a:prstGeom prst="rect">
            <a:avLst/>
          </a:prstGeom>
        </p:spPr>
      </p:pic>
    </p:spTree>
    <p:extLst>
      <p:ext uri="{BB962C8B-B14F-4D97-AF65-F5344CB8AC3E}">
        <p14:creationId xmlns:p14="http://schemas.microsoft.com/office/powerpoint/2010/main" val="22203140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A50927A-4C18-492B-90D2-0B66243BB5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A9797B-57C7-4AD7-B7A1-B83CD43D36E7}" type="slidenum">
              <a:rPr kumimoji="0" lang="en-US" sz="105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050"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10"/>
          <p:cNvSpPr/>
          <p:nvPr/>
        </p:nvSpPr>
        <p:spPr>
          <a:xfrm>
            <a:off x="0" y="5613405"/>
            <a:ext cx="925032" cy="956475"/>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241548" y="537825"/>
            <a:ext cx="5528143" cy="2862322"/>
          </a:xfrm>
          <a:prstGeom prst="rect">
            <a:avLst/>
          </a:prstGeom>
          <a:ln>
            <a:solidFill>
              <a:srgbClr val="373662"/>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90"/>
                </a:solidFill>
                <a:effectLst/>
                <a:uLnTx/>
                <a:uFillTx/>
                <a:latin typeface="Arial"/>
                <a:ea typeface="+mn-ea"/>
                <a:cs typeface="Arial"/>
              </a:rPr>
              <a:t>Strategic Approach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90"/>
                </a:solidFill>
                <a:effectLst/>
                <a:uLnTx/>
                <a:uFillTx/>
                <a:latin typeface="Arial"/>
                <a:ea typeface="+mn-ea"/>
                <a:cs typeface="Arial"/>
              </a:rPr>
              <a:t>Out of Home mediums (OOH) </a:t>
            </a:r>
            <a:r>
              <a:rPr kumimoji="0" lang="en-US" sz="2000" b="0" i="0" u="none" strike="noStrike" kern="1200" cap="none" spc="0" normalizeH="0" baseline="0" noProof="0" dirty="0">
                <a:ln>
                  <a:noFill/>
                </a:ln>
                <a:solidFill>
                  <a:srgbClr val="000090"/>
                </a:solidFill>
                <a:effectLst/>
                <a:uLnTx/>
                <a:uFillTx/>
                <a:latin typeface="Arial"/>
                <a:ea typeface="+mn-ea"/>
                <a:cs typeface="Arial"/>
              </a:rPr>
              <a:t>included busses, buss shelters, hair and nail salons, bodegas, </a:t>
            </a:r>
            <a:r>
              <a:rPr kumimoji="0" lang="en-US" sz="2000" b="0" i="0" u="none" strike="noStrike" kern="1200" cap="none" spc="0" normalizeH="0" baseline="0" noProof="0" dirty="0" err="1">
                <a:ln>
                  <a:noFill/>
                </a:ln>
                <a:solidFill>
                  <a:srgbClr val="000090"/>
                </a:solidFill>
                <a:effectLst/>
                <a:uLnTx/>
                <a:uFillTx/>
                <a:latin typeface="Arial"/>
                <a:ea typeface="+mn-ea"/>
                <a:cs typeface="Arial"/>
              </a:rPr>
              <a:t>l</a:t>
            </a:r>
            <a:r>
              <a:rPr kumimoji="0" lang="en-US" sz="2000" b="0" i="0" u="none" strike="noStrike" kern="1200" cap="none" spc="0" normalizeH="0" baseline="0" noProof="0" dirty="0" err="1" smtClean="0">
                <a:ln>
                  <a:noFill/>
                </a:ln>
                <a:solidFill>
                  <a:srgbClr val="000090"/>
                </a:solidFill>
                <a:effectLst/>
                <a:uLnTx/>
                <a:uFillTx/>
                <a:latin typeface="Arial"/>
                <a:ea typeface="+mn-ea"/>
                <a:cs typeface="Arial"/>
              </a:rPr>
              <a:t>aundromats</a:t>
            </a:r>
            <a:r>
              <a:rPr kumimoji="0" lang="en-US" sz="2000" b="0" i="0" u="none" strike="noStrike" kern="1200" cap="none" spc="0" normalizeH="0" baseline="0" noProof="0" dirty="0" smtClean="0">
                <a:ln>
                  <a:noFill/>
                </a:ln>
                <a:solidFill>
                  <a:srgbClr val="000090"/>
                </a:solidFill>
                <a:effectLst/>
                <a:uLnTx/>
                <a:uFillTx/>
                <a:latin typeface="Arial"/>
                <a:ea typeface="+mn-ea"/>
                <a:cs typeface="Arial"/>
              </a:rPr>
              <a:t>, </a:t>
            </a:r>
            <a:r>
              <a:rPr kumimoji="0" lang="en-US" sz="2000" b="0" i="0" u="none" strike="noStrike" kern="1200" cap="none" spc="0" normalizeH="0" baseline="0" noProof="0" dirty="0">
                <a:ln>
                  <a:noFill/>
                </a:ln>
                <a:solidFill>
                  <a:srgbClr val="000090"/>
                </a:solidFill>
                <a:effectLst/>
                <a:uLnTx/>
                <a:uFillTx/>
                <a:latin typeface="Arial"/>
                <a:ea typeface="+mn-ea"/>
                <a:cs typeface="Arial"/>
              </a:rPr>
              <a:t>subway cars, billboards, changing stations, mall banners, elevator wraps, and take-one’s in doctors offices. </a:t>
            </a:r>
            <a:r>
              <a:rPr kumimoji="0" lang="en-US" sz="2000" b="1" i="0" u="none" strike="noStrike" kern="1200" cap="none" spc="0" normalizeH="0" baseline="0" noProof="0" dirty="0">
                <a:ln>
                  <a:noFill/>
                </a:ln>
                <a:solidFill>
                  <a:srgbClr val="000090"/>
                </a:solidFill>
                <a:effectLst/>
                <a:uLnTx/>
                <a:uFillTx/>
                <a:latin typeface="Arial"/>
                <a:ea typeface="+mn-ea"/>
                <a:cs typeface="Arial"/>
              </a:rPr>
              <a:t>Digital mediums </a:t>
            </a:r>
            <a:r>
              <a:rPr kumimoji="0" lang="en-US" sz="2000" b="0" i="0" u="none" strike="noStrike" kern="1200" cap="none" spc="0" normalizeH="0" baseline="0" noProof="0" dirty="0">
                <a:ln>
                  <a:noFill/>
                </a:ln>
                <a:solidFill>
                  <a:srgbClr val="000090"/>
                </a:solidFill>
                <a:effectLst/>
                <a:uLnTx/>
                <a:uFillTx/>
                <a:latin typeface="Arial"/>
                <a:ea typeface="+mn-ea"/>
                <a:cs typeface="Arial"/>
              </a:rPr>
              <a:t>included social medial, search engines such as Google, streaming websites, and TV commercials</a:t>
            </a:r>
            <a:r>
              <a:rPr kumimoji="0" lang="en-US" sz="2000" b="0" i="0" u="none" strike="noStrike" kern="1200" cap="none" spc="0" normalizeH="0" baseline="30000" noProof="0" dirty="0">
                <a:ln>
                  <a:noFill/>
                </a:ln>
                <a:solidFill>
                  <a:srgbClr val="000090"/>
                </a:solidFill>
                <a:effectLst/>
                <a:uLnTx/>
                <a:uFillTx/>
                <a:latin typeface="Arial"/>
                <a:ea typeface="+mn-ea"/>
                <a:cs typeface="Arial"/>
              </a:rPr>
              <a:t>.</a:t>
            </a:r>
            <a:endParaRPr kumimoji="0" lang="en-US" sz="2000" b="0" i="0" u="none" strike="noStrike" kern="1200" cap="none" spc="0" normalizeH="0" baseline="0" noProof="0" dirty="0">
              <a:ln>
                <a:noFill/>
              </a:ln>
              <a:solidFill>
                <a:srgbClr val="000090"/>
              </a:solidFill>
              <a:effectLst/>
              <a:uLnTx/>
              <a:uFillTx/>
              <a:latin typeface="Arial"/>
              <a:ea typeface="+mn-ea"/>
              <a:cs typeface="Arial"/>
            </a:endParaRPr>
          </a:p>
        </p:txBody>
      </p:sp>
      <p:pic>
        <p:nvPicPr>
          <p:cNvPr id="16" name="Picture 15" descr="Screen Shot 2020-06-16 at 4.38.24 PM.png"/>
          <p:cNvPicPr>
            <a:picLocks noChangeAspect="1"/>
          </p:cNvPicPr>
          <p:nvPr/>
        </p:nvPicPr>
        <p:blipFill rotWithShape="1">
          <a:blip r:embed="rId3">
            <a:extLst>
              <a:ext uri="{28A0092B-C50C-407E-A947-70E740481C1C}">
                <a14:useLocalDpi xmlns:a14="http://schemas.microsoft.com/office/drawing/2010/main" val="0"/>
              </a:ext>
            </a:extLst>
          </a:blip>
          <a:srcRect l="68602" t="33611" r="1393" b="44594"/>
          <a:stretch/>
        </p:blipFill>
        <p:spPr>
          <a:xfrm>
            <a:off x="203821" y="3575018"/>
            <a:ext cx="5664492" cy="2571506"/>
          </a:xfrm>
          <a:prstGeom prst="rect">
            <a:avLst/>
          </a:prstGeom>
        </p:spPr>
      </p:pic>
      <p:sp>
        <p:nvSpPr>
          <p:cNvPr id="18" name="Rectangle 17"/>
          <p:cNvSpPr/>
          <p:nvPr/>
        </p:nvSpPr>
        <p:spPr>
          <a:xfrm>
            <a:off x="6030344" y="736952"/>
            <a:ext cx="5901001" cy="2246769"/>
          </a:xfrm>
          <a:prstGeom prst="rect">
            <a:avLst/>
          </a:prstGeom>
          <a:ln>
            <a:solidFill>
              <a:srgbClr val="373662"/>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0090"/>
                </a:solidFill>
                <a:effectLst/>
                <a:uLnTx/>
                <a:uFillTx/>
                <a:latin typeface="Arial"/>
                <a:ea typeface="+mn-ea"/>
                <a:cs typeface="Arial"/>
              </a:rPr>
              <a:t>Limitations</a:t>
            </a: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0090"/>
                </a:solidFill>
                <a:effectLst/>
                <a:uLnTx/>
                <a:uFillTx/>
                <a:latin typeface="Arial"/>
                <a:ea typeface="+mn-ea"/>
                <a:cs typeface="Arial"/>
              </a:rPr>
              <a:t>Difficult to measure to specific impact of OOH </a:t>
            </a:r>
            <a:r>
              <a:rPr kumimoji="0" lang="en-US" sz="2000" b="0" i="0" u="none" strike="noStrike" kern="1200" cap="none" spc="0" normalizeH="0" baseline="0" noProof="0" dirty="0" smtClean="0">
                <a:ln>
                  <a:noFill/>
                </a:ln>
                <a:solidFill>
                  <a:srgbClr val="000090"/>
                </a:solidFill>
                <a:effectLst/>
                <a:uLnTx/>
                <a:uFillTx/>
                <a:latin typeface="Arial"/>
                <a:ea typeface="+mn-ea"/>
                <a:cs typeface="Arial"/>
              </a:rPr>
              <a:t>materials</a:t>
            </a: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smtClean="0">
                <a:ln>
                  <a:noFill/>
                </a:ln>
                <a:solidFill>
                  <a:srgbClr val="000090"/>
                </a:solidFill>
                <a:effectLst/>
                <a:uLnTx/>
                <a:uFillTx/>
                <a:latin typeface="Arial"/>
                <a:ea typeface="+mn-ea"/>
                <a:cs typeface="Arial"/>
              </a:rPr>
              <a:t>Consider </a:t>
            </a:r>
            <a:r>
              <a:rPr kumimoji="0" lang="en-US" sz="2000" b="0" i="0" u="none" strike="noStrike" kern="1200" cap="none" spc="0" normalizeH="0" baseline="0" noProof="0" dirty="0">
                <a:ln>
                  <a:noFill/>
                </a:ln>
                <a:solidFill>
                  <a:srgbClr val="000090"/>
                </a:solidFill>
                <a:effectLst/>
                <a:uLnTx/>
                <a:uFillTx/>
                <a:latin typeface="Arial"/>
                <a:ea typeface="+mn-ea"/>
                <a:cs typeface="Arial"/>
              </a:rPr>
              <a:t>targeting older adults who may be involved with raising a young </a:t>
            </a:r>
            <a:r>
              <a:rPr kumimoji="0" lang="en-US" sz="2000" b="0" i="0" u="none" strike="noStrike" kern="1200" cap="none" spc="0" normalizeH="0" baseline="0" noProof="0" dirty="0" smtClean="0">
                <a:ln>
                  <a:noFill/>
                </a:ln>
                <a:solidFill>
                  <a:srgbClr val="000090"/>
                </a:solidFill>
                <a:effectLst/>
                <a:uLnTx/>
                <a:uFillTx/>
                <a:latin typeface="Arial"/>
                <a:ea typeface="+mn-ea"/>
                <a:cs typeface="Arial"/>
              </a:rPr>
              <a:t>child.</a:t>
            </a:r>
            <a:endParaRPr kumimoji="0" lang="en-US" sz="2000" b="0" i="0" u="none" strike="noStrike" kern="1200" cap="none" spc="0" normalizeH="0" baseline="0" noProof="0" dirty="0">
              <a:ln>
                <a:noFill/>
              </a:ln>
              <a:solidFill>
                <a:srgbClr val="000090"/>
              </a:solidFill>
              <a:effectLst/>
              <a:uLnTx/>
              <a:uFillTx/>
              <a:latin typeface="Arial"/>
              <a:ea typeface="+mn-ea"/>
              <a:cs typeface="Arial"/>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smtClean="0">
                <a:ln>
                  <a:noFill/>
                </a:ln>
                <a:solidFill>
                  <a:srgbClr val="000090"/>
                </a:solidFill>
                <a:effectLst/>
                <a:uLnTx/>
                <a:uFillTx/>
                <a:latin typeface="Arial"/>
                <a:ea typeface="+mn-ea"/>
                <a:cs typeface="Arial"/>
              </a:rPr>
              <a:t>Targeting </a:t>
            </a:r>
            <a:r>
              <a:rPr kumimoji="0" lang="en-US" sz="2000" b="0" i="0" u="none" strike="noStrike" kern="1200" cap="none" spc="0" normalizeH="0" baseline="0" noProof="0" dirty="0">
                <a:ln>
                  <a:noFill/>
                </a:ln>
                <a:solidFill>
                  <a:srgbClr val="000090"/>
                </a:solidFill>
                <a:effectLst/>
                <a:uLnTx/>
                <a:uFillTx/>
                <a:latin typeface="Arial"/>
                <a:ea typeface="+mn-ea"/>
                <a:cs typeface="Arial"/>
              </a:rPr>
              <a:t>rural populations.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90"/>
              </a:solidFill>
              <a:effectLst/>
              <a:uLnTx/>
              <a:uFillTx/>
              <a:latin typeface="Arial"/>
              <a:ea typeface="+mn-ea"/>
              <a:cs typeface="Arial"/>
            </a:endParaRPr>
          </a:p>
        </p:txBody>
      </p:sp>
      <p:sp>
        <p:nvSpPr>
          <p:cNvPr id="21" name="Rectangle 20"/>
          <p:cNvSpPr/>
          <p:nvPr/>
        </p:nvSpPr>
        <p:spPr>
          <a:xfrm>
            <a:off x="6020547" y="3175541"/>
            <a:ext cx="5910797" cy="3170099"/>
          </a:xfrm>
          <a:prstGeom prst="rect">
            <a:avLst/>
          </a:prstGeom>
          <a:ln>
            <a:solidFill>
              <a:srgbClr val="373662"/>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90"/>
                </a:solidFill>
                <a:effectLst/>
                <a:uLnTx/>
                <a:uFillTx/>
                <a:latin typeface="Arial"/>
                <a:ea typeface="+mn-ea"/>
                <a:cs typeface="Arial"/>
              </a:rPr>
              <a:t>Conclusions</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smtClean="0">
                <a:ln>
                  <a:noFill/>
                </a:ln>
                <a:solidFill>
                  <a:srgbClr val="000090"/>
                </a:solidFill>
                <a:effectLst/>
                <a:uLnTx/>
                <a:uFillTx/>
                <a:latin typeface="Arial"/>
                <a:ea typeface="+mn-ea"/>
                <a:cs typeface="Arial"/>
              </a:rPr>
              <a:t>Paid </a:t>
            </a:r>
            <a:r>
              <a:rPr kumimoji="0" lang="en-US" sz="2000" b="0" i="0" u="none" strike="noStrike" kern="1200" cap="none" spc="0" normalizeH="0" baseline="0" noProof="0" dirty="0">
                <a:ln>
                  <a:noFill/>
                </a:ln>
                <a:solidFill>
                  <a:srgbClr val="000090"/>
                </a:solidFill>
                <a:effectLst/>
                <a:uLnTx/>
                <a:uFillTx/>
                <a:latin typeface="Arial"/>
                <a:ea typeface="+mn-ea"/>
                <a:cs typeface="Arial"/>
              </a:rPr>
              <a:t>media placements drove nearly 46,000 new users to the Parent Portal site during the paid digital media campaign</a:t>
            </a:r>
            <a:r>
              <a:rPr kumimoji="0" lang="en-US" sz="2000" b="0" i="0" u="none" strike="noStrike" kern="1200" cap="none" spc="0" normalizeH="0" baseline="0" noProof="0" dirty="0" smtClean="0">
                <a:ln>
                  <a:noFill/>
                </a:ln>
                <a:solidFill>
                  <a:srgbClr val="000090"/>
                </a:solidFill>
                <a:effectLst/>
                <a:uLnTx/>
                <a:uFillTx/>
                <a:latin typeface="Arial"/>
                <a:ea typeface="+mn-ea"/>
                <a:cs typeface="Arial"/>
              </a:rPr>
              <a:t>. </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smtClean="0">
                <a:ln>
                  <a:noFill/>
                </a:ln>
                <a:solidFill>
                  <a:srgbClr val="000090"/>
                </a:solidFill>
                <a:effectLst/>
                <a:uLnTx/>
                <a:uFillTx/>
                <a:latin typeface="Arial"/>
                <a:ea typeface="+mn-ea"/>
                <a:cs typeface="Arial"/>
              </a:rPr>
              <a:t>Mobile </a:t>
            </a:r>
            <a:r>
              <a:rPr kumimoji="0" lang="en-US" sz="2000" b="0" i="0" u="none" strike="noStrike" kern="1200" cap="none" spc="0" normalizeH="0" baseline="0" noProof="0" dirty="0">
                <a:ln>
                  <a:noFill/>
                </a:ln>
                <a:solidFill>
                  <a:srgbClr val="000090"/>
                </a:solidFill>
                <a:effectLst/>
                <a:uLnTx/>
                <a:uFillTx/>
                <a:latin typeface="Arial"/>
                <a:ea typeface="+mn-ea"/>
                <a:cs typeface="Arial"/>
              </a:rPr>
              <a:t>devices drove the majority of the traffic to the site, while desktop devices drove the longest average session duration (30 seconds).</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smtClean="0">
                <a:ln>
                  <a:noFill/>
                </a:ln>
                <a:solidFill>
                  <a:srgbClr val="000090"/>
                </a:solidFill>
                <a:effectLst/>
                <a:uLnTx/>
                <a:uFillTx/>
                <a:latin typeface="Arial"/>
                <a:ea typeface="+mn-ea"/>
                <a:cs typeface="Arial"/>
              </a:rPr>
              <a:t>Languages </a:t>
            </a:r>
            <a:r>
              <a:rPr kumimoji="0" lang="en-US" sz="2000" b="0" i="0" u="none" strike="noStrike" kern="1200" cap="none" spc="0" normalizeH="0" baseline="0" noProof="0" dirty="0">
                <a:ln>
                  <a:noFill/>
                </a:ln>
                <a:solidFill>
                  <a:srgbClr val="000090"/>
                </a:solidFill>
                <a:effectLst/>
                <a:uLnTx/>
                <a:uFillTx/>
                <a:latin typeface="Arial"/>
                <a:ea typeface="+mn-ea"/>
                <a:cs typeface="Arial"/>
              </a:rPr>
              <a:t>had similar click through rate with the exception of English and Spanish as top performers.</a:t>
            </a:r>
          </a:p>
        </p:txBody>
      </p:sp>
    </p:spTree>
    <p:extLst>
      <p:ext uri="{BB962C8B-B14F-4D97-AF65-F5344CB8AC3E}">
        <p14:creationId xmlns:p14="http://schemas.microsoft.com/office/powerpoint/2010/main" val="4738859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A50927A-4C18-492B-90D2-0B66243BB5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A9797B-57C7-4AD7-B7A1-B83CD43D36E7}" type="slidenum">
              <a:rPr kumimoji="0" lang="en-US" sz="105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050" b="0" i="0" u="none" strike="noStrike" kern="1200" cap="none" spc="0" normalizeH="0" baseline="0" noProof="0">
              <a:ln>
                <a:noFill/>
              </a:ln>
              <a:solidFill>
                <a:srgbClr val="FFFFFF"/>
              </a:solidFill>
              <a:effectLst/>
              <a:uLnTx/>
              <a:uFillTx/>
              <a:latin typeface="Calibri"/>
              <a:ea typeface="+mn-ea"/>
              <a:cs typeface="+mn-cs"/>
            </a:endParaRPr>
          </a:p>
        </p:txBody>
      </p:sp>
      <p:pic>
        <p:nvPicPr>
          <p:cNvPr id="4" name="Picture 3"/>
          <p:cNvPicPr>
            <a:picLocks noChangeAspect="1"/>
          </p:cNvPicPr>
          <p:nvPr/>
        </p:nvPicPr>
        <p:blipFill>
          <a:blip r:embed="rId3"/>
          <a:stretch>
            <a:fillRect/>
          </a:stretch>
        </p:blipFill>
        <p:spPr>
          <a:xfrm>
            <a:off x="11344191" y="5663378"/>
            <a:ext cx="785352" cy="923943"/>
          </a:xfrm>
          <a:prstGeom prst="rect">
            <a:avLst/>
          </a:prstGeom>
        </p:spPr>
      </p:pic>
      <p:sp>
        <p:nvSpPr>
          <p:cNvPr id="5" name="TextBox 4"/>
          <p:cNvSpPr txBox="1"/>
          <p:nvPr/>
        </p:nvSpPr>
        <p:spPr>
          <a:xfrm>
            <a:off x="0" y="346886"/>
            <a:ext cx="10515600" cy="707840"/>
          </a:xfrm>
          <a:prstGeom prst="rect">
            <a:avLst/>
          </a:prstGeom>
          <a:noFill/>
          <a:ln>
            <a:noFill/>
          </a:ln>
        </p:spPr>
        <p:txBody>
          <a:bodyPr wrap="square" lIns="91391" tIns="45697" rIns="91391" bIns="45697" rtlCol="0">
            <a:spAutoFit/>
          </a:bodyPr>
          <a:lstStyle/>
          <a:p>
            <a:pPr marL="457200" marR="0" lvl="1" indent="0" algn="ctr" defTabSz="457200" rtl="0" eaLnBrk="1" fontAlgn="auto" latinLnBrk="0" hangingPunct="1">
              <a:lnSpc>
                <a:spcPct val="100000"/>
              </a:lnSpc>
              <a:spcBef>
                <a:spcPts val="0"/>
              </a:spcBef>
              <a:spcAft>
                <a:spcPts val="1979"/>
              </a:spcAft>
              <a:buClrTx/>
              <a:buSzTx/>
              <a:buFontTx/>
              <a:buNone/>
              <a:tabLst/>
              <a:defRPr/>
            </a:pPr>
            <a:r>
              <a:rPr kumimoji="0" lang="en-US" sz="4000" b="1" i="0" u="none" strike="noStrike" kern="1200" cap="none" spc="0" normalizeH="0" baseline="0" noProof="0" dirty="0" smtClean="0">
                <a:ln>
                  <a:noFill/>
                </a:ln>
                <a:solidFill>
                  <a:srgbClr val="00B0F0"/>
                </a:solidFill>
                <a:effectLst/>
                <a:uLnTx/>
                <a:uFillTx/>
                <a:ea typeface="+mn-ea"/>
                <a:cs typeface="Arial" panose="020B0604020202020204" pitchFamily="34" charset="0"/>
              </a:rPr>
              <a:t>What’s next?</a:t>
            </a:r>
            <a:endParaRPr kumimoji="0" lang="en-US" sz="4000" b="1" i="0" u="none" strike="noStrike" kern="1200" cap="none" spc="0" normalizeH="0" baseline="0" noProof="0" dirty="0">
              <a:ln>
                <a:noFill/>
              </a:ln>
              <a:solidFill>
                <a:srgbClr val="00B0F0"/>
              </a:solidFill>
              <a:effectLst/>
              <a:uLnTx/>
              <a:uFillTx/>
              <a:ea typeface="+mn-ea"/>
              <a:cs typeface="Arial" panose="020B0604020202020204" pitchFamily="34" charset="0"/>
            </a:endParaRPr>
          </a:p>
        </p:txBody>
      </p:sp>
      <p:pic>
        <p:nvPicPr>
          <p:cNvPr id="6" name="Picture 5"/>
          <p:cNvPicPr>
            <a:picLocks noChangeAspect="1"/>
          </p:cNvPicPr>
          <p:nvPr/>
        </p:nvPicPr>
        <p:blipFill>
          <a:blip r:embed="rId4"/>
          <a:stretch>
            <a:fillRect/>
          </a:stretch>
        </p:blipFill>
        <p:spPr>
          <a:xfrm>
            <a:off x="7502999" y="1217239"/>
            <a:ext cx="2286612" cy="5004372"/>
          </a:xfrm>
          <a:prstGeom prst="rect">
            <a:avLst/>
          </a:prstGeom>
        </p:spPr>
      </p:pic>
      <p:pic>
        <p:nvPicPr>
          <p:cNvPr id="9" name="Picture 8"/>
          <p:cNvPicPr>
            <a:picLocks noChangeAspect="1"/>
          </p:cNvPicPr>
          <p:nvPr/>
        </p:nvPicPr>
        <p:blipFill rotWithShape="1">
          <a:blip r:embed="rId5"/>
          <a:srcRect l="40426" t="16001" r="36596" b="47333"/>
          <a:stretch/>
        </p:blipFill>
        <p:spPr>
          <a:xfrm>
            <a:off x="1823151" y="1186927"/>
            <a:ext cx="3556000" cy="1810926"/>
          </a:xfrm>
          <a:prstGeom prst="rect">
            <a:avLst/>
          </a:prstGeom>
        </p:spPr>
      </p:pic>
      <p:pic>
        <p:nvPicPr>
          <p:cNvPr id="10" name="Picture 9" descr="Screen Shot 2020-06-16 at 3.18.42 PM.png"/>
          <p:cNvPicPr>
            <a:picLocks noChangeAspect="1"/>
          </p:cNvPicPr>
          <p:nvPr/>
        </p:nvPicPr>
        <p:blipFill rotWithShape="1">
          <a:blip r:embed="rId6">
            <a:extLst>
              <a:ext uri="{28A0092B-C50C-407E-A947-70E740481C1C}">
                <a14:useLocalDpi xmlns:a14="http://schemas.microsoft.com/office/drawing/2010/main" val="0"/>
              </a:ext>
            </a:extLst>
          </a:blip>
          <a:srcRect l="48984" t="36493" r="37267" b="57408"/>
          <a:stretch/>
        </p:blipFill>
        <p:spPr>
          <a:xfrm>
            <a:off x="1593863" y="2981358"/>
            <a:ext cx="3840018" cy="1064758"/>
          </a:xfrm>
          <a:prstGeom prst="rect">
            <a:avLst/>
          </a:prstGeom>
        </p:spPr>
      </p:pic>
      <p:pic>
        <p:nvPicPr>
          <p:cNvPr id="11" name="Picture 10"/>
          <p:cNvPicPr>
            <a:picLocks noChangeAspect="1"/>
          </p:cNvPicPr>
          <p:nvPr/>
        </p:nvPicPr>
        <p:blipFill rotWithShape="1">
          <a:blip r:embed="rId7"/>
          <a:srcRect l="3225" t="323" r="58538" b="61883"/>
          <a:stretch/>
        </p:blipFill>
        <p:spPr>
          <a:xfrm>
            <a:off x="2406624" y="3547399"/>
            <a:ext cx="1265345" cy="1617268"/>
          </a:xfrm>
          <a:prstGeom prst="ellipse">
            <a:avLst/>
          </a:prstGeom>
        </p:spPr>
      </p:pic>
      <p:pic>
        <p:nvPicPr>
          <p:cNvPr id="14" name="Picture 13"/>
          <p:cNvPicPr>
            <a:picLocks noChangeAspect="1"/>
          </p:cNvPicPr>
          <p:nvPr/>
        </p:nvPicPr>
        <p:blipFill rotWithShape="1">
          <a:blip r:embed="rId7"/>
          <a:srcRect l="66291" t="6497" r="-5677" b="56886"/>
          <a:stretch/>
        </p:blipFill>
        <p:spPr>
          <a:xfrm>
            <a:off x="4620781" y="3946135"/>
            <a:ext cx="1163098" cy="1398305"/>
          </a:xfrm>
          <a:prstGeom prst="snip2DiagRect">
            <a:avLst/>
          </a:prstGeom>
        </p:spPr>
      </p:pic>
      <p:pic>
        <p:nvPicPr>
          <p:cNvPr id="15" name="Picture 14"/>
          <p:cNvPicPr>
            <a:picLocks noChangeAspect="1"/>
          </p:cNvPicPr>
          <p:nvPr/>
        </p:nvPicPr>
        <p:blipFill rotWithShape="1">
          <a:blip r:embed="rId7"/>
          <a:srcRect l="6435" t="45016" r="78933" b="23859"/>
          <a:stretch/>
        </p:blipFill>
        <p:spPr>
          <a:xfrm>
            <a:off x="1794225" y="3898695"/>
            <a:ext cx="551577" cy="1517141"/>
          </a:xfrm>
          <a:prstGeom prst="rect">
            <a:avLst/>
          </a:prstGeom>
        </p:spPr>
      </p:pic>
      <p:pic>
        <p:nvPicPr>
          <p:cNvPr id="19" name="Picture 18"/>
          <p:cNvPicPr>
            <a:picLocks noChangeAspect="1"/>
          </p:cNvPicPr>
          <p:nvPr/>
        </p:nvPicPr>
        <p:blipFill>
          <a:blip r:embed="rId8"/>
          <a:stretch>
            <a:fillRect/>
          </a:stretch>
        </p:blipFill>
        <p:spPr>
          <a:xfrm>
            <a:off x="3687973" y="4275211"/>
            <a:ext cx="888511" cy="799915"/>
          </a:xfrm>
          <a:prstGeom prst="rect">
            <a:avLst/>
          </a:prstGeom>
        </p:spPr>
      </p:pic>
      <p:sp>
        <p:nvSpPr>
          <p:cNvPr id="20" name="Rectangle 19"/>
          <p:cNvSpPr/>
          <p:nvPr/>
        </p:nvSpPr>
        <p:spPr>
          <a:xfrm rot="17359763">
            <a:off x="2877785" y="4881995"/>
            <a:ext cx="611015" cy="49526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rot="16200000">
            <a:off x="4514440" y="5091485"/>
            <a:ext cx="247209" cy="74777"/>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3" name="Picture 22"/>
          <p:cNvPicPr>
            <a:picLocks noChangeAspect="1"/>
          </p:cNvPicPr>
          <p:nvPr/>
        </p:nvPicPr>
        <p:blipFill>
          <a:blip r:embed="rId9"/>
          <a:stretch>
            <a:fillRect/>
          </a:stretch>
        </p:blipFill>
        <p:spPr>
          <a:xfrm>
            <a:off x="1691060" y="5172678"/>
            <a:ext cx="3750823" cy="937706"/>
          </a:xfrm>
          <a:prstGeom prst="rect">
            <a:avLst/>
          </a:prstGeom>
        </p:spPr>
      </p:pic>
      <p:sp>
        <p:nvSpPr>
          <p:cNvPr id="24" name="Right Arrow 23"/>
          <p:cNvSpPr/>
          <p:nvPr/>
        </p:nvSpPr>
        <p:spPr>
          <a:xfrm>
            <a:off x="5752795" y="3137220"/>
            <a:ext cx="1494232" cy="933696"/>
          </a:xfrm>
          <a:prstGeom prst="rightArrow">
            <a:avLst/>
          </a:prstGeom>
          <a:ln w="38100" cmpd="sng">
            <a:solidFill>
              <a:srgbClr val="37366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5044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3200" y="1707728"/>
            <a:ext cx="11785600" cy="3149600"/>
          </a:xfrm>
        </p:spPr>
        <p:txBody>
          <a:bodyPr>
            <a:normAutofit fontScale="90000"/>
          </a:bodyPr>
          <a:lstStyle/>
          <a:p>
            <a:pPr algn="ctr"/>
            <a:r>
              <a:rPr lang="en-US" dirty="0"/>
              <a:t>Child Care Update in a COVID-19 World</a:t>
            </a:r>
            <a:br>
              <a:rPr lang="en-US" dirty="0"/>
            </a:br>
            <a:r>
              <a:rPr lang="en-US" dirty="0"/>
              <a:t>Early Childhood Advisory Council</a:t>
            </a:r>
            <a:br>
              <a:rPr lang="en-US" dirty="0"/>
            </a:br>
            <a:r>
              <a:rPr lang="en-US" dirty="0"/>
              <a:t>June 18, 2020</a:t>
            </a:r>
          </a:p>
        </p:txBody>
      </p:sp>
      <p:sp>
        <p:nvSpPr>
          <p:cNvPr id="5" name="TextBox 4"/>
          <p:cNvSpPr txBox="1"/>
          <p:nvPr/>
        </p:nvSpPr>
        <p:spPr>
          <a:xfrm>
            <a:off x="580164" y="5329253"/>
            <a:ext cx="2032000" cy="461665"/>
          </a:xfrm>
          <a:prstGeom prst="rect">
            <a:avLst/>
          </a:prstGeom>
          <a:solidFill>
            <a:srgbClr val="002D73"/>
          </a:solidFill>
        </p:spPr>
        <p:txBody>
          <a:bodyPr wrap="square" rtlCol="0">
            <a:spAutoFit/>
          </a:bodyPr>
          <a:lstStyle/>
          <a:p>
            <a:pPr defTabSz="1219170"/>
            <a:endParaRPr lang="en-US" sz="2400" dirty="0">
              <a:solidFill>
                <a:prstClr val="black"/>
              </a:solidFill>
              <a:latin typeface="Calibri"/>
            </a:endParaRPr>
          </a:p>
        </p:txBody>
      </p:sp>
      <p:sp>
        <p:nvSpPr>
          <p:cNvPr id="4" name="Rectangle 3"/>
          <p:cNvSpPr/>
          <p:nvPr/>
        </p:nvSpPr>
        <p:spPr>
          <a:xfrm>
            <a:off x="203200" y="5349771"/>
            <a:ext cx="11785600" cy="1015791"/>
          </a:xfrm>
          <a:prstGeom prst="rect">
            <a:avLst/>
          </a:prstGeom>
        </p:spPr>
        <p:txBody>
          <a:bodyPr wrap="square">
            <a:spAutoFit/>
          </a:bodyPr>
          <a:lstStyle/>
          <a:p>
            <a:pPr defTabSz="1219170">
              <a:spcAft>
                <a:spcPts val="800"/>
              </a:spcAft>
            </a:pPr>
            <a:r>
              <a:rPr lang="en-US" sz="2667" b="1" dirty="0">
                <a:solidFill>
                  <a:prstClr val="white"/>
                </a:solidFill>
                <a:latin typeface="Arial" panose="020B0604020202020204" pitchFamily="34" charset="0"/>
                <a:cs typeface="Arial" panose="020B0604020202020204" pitchFamily="34" charset="0"/>
              </a:rPr>
              <a:t>Janice Molnar, Deputy Commissioner, Division of Child Care Services</a:t>
            </a:r>
          </a:p>
          <a:p>
            <a:pPr defTabSz="1219170">
              <a:spcAft>
                <a:spcPts val="800"/>
              </a:spcAft>
            </a:pPr>
            <a:r>
              <a:rPr lang="en-US" sz="2667" b="1" dirty="0">
                <a:solidFill>
                  <a:prstClr val="white"/>
                </a:solidFill>
                <a:latin typeface="Arial" panose="020B0604020202020204" pitchFamily="34" charset="0"/>
                <a:cs typeface="Arial" panose="020B0604020202020204" pitchFamily="34" charset="0"/>
              </a:rPr>
              <a:t>Meredith Chimento, Executive Director, Early Care &amp; Learning Council</a:t>
            </a:r>
          </a:p>
        </p:txBody>
      </p:sp>
      <p:sp>
        <p:nvSpPr>
          <p:cNvPr id="2" name="TextBox 1">
            <a:extLst>
              <a:ext uri="{FF2B5EF4-FFF2-40B4-BE49-F238E27FC236}">
                <a16:creationId xmlns:a16="http://schemas.microsoft.com/office/drawing/2014/main" id="{D4D69AA8-10FB-2541-B349-BE457CE4A980}"/>
              </a:ext>
            </a:extLst>
          </p:cNvPr>
          <p:cNvSpPr txBox="1"/>
          <p:nvPr/>
        </p:nvSpPr>
        <p:spPr>
          <a:xfrm>
            <a:off x="508000" y="119074"/>
            <a:ext cx="6807200" cy="461665"/>
          </a:xfrm>
          <a:prstGeom prst="rect">
            <a:avLst/>
          </a:prstGeom>
          <a:solidFill>
            <a:schemeClr val="bg1"/>
          </a:solidFill>
        </p:spPr>
        <p:txBody>
          <a:bodyPr wrap="square" rtlCol="0">
            <a:spAutoFit/>
          </a:bodyPr>
          <a:lstStyle/>
          <a:p>
            <a:pPr defTabSz="1219170"/>
            <a:endParaRPr lang="en-US" sz="2400" dirty="0">
              <a:solidFill>
                <a:prstClr val="black"/>
              </a:solidFill>
              <a:latin typeface="Calibri"/>
            </a:endParaRPr>
          </a:p>
        </p:txBody>
      </p:sp>
      <p:pic>
        <p:nvPicPr>
          <p:cNvPr id="7" name="Picture 6">
            <a:extLst>
              <a:ext uri="{FF2B5EF4-FFF2-40B4-BE49-F238E27FC236}">
                <a16:creationId xmlns:a16="http://schemas.microsoft.com/office/drawing/2014/main" id="{66B9AAC4-C77B-1D47-8A8F-040D349EC9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799" y="442114"/>
            <a:ext cx="4673600" cy="942575"/>
          </a:xfrm>
          <a:prstGeom prst="rect">
            <a:avLst/>
          </a:prstGeom>
        </p:spPr>
      </p:pic>
      <p:pic>
        <p:nvPicPr>
          <p:cNvPr id="8" name="Picture 7">
            <a:extLst>
              <a:ext uri="{FF2B5EF4-FFF2-40B4-BE49-F238E27FC236}">
                <a16:creationId xmlns:a16="http://schemas.microsoft.com/office/drawing/2014/main" id="{2098E044-E3B5-2F44-B302-95A6058756A3}"/>
              </a:ext>
            </a:extLst>
          </p:cNvPr>
          <p:cNvPicPr>
            <a:picLocks noChangeAspect="1"/>
          </p:cNvPicPr>
          <p:nvPr/>
        </p:nvPicPr>
        <p:blipFill>
          <a:blip r:embed="rId4"/>
          <a:stretch>
            <a:fillRect/>
          </a:stretch>
        </p:blipFill>
        <p:spPr>
          <a:xfrm>
            <a:off x="7213603" y="321519"/>
            <a:ext cx="4269148" cy="1220709"/>
          </a:xfrm>
          <a:prstGeom prst="rect">
            <a:avLst/>
          </a:prstGeom>
        </p:spPr>
      </p:pic>
    </p:spTree>
    <p:extLst>
      <p:ext uri="{BB962C8B-B14F-4D97-AF65-F5344CB8AC3E}">
        <p14:creationId xmlns:p14="http://schemas.microsoft.com/office/powerpoint/2010/main" val="191358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0F8C3C-E88C-E444-8333-33B3B7B22D15}"/>
              </a:ext>
            </a:extLst>
          </p:cNvPr>
          <p:cNvSpPr>
            <a:spLocks noGrp="1"/>
          </p:cNvSpPr>
          <p:nvPr>
            <p:ph type="body" idx="1"/>
          </p:nvPr>
        </p:nvSpPr>
        <p:spPr>
          <a:xfrm>
            <a:off x="203200" y="1373910"/>
            <a:ext cx="11582400" cy="4686300"/>
          </a:xfrm>
        </p:spPr>
        <p:txBody>
          <a:bodyPr/>
          <a:lstStyle/>
          <a:p>
            <a:pPr defTabSz="609585">
              <a:spcBef>
                <a:spcPts val="0"/>
              </a:spcBef>
            </a:pPr>
            <a:r>
              <a:rPr lang="en-US" sz="2800" b="1" dirty="0"/>
              <a:t>Supports for Families</a:t>
            </a:r>
            <a:r>
              <a:rPr lang="en-US" sz="2800" dirty="0"/>
              <a:t/>
            </a:r>
            <a:br>
              <a:rPr lang="en-US" sz="2800" dirty="0"/>
            </a:br>
            <a:r>
              <a:rPr lang="en-US" sz="2800" dirty="0"/>
              <a:t>	- Waived family share for families affected by COVID-19</a:t>
            </a:r>
            <a:br>
              <a:rPr lang="en-US" sz="2800" dirty="0"/>
            </a:br>
            <a:r>
              <a:rPr lang="en-US" sz="2800" dirty="0"/>
              <a:t>	- Expanded subsidy eligibility up to 85% of the state median income</a:t>
            </a:r>
            <a:br>
              <a:rPr lang="en-US" sz="2800" dirty="0"/>
            </a:br>
            <a:r>
              <a:rPr lang="en-US" sz="2800" dirty="0"/>
              <a:t>	- Expanded the definition of a child needing protective services</a:t>
            </a:r>
            <a:br>
              <a:rPr lang="en-US" sz="2800" dirty="0"/>
            </a:br>
            <a:r>
              <a:rPr lang="en-US" sz="2800" dirty="0"/>
              <a:t>	- Extended the eligibility period for child care</a:t>
            </a:r>
          </a:p>
          <a:p>
            <a:pPr defTabSz="609585">
              <a:spcBef>
                <a:spcPts val="1600"/>
              </a:spcBef>
            </a:pPr>
            <a:r>
              <a:rPr lang="en-US" sz="2800" b="1" dirty="0"/>
              <a:t>Supports for Programs</a:t>
            </a:r>
            <a:r>
              <a:rPr lang="en-US" sz="2800" dirty="0"/>
              <a:t/>
            </a:r>
            <a:br>
              <a:rPr lang="en-US" sz="2800" dirty="0"/>
            </a:br>
            <a:r>
              <a:rPr lang="en-US" sz="2800" dirty="0"/>
              <a:t>	- Allowed regulatory flexibility</a:t>
            </a:r>
            <a:br>
              <a:rPr lang="en-US" sz="2800" dirty="0"/>
            </a:br>
            <a:r>
              <a:rPr lang="en-US" sz="2800" dirty="0"/>
              <a:t>	- Expanded the number of paid child absence days</a:t>
            </a:r>
            <a:br>
              <a:rPr lang="en-US" sz="2800" dirty="0"/>
            </a:br>
            <a:r>
              <a:rPr lang="en-US" sz="2800" dirty="0"/>
              <a:t>	- Expanded the number of paid program closure days</a:t>
            </a:r>
          </a:p>
          <a:p>
            <a:pPr defTabSz="609585">
              <a:spcBef>
                <a:spcPts val="1600"/>
              </a:spcBef>
            </a:pPr>
            <a:r>
              <a:rPr lang="en-US" sz="2800" b="1" dirty="0"/>
              <a:t>CARES Scholarships and Supplies</a:t>
            </a:r>
          </a:p>
        </p:txBody>
      </p:sp>
      <p:sp>
        <p:nvSpPr>
          <p:cNvPr id="3" name="Text Placeholder 2">
            <a:extLst>
              <a:ext uri="{FF2B5EF4-FFF2-40B4-BE49-F238E27FC236}">
                <a16:creationId xmlns:a16="http://schemas.microsoft.com/office/drawing/2014/main" id="{D34FF7AE-C655-5D49-AA19-0B4B86B48D2D}"/>
              </a:ext>
            </a:extLst>
          </p:cNvPr>
          <p:cNvSpPr>
            <a:spLocks noGrp="1"/>
          </p:cNvSpPr>
          <p:nvPr>
            <p:ph type="body" idx="13"/>
          </p:nvPr>
        </p:nvSpPr>
        <p:spPr>
          <a:xfrm>
            <a:off x="203200" y="584201"/>
            <a:ext cx="11785600" cy="850900"/>
          </a:xfrm>
        </p:spPr>
        <p:txBody>
          <a:bodyPr/>
          <a:lstStyle/>
          <a:p>
            <a:r>
              <a:rPr lang="en-US" sz="3933" dirty="0"/>
              <a:t>NYS Actions in Support of Families &amp; Providers</a:t>
            </a:r>
          </a:p>
        </p:txBody>
      </p:sp>
      <p:sp>
        <p:nvSpPr>
          <p:cNvPr id="4" name="TextBox 3">
            <a:extLst>
              <a:ext uri="{FF2B5EF4-FFF2-40B4-BE49-F238E27FC236}">
                <a16:creationId xmlns:a16="http://schemas.microsoft.com/office/drawing/2014/main" id="{D8E9B5D5-06F8-A945-B638-A022DEE330EE}"/>
              </a:ext>
            </a:extLst>
          </p:cNvPr>
          <p:cNvSpPr txBox="1"/>
          <p:nvPr/>
        </p:nvSpPr>
        <p:spPr>
          <a:xfrm>
            <a:off x="203200" y="208281"/>
            <a:ext cx="1828800" cy="461665"/>
          </a:xfrm>
          <a:prstGeom prst="rect">
            <a:avLst/>
          </a:prstGeom>
          <a:solidFill>
            <a:srgbClr val="002D73"/>
          </a:solidFill>
          <a:ln>
            <a:noFill/>
          </a:ln>
        </p:spPr>
        <p:txBody>
          <a:bodyPr wrap="square" rtlCol="0">
            <a:spAutoFit/>
          </a:bodyPr>
          <a:lstStyle/>
          <a:p>
            <a:pPr defTabSz="1219170"/>
            <a:endParaRPr lang="en-US" sz="2400" dirty="0">
              <a:solidFill>
                <a:srgbClr val="002D73"/>
              </a:solidFill>
              <a:latin typeface="Calibri"/>
            </a:endParaRPr>
          </a:p>
        </p:txBody>
      </p:sp>
    </p:spTree>
    <p:extLst>
      <p:ext uri="{BB962C8B-B14F-4D97-AF65-F5344CB8AC3E}">
        <p14:creationId xmlns:p14="http://schemas.microsoft.com/office/powerpoint/2010/main" val="4994967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Custom 8">
      <a:dk1>
        <a:sysClr val="windowText" lastClr="000000"/>
      </a:dk1>
      <a:lt1>
        <a:sysClr val="window" lastClr="FFFFFF"/>
      </a:lt1>
      <a:dk2>
        <a:srgbClr val="242852"/>
      </a:dk2>
      <a:lt2>
        <a:srgbClr val="ACCBF9"/>
      </a:lt2>
      <a:accent1>
        <a:srgbClr val="7030A0"/>
      </a:accent1>
      <a:accent2>
        <a:srgbClr val="0930AB"/>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3.xml><?xml version="1.0" encoding="utf-8"?>
<a:theme xmlns:a="http://schemas.openxmlformats.org/drawingml/2006/main" name="Cover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ontent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Facet">
  <a:themeElements>
    <a:clrScheme name="Custom 5">
      <a:dk1>
        <a:sysClr val="windowText" lastClr="000000"/>
      </a:dk1>
      <a:lt1>
        <a:sysClr val="window" lastClr="FFFFFF"/>
      </a:lt1>
      <a:dk2>
        <a:srgbClr val="2C3C43"/>
      </a:dk2>
      <a:lt2>
        <a:srgbClr val="EBEBEB"/>
      </a:lt2>
      <a:accent1>
        <a:srgbClr val="00778B"/>
      </a:accent1>
      <a:accent2>
        <a:srgbClr val="F48E28"/>
      </a:accent2>
      <a:accent3>
        <a:srgbClr val="F65932"/>
      </a:accent3>
      <a:accent4>
        <a:srgbClr val="1FA4D3"/>
      </a:accent4>
      <a:accent5>
        <a:srgbClr val="F68A3D"/>
      </a:accent5>
      <a:accent6>
        <a:srgbClr val="F65932"/>
      </a:accent6>
      <a:hlink>
        <a:srgbClr val="2E83C3"/>
      </a:hlink>
      <a:folHlink>
        <a:srgbClr val="16416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962</TotalTime>
  <Words>4021</Words>
  <Application>Microsoft Office PowerPoint</Application>
  <PresentationFormat>Widescreen</PresentationFormat>
  <Paragraphs>266</Paragraphs>
  <Slides>46</Slides>
  <Notes>22</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46</vt:i4>
      </vt:variant>
    </vt:vector>
  </HeadingPairs>
  <TitlesOfParts>
    <vt:vector size="60" baseType="lpstr">
      <vt:lpstr>Arial</vt:lpstr>
      <vt:lpstr>Arial Nova</vt:lpstr>
      <vt:lpstr>Calibri</vt:lpstr>
      <vt:lpstr>Calibri Light</vt:lpstr>
      <vt:lpstr>Helvetica Neue</vt:lpstr>
      <vt:lpstr>Symbol</vt:lpstr>
      <vt:lpstr>Times New Roman</vt:lpstr>
      <vt:lpstr>Trebuchet MS</vt:lpstr>
      <vt:lpstr>Wingdings 3</vt:lpstr>
      <vt:lpstr>Office Theme</vt:lpstr>
      <vt:lpstr>Retrospect</vt:lpstr>
      <vt:lpstr>Cover Master</vt:lpstr>
      <vt:lpstr>Content Master</vt:lpstr>
      <vt:lpstr>Facet</vt:lpstr>
      <vt:lpstr>Welcome &amp; Introductions</vt:lpstr>
      <vt:lpstr>ECAC Letter to the Governor: Race Equity in NYS</vt:lpstr>
      <vt:lpstr>PowerPoint Presentation</vt:lpstr>
      <vt:lpstr>PowerPoint Presentation</vt:lpstr>
      <vt:lpstr>PowerPoint Presentation</vt:lpstr>
      <vt:lpstr>PowerPoint Presentation</vt:lpstr>
      <vt:lpstr>PowerPoint Presentation</vt:lpstr>
      <vt:lpstr>Child Care Update in a COVID-19 World Early Childhood Advisory Council June 18, 2020</vt:lpstr>
      <vt:lpstr>PowerPoint Presentation</vt:lpstr>
      <vt:lpstr>CARES Scholarship and Supplies $30 Million beginning April 20, 2020</vt:lpstr>
      <vt:lpstr>CARES Scholarship</vt:lpstr>
      <vt:lpstr>CARES Scholarship</vt:lpstr>
      <vt:lpstr>CARES Scholarship Cumulative  since April 20, 2020 22 out of 32 CCR&amp;Rs reported</vt:lpstr>
      <vt:lpstr>Supply Distribution  Child Care Council of Dutchess &amp; Putnam,Inc.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Q1. After you read the PAC document is anything missing?   Does anything need clarification?</vt:lpstr>
      <vt:lpstr>Q1. cont.</vt:lpstr>
      <vt:lpstr>PowerPoint Presentation</vt:lpstr>
      <vt:lpstr>PowerPoint Presentation</vt:lpstr>
      <vt:lpstr>Q4. Obstacles to engaging parents</vt:lpstr>
      <vt:lpstr>Q4. cont. </vt:lpstr>
      <vt:lpstr>Q5. Solutions for obstacles?</vt:lpstr>
      <vt:lpstr>Q5. Solutions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Steps &amp; Closing Remarks</vt:lpstr>
    </vt:vector>
  </TitlesOfParts>
  <Company>The City University of New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cis</dc:creator>
  <cp:lastModifiedBy>cis</cp:lastModifiedBy>
  <cp:revision>40</cp:revision>
  <dcterms:created xsi:type="dcterms:W3CDTF">2019-12-11T19:58:15Z</dcterms:created>
  <dcterms:modified xsi:type="dcterms:W3CDTF">2020-06-18T18:08:04Z</dcterms:modified>
</cp:coreProperties>
</file>