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5" r:id="rId3"/>
    <p:sldId id="309" r:id="rId4"/>
    <p:sldId id="315" r:id="rId5"/>
    <p:sldId id="292" r:id="rId6"/>
    <p:sldId id="316" r:id="rId7"/>
    <p:sldId id="298" r:id="rId8"/>
    <p:sldId id="317" r:id="rId9"/>
    <p:sldId id="300" r:id="rId10"/>
    <p:sldId id="307" r:id="rId11"/>
    <p:sldId id="314"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60"/>
  </p:normalViewPr>
  <p:slideViewPr>
    <p:cSldViewPr snapToGrid="0">
      <p:cViewPr varScale="1">
        <p:scale>
          <a:sx n="72" d="100"/>
          <a:sy n="72" d="100"/>
        </p:scale>
        <p:origin x="4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7D10D-B7CC-4B44-A605-D2FAF60A9541}" type="datetimeFigureOut">
              <a:rPr lang="en-US" smtClean="0"/>
              <a:t>1/31/2019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3F6E6-041A-42EF-BC13-0F07438C9FB3}" type="slidenum">
              <a:rPr lang="en-US" smtClean="0"/>
              <a:t>‹#›</a:t>
            </a:fld>
            <a:endParaRPr lang="en-US"/>
          </a:p>
        </p:txBody>
      </p:sp>
    </p:spTree>
    <p:extLst>
      <p:ext uri="{BB962C8B-B14F-4D97-AF65-F5344CB8AC3E}">
        <p14:creationId xmlns:p14="http://schemas.microsoft.com/office/powerpoint/2010/main" val="3812191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Regent Reyes introduces the Presentation and the Presenters</a:t>
            </a:r>
          </a:p>
          <a:p>
            <a:pPr defTabSz="931774">
              <a:defRPr/>
            </a:pPr>
            <a:endParaRPr lang="en-US" dirty="0"/>
          </a:p>
          <a:p>
            <a:pPr defTabSz="931774">
              <a:defRPr/>
            </a:pPr>
            <a:r>
              <a:rPr lang="en-US" b="1" dirty="0"/>
              <a:t>Please Introduce the Presenters and frame the presentation.</a:t>
            </a:r>
          </a:p>
          <a:p>
            <a:pPr defTabSz="931774">
              <a:defRPr/>
            </a:pPr>
            <a:endParaRPr lang="en-US" dirty="0"/>
          </a:p>
          <a:p>
            <a:r>
              <a:rPr lang="en-US" b="1" dirty="0"/>
              <a:t>Sherry Cleary </a:t>
            </a:r>
            <a:r>
              <a:rPr lang="en-US" b="0" dirty="0"/>
              <a:t>is the Executive Director of the New York Early Childhood Professional Development Institute.  The Institute is a unique public/private partnership that brings together City and State agencies, a consortium of private funders, and the nation’s largest urban university (City University of New York - CUNY) to create a center that coordinates the establishment of a workforce system that will insure funding, standards and competencies, career development resources, training and program quality assurance for individuals who work with young children throughout New York. </a:t>
            </a:r>
          </a:p>
          <a:p>
            <a:endParaRPr lang="en-US" b="0" dirty="0"/>
          </a:p>
          <a:p>
            <a:r>
              <a:rPr lang="en-US" b="1" dirty="0"/>
              <a:t>Dr. Jeffrey Kaczorowski, </a:t>
            </a:r>
            <a:r>
              <a:rPr lang="en-US" b="0" dirty="0"/>
              <a:t>is Vice Chair of the New York State First 1000 Days on Medicaid Initiative. He is currently Senior Advisor and was the founding Executive Director for The Children’s Agenda, an Upstate NY advocacy organization focused on achieving evidence based policies and programs to improve the health and well-being of children and youth. Jeff is a Professor and Vice-Chair for Community and Government Relations at the University of Rochester Department of Pediatrics. He has also been the national Director of the American Academy of Pediatrics Community Health Training Initiative for the past 10 years.</a:t>
            </a:r>
          </a:p>
          <a:p>
            <a:endParaRPr lang="en-US" b="0" dirty="0"/>
          </a:p>
          <a:p>
            <a:pPr defTabSz="931774">
              <a:defRPr/>
            </a:pPr>
            <a:r>
              <a:rPr lang="en-US" b="1" dirty="0"/>
              <a:t>Dr. Aisha Ray </a:t>
            </a:r>
            <a:r>
              <a:rPr lang="en-US" dirty="0"/>
              <a:t>is a Professor Emeritus of Child Development at Erikson Institute and has taught at the Erikson Institute for 17 years. She was named senior vice president for academic affairs and dean of faculty in July 2009.  Dr. Ray’s areas of research include cultural and situational contexts of child development, early childhood professional development, father-child relationships in urban communities, and early childhood services for immigrant children and families. She is currently co-leading a project to understand and improve teacher preparation to successfully educate children of diverse cultural, linguistic, and economic backgrounds. 	</a:t>
            </a:r>
          </a:p>
          <a:p>
            <a:endParaRPr lang="en-US" b="0" dirty="0"/>
          </a:p>
          <a:p>
            <a:endParaRPr lang="en-US" dirty="0"/>
          </a:p>
        </p:txBody>
      </p:sp>
    </p:spTree>
    <p:extLst>
      <p:ext uri="{BB962C8B-B14F-4D97-AF65-F5344CB8AC3E}">
        <p14:creationId xmlns:p14="http://schemas.microsoft.com/office/powerpoint/2010/main" val="871371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Regent Young</a:t>
            </a:r>
          </a:p>
          <a:p>
            <a:endParaRPr lang="en-US" dirty="0"/>
          </a:p>
          <a:p>
            <a:endParaRPr lang="en-US" dirty="0"/>
          </a:p>
        </p:txBody>
      </p:sp>
    </p:spTree>
    <p:extLst>
      <p:ext uri="{BB962C8B-B14F-4D97-AF65-F5344CB8AC3E}">
        <p14:creationId xmlns:p14="http://schemas.microsoft.com/office/powerpoint/2010/main" val="309095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Regent Young</a:t>
            </a:r>
          </a:p>
        </p:txBody>
      </p:sp>
    </p:spTree>
    <p:extLst>
      <p:ext uri="{BB962C8B-B14F-4D97-AF65-F5344CB8AC3E}">
        <p14:creationId xmlns:p14="http://schemas.microsoft.com/office/powerpoint/2010/main" val="182981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soon!</a:t>
            </a:r>
          </a:p>
        </p:txBody>
      </p:sp>
    </p:spTree>
    <p:extLst>
      <p:ext uri="{BB962C8B-B14F-4D97-AF65-F5344CB8AC3E}">
        <p14:creationId xmlns:p14="http://schemas.microsoft.com/office/powerpoint/2010/main" val="362982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Regent Reyes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(Helpful Talking Points, if needed)</a:t>
            </a:r>
          </a:p>
          <a:p>
            <a:endParaRPr lang="en-US" sz="1200" dirty="0"/>
          </a:p>
          <a:p>
            <a:r>
              <a:rPr lang="en-US" sz="1200" dirty="0"/>
              <a:t>The Board of Regents understands that a cohesive early childhood delivery system must maximize collaboration and coordination between diverse experts, State agency systems and providers of early education programs. </a:t>
            </a:r>
          </a:p>
          <a:p>
            <a:endParaRPr lang="en-US" sz="1200" dirty="0"/>
          </a:p>
          <a:p>
            <a:r>
              <a:rPr lang="en-US" sz="1200" dirty="0"/>
              <a:t>Every child should have an opportunity to participate in a comprehensive and coherent early care and education system designed to ensure they receive a healthy start in life and attain the skills and concepts necessary to have a successful academic experience. </a:t>
            </a:r>
          </a:p>
          <a:p>
            <a:endParaRPr lang="en-US" sz="1200" dirty="0"/>
          </a:p>
          <a:p>
            <a:r>
              <a:rPr lang="en-US" sz="1200" dirty="0"/>
              <a:t>With these tenets in  mind,  the Board of Regents Early childhood Workgroup established the Blue Ribbon Committee, comprised of 65 national and State experts who examined, amended, and addressed education policy as it relates to early childhood education in New York State. High-quality early education offers a positive return on investment and reduces the burden on other areas of government.  The Committee was charged to provide recommendations to the Board of Regents Early Childhood Workgroup in the areas of:</a:t>
            </a:r>
          </a:p>
          <a:p>
            <a:pPr lvl="2">
              <a:buFont typeface="Courier New" panose="02070309020205020404" pitchFamily="49" charset="0"/>
              <a:buChar char="o"/>
            </a:pPr>
            <a:r>
              <a:rPr lang="en-US" sz="1200" dirty="0"/>
              <a:t>Budget Proposal;</a:t>
            </a:r>
          </a:p>
          <a:p>
            <a:pPr lvl="2">
              <a:buFont typeface="Courier New" panose="02070309020205020404" pitchFamily="49" charset="0"/>
              <a:buChar char="o"/>
            </a:pPr>
            <a:r>
              <a:rPr lang="en-US" sz="1200" dirty="0"/>
              <a:t>Legislation ; and</a:t>
            </a:r>
          </a:p>
          <a:p>
            <a:pPr lvl="2">
              <a:buFont typeface="Courier New" panose="02070309020205020404" pitchFamily="49" charset="0"/>
              <a:buChar char="o"/>
            </a:pPr>
            <a:r>
              <a:rPr lang="en-US" sz="1200" dirty="0"/>
              <a:t>Education Policy.</a:t>
            </a:r>
          </a:p>
          <a:p>
            <a:endParaRPr lang="en-US" sz="1200" dirty="0"/>
          </a:p>
          <a:p>
            <a:endParaRPr lang="en-US" sz="1200" dirty="0"/>
          </a:p>
          <a:p>
            <a:endParaRPr lang="en-US" sz="1200" dirty="0"/>
          </a:p>
          <a:p>
            <a:endParaRPr lang="en-US" dirty="0"/>
          </a:p>
        </p:txBody>
      </p:sp>
    </p:spTree>
    <p:extLst>
      <p:ext uri="{BB962C8B-B14F-4D97-AF65-F5344CB8AC3E}">
        <p14:creationId xmlns:p14="http://schemas.microsoft.com/office/powerpoint/2010/main" val="367938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Regent Reyes</a:t>
            </a:r>
          </a:p>
          <a:p>
            <a:endParaRPr lang="en-US" dirty="0"/>
          </a:p>
          <a:p>
            <a:r>
              <a:rPr lang="en-US" dirty="0"/>
              <a:t>In December of 2017, we presented a list of the committee’s nine budget recommendations.  Only one of the recommendations was partially funded : $15M for PreK expansion, while the other eight were not. You will see that the budget recommendations are included in the presentation today, along with recommendations that would need a change in legislation and/or education policy. </a:t>
            </a:r>
          </a:p>
          <a:p>
            <a:endParaRPr lang="en-US" dirty="0"/>
          </a:p>
          <a:p>
            <a:r>
              <a:rPr lang="en-US" dirty="0"/>
              <a:t>All of the recommendations are grouped according to the following topics: 1) Comprehensive Services for Children and Families, 2) Strengthening the Early Childhood Education Workforce and             3) Statewide Supports and Infrastructure. These three overarching themes are equally important and unequivocally linked.   </a:t>
            </a:r>
          </a:p>
          <a:p>
            <a:endParaRPr lang="en-US" dirty="0"/>
          </a:p>
          <a:p>
            <a:r>
              <a:rPr lang="en-US" dirty="0"/>
              <a:t>And now I will turn the presentation over to Dr. Kaczorowski (</a:t>
            </a:r>
            <a:r>
              <a:rPr lang="en-US" dirty="0" err="1"/>
              <a:t>Kaz-er-owski</a:t>
            </a:r>
            <a:r>
              <a:rPr lang="en-US" dirty="0"/>
              <a:t>) who will discuss the recommendations related to Comprehensive Services for Children and Families. </a:t>
            </a:r>
          </a:p>
          <a:p>
            <a:endParaRPr lang="en-US" dirty="0"/>
          </a:p>
        </p:txBody>
      </p:sp>
    </p:spTree>
    <p:extLst>
      <p:ext uri="{BB962C8B-B14F-4D97-AF65-F5344CB8AC3E}">
        <p14:creationId xmlns:p14="http://schemas.microsoft.com/office/powerpoint/2010/main" val="358477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Dr. K</a:t>
            </a:r>
          </a:p>
          <a:p>
            <a:pPr lvl="0"/>
            <a:r>
              <a:rPr lang="en-US" dirty="0"/>
              <a:t>Please say -   And on slides 8 and 9 you see the Blue Ribbon Committee recommendations for Comprehensive Services for Children and Families </a:t>
            </a:r>
          </a:p>
          <a:p>
            <a:pPr lvl="0"/>
            <a:endParaRPr lang="en-US" dirty="0"/>
          </a:p>
          <a:p>
            <a:pPr lvl="0"/>
            <a:r>
              <a:rPr lang="en-US" i="1" dirty="0"/>
              <a:t>No need to state each recommendation since the board will have a printed copy of the </a:t>
            </a:r>
            <a:r>
              <a:rPr lang="en-US" i="1" dirty="0" err="1"/>
              <a:t>powerpoint</a:t>
            </a:r>
            <a:r>
              <a:rPr lang="en-US" i="1" dirty="0"/>
              <a:t> to review each recommendation</a:t>
            </a:r>
          </a:p>
        </p:txBody>
      </p:sp>
    </p:spTree>
    <p:extLst>
      <p:ext uri="{BB962C8B-B14F-4D97-AF65-F5344CB8AC3E}">
        <p14:creationId xmlns:p14="http://schemas.microsoft.com/office/powerpoint/2010/main" val="36417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Dr. K</a:t>
            </a:r>
          </a:p>
          <a:p>
            <a:endParaRPr lang="en-US" b="0" dirty="0"/>
          </a:p>
          <a:p>
            <a:r>
              <a:rPr lang="en-US" b="0" dirty="0"/>
              <a:t>“And now, let me turn the presentation over to Dr. Aisha Ray to tell us about Strengthening the Early Childhood Workforce.</a:t>
            </a:r>
          </a:p>
          <a:p>
            <a:endParaRPr lang="en-US" b="0" dirty="0"/>
          </a:p>
          <a:p>
            <a:endParaRPr lang="en-US" dirty="0"/>
          </a:p>
        </p:txBody>
      </p:sp>
    </p:spTree>
    <p:extLst>
      <p:ext uri="{BB962C8B-B14F-4D97-AF65-F5344CB8AC3E}">
        <p14:creationId xmlns:p14="http://schemas.microsoft.com/office/powerpoint/2010/main" val="155577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Dr. Ray </a:t>
            </a:r>
          </a:p>
          <a:p>
            <a:pPr lvl="0"/>
            <a:endParaRPr lang="en-US" dirty="0"/>
          </a:p>
          <a:p>
            <a:r>
              <a:rPr lang="en-US" dirty="0"/>
              <a:t>Please say -   And on slides 13 and 14  you see the Blue Ribbon Committee recommendations for Strengthening the Early Childhood Education Workforce</a:t>
            </a:r>
          </a:p>
          <a:p>
            <a:endParaRPr lang="en-US" dirty="0"/>
          </a:p>
          <a:p>
            <a:r>
              <a:rPr lang="en-US" i="1" dirty="0"/>
              <a:t>No need to state each recommendation since the board will have a printed copy of the </a:t>
            </a:r>
            <a:r>
              <a:rPr lang="en-US" i="1" dirty="0" err="1"/>
              <a:t>powerpoint</a:t>
            </a:r>
            <a:r>
              <a:rPr lang="en-US" i="1" dirty="0"/>
              <a:t> to review each recommendation</a:t>
            </a:r>
          </a:p>
          <a:p>
            <a:endParaRPr lang="en-US" dirty="0"/>
          </a:p>
        </p:txBody>
      </p:sp>
    </p:spTree>
    <p:extLst>
      <p:ext uri="{BB962C8B-B14F-4D97-AF65-F5344CB8AC3E}">
        <p14:creationId xmlns:p14="http://schemas.microsoft.com/office/powerpoint/2010/main" val="370669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Dr. Ray </a:t>
            </a:r>
          </a:p>
          <a:p>
            <a:pPr lvl="0"/>
            <a:endParaRPr lang="en-US" dirty="0"/>
          </a:p>
          <a:p>
            <a:endParaRPr lang="en-US" dirty="0"/>
          </a:p>
          <a:p>
            <a:r>
              <a:rPr lang="en-US" dirty="0"/>
              <a:t>And now, let me turn the presentation over to Sherry Cleary to talk about Statewide Supports and Infrastructure</a:t>
            </a:r>
          </a:p>
        </p:txBody>
      </p:sp>
    </p:spTree>
    <p:extLst>
      <p:ext uri="{BB962C8B-B14F-4D97-AF65-F5344CB8AC3E}">
        <p14:creationId xmlns:p14="http://schemas.microsoft.com/office/powerpoint/2010/main" val="212466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Sherry</a:t>
            </a:r>
          </a:p>
          <a:p>
            <a:pPr lvl="0"/>
            <a:endParaRPr lang="en-US" dirty="0"/>
          </a:p>
          <a:p>
            <a:r>
              <a:rPr lang="en-US" dirty="0"/>
              <a:t>Please say -   And on slides  17 and 18 you see the Blue Ribbon Committee recommendations for Statewide Supports and Infrastructure</a:t>
            </a:r>
          </a:p>
          <a:p>
            <a:endParaRPr lang="en-US" dirty="0"/>
          </a:p>
          <a:p>
            <a:r>
              <a:rPr lang="en-US" i="1" dirty="0"/>
              <a:t>No need to state each recommendation since the board will have a printed copy of the </a:t>
            </a:r>
            <a:r>
              <a:rPr lang="en-US" i="1" dirty="0" err="1"/>
              <a:t>powerpoint</a:t>
            </a:r>
            <a:r>
              <a:rPr lang="en-US" i="1" dirty="0"/>
              <a:t> to review each recommendation</a:t>
            </a:r>
          </a:p>
          <a:p>
            <a:endParaRPr lang="en-US" dirty="0"/>
          </a:p>
        </p:txBody>
      </p:sp>
    </p:spTree>
    <p:extLst>
      <p:ext uri="{BB962C8B-B14F-4D97-AF65-F5344CB8AC3E}">
        <p14:creationId xmlns:p14="http://schemas.microsoft.com/office/powerpoint/2010/main" val="79284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Sherry</a:t>
            </a:r>
          </a:p>
          <a:p>
            <a:pPr lvl="0"/>
            <a:endParaRPr lang="en-US" dirty="0"/>
          </a:p>
          <a:p>
            <a:pPr lvl="0"/>
            <a:r>
              <a:rPr lang="en-US" dirty="0"/>
              <a:t>Please say -  and now it gives me great pleasure to turn the </a:t>
            </a:r>
            <a:r>
              <a:rPr lang="en-US"/>
              <a:t>presentation over to </a:t>
            </a:r>
            <a:r>
              <a:rPr lang="en-US" dirty="0"/>
              <a:t>Regent Young. </a:t>
            </a:r>
          </a:p>
          <a:p>
            <a:pPr lvl="0"/>
            <a:endParaRPr lang="en-US" dirty="0"/>
          </a:p>
        </p:txBody>
      </p:sp>
    </p:spTree>
    <p:extLst>
      <p:ext uri="{BB962C8B-B14F-4D97-AF65-F5344CB8AC3E}">
        <p14:creationId xmlns:p14="http://schemas.microsoft.com/office/powerpoint/2010/main" val="288774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A591-B728-4746-8D2A-AB22B76D6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CE7A61-0CBB-4B14-A66B-766C112B6E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9D6FE6-764F-4ACF-AC43-779C1512AA80}"/>
              </a:ext>
            </a:extLst>
          </p:cNvPr>
          <p:cNvSpPr>
            <a:spLocks noGrp="1"/>
          </p:cNvSpPr>
          <p:nvPr>
            <p:ph type="dt" sz="half" idx="10"/>
          </p:nvPr>
        </p:nvSpPr>
        <p:spPr/>
        <p:txBody>
          <a:bodyPr/>
          <a:lstStyle/>
          <a:p>
            <a:fld id="{5FB9781A-4F6C-4B3D-803D-0804DF5ADEDD}" type="datetimeFigureOut">
              <a:rPr lang="en-US" smtClean="0"/>
              <a:t>1/31/2019</a:t>
            </a:fld>
            <a:endParaRPr lang="en-US"/>
          </a:p>
        </p:txBody>
      </p:sp>
      <p:sp>
        <p:nvSpPr>
          <p:cNvPr id="5" name="Footer Placeholder 4">
            <a:extLst>
              <a:ext uri="{FF2B5EF4-FFF2-40B4-BE49-F238E27FC236}">
                <a16:creationId xmlns:a16="http://schemas.microsoft.com/office/drawing/2014/main" id="{FECB6C54-12C6-4A1F-9341-EFE6DD55A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18DE6-BAEE-4BAE-84E7-29A214F7E475}"/>
              </a:ext>
            </a:extLst>
          </p:cNvPr>
          <p:cNvSpPr>
            <a:spLocks noGrp="1"/>
          </p:cNvSpPr>
          <p:nvPr>
            <p:ph type="sldNum" sz="quarter" idx="12"/>
          </p:nvPr>
        </p:nvSpPr>
        <p:spPr/>
        <p:txBody>
          <a:bodyPr/>
          <a:lstStyle/>
          <a:p>
            <a:fld id="{D8E3DEDA-C404-4B49-AB1F-E878AE39476A}" type="slidenum">
              <a:rPr lang="en-US" smtClean="0"/>
              <a:t>‹#›</a:t>
            </a:fld>
            <a:endParaRPr lang="en-US"/>
          </a:p>
        </p:txBody>
      </p:sp>
    </p:spTree>
    <p:extLst>
      <p:ext uri="{BB962C8B-B14F-4D97-AF65-F5344CB8AC3E}">
        <p14:creationId xmlns:p14="http://schemas.microsoft.com/office/powerpoint/2010/main" val="8096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4AC9-4871-4F95-8C8E-CB1A66EB2A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9ABB17-EC0E-439F-986B-4E68006DDF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4D5E9-5D75-4688-A5CE-E344AE1D5DFA}"/>
              </a:ext>
            </a:extLst>
          </p:cNvPr>
          <p:cNvSpPr>
            <a:spLocks noGrp="1"/>
          </p:cNvSpPr>
          <p:nvPr>
            <p:ph type="dt" sz="half" idx="10"/>
          </p:nvPr>
        </p:nvSpPr>
        <p:spPr/>
        <p:txBody>
          <a:bodyPr/>
          <a:lstStyle/>
          <a:p>
            <a:fld id="{5FB9781A-4F6C-4B3D-803D-0804DF5ADEDD}" type="datetimeFigureOut">
              <a:rPr lang="en-US" smtClean="0"/>
              <a:t>1/31/2019</a:t>
            </a:fld>
            <a:endParaRPr lang="en-US"/>
          </a:p>
        </p:txBody>
      </p:sp>
      <p:sp>
        <p:nvSpPr>
          <p:cNvPr id="5" name="Footer Placeholder 4">
            <a:extLst>
              <a:ext uri="{FF2B5EF4-FFF2-40B4-BE49-F238E27FC236}">
                <a16:creationId xmlns:a16="http://schemas.microsoft.com/office/drawing/2014/main" id="{F6CC8AC8-B6F4-4247-9732-2A0A8C9CC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6C0FD-F83A-4193-B292-DD943007B9A6}"/>
              </a:ext>
            </a:extLst>
          </p:cNvPr>
          <p:cNvSpPr>
            <a:spLocks noGrp="1"/>
          </p:cNvSpPr>
          <p:nvPr>
            <p:ph type="sldNum" sz="quarter" idx="12"/>
          </p:nvPr>
        </p:nvSpPr>
        <p:spPr/>
        <p:txBody>
          <a:bodyPr/>
          <a:lstStyle/>
          <a:p>
            <a:fld id="{D8E3DEDA-C404-4B49-AB1F-E878AE39476A}" type="slidenum">
              <a:rPr lang="en-US" smtClean="0"/>
              <a:t>‹#›</a:t>
            </a:fld>
            <a:endParaRPr lang="en-US"/>
          </a:p>
        </p:txBody>
      </p:sp>
    </p:spTree>
    <p:extLst>
      <p:ext uri="{BB962C8B-B14F-4D97-AF65-F5344CB8AC3E}">
        <p14:creationId xmlns:p14="http://schemas.microsoft.com/office/powerpoint/2010/main" val="349509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D6FACC-15ED-447D-8268-F2C058C6F9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3C1BFF-D704-473E-841F-A7C4343F12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DCB15-4754-4104-8710-AE31F518E735}"/>
              </a:ext>
            </a:extLst>
          </p:cNvPr>
          <p:cNvSpPr>
            <a:spLocks noGrp="1"/>
          </p:cNvSpPr>
          <p:nvPr>
            <p:ph type="dt" sz="half" idx="10"/>
          </p:nvPr>
        </p:nvSpPr>
        <p:spPr/>
        <p:txBody>
          <a:bodyPr/>
          <a:lstStyle/>
          <a:p>
            <a:fld id="{5FB9781A-4F6C-4B3D-803D-0804DF5ADEDD}" type="datetimeFigureOut">
              <a:rPr lang="en-US" smtClean="0"/>
              <a:t>1/31/2019</a:t>
            </a:fld>
            <a:endParaRPr lang="en-US"/>
          </a:p>
        </p:txBody>
      </p:sp>
      <p:sp>
        <p:nvSpPr>
          <p:cNvPr id="5" name="Footer Placeholder 4">
            <a:extLst>
              <a:ext uri="{FF2B5EF4-FFF2-40B4-BE49-F238E27FC236}">
                <a16:creationId xmlns:a16="http://schemas.microsoft.com/office/drawing/2014/main" id="{FE140E54-8D3C-4907-B50A-3B51E8EC4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1A07D-FC50-4E24-A92D-50147D5D32CB}"/>
              </a:ext>
            </a:extLst>
          </p:cNvPr>
          <p:cNvSpPr>
            <a:spLocks noGrp="1"/>
          </p:cNvSpPr>
          <p:nvPr>
            <p:ph type="sldNum" sz="quarter" idx="12"/>
          </p:nvPr>
        </p:nvSpPr>
        <p:spPr/>
        <p:txBody>
          <a:bodyPr/>
          <a:lstStyle/>
          <a:p>
            <a:fld id="{D8E3DEDA-C404-4B49-AB1F-E878AE39476A}" type="slidenum">
              <a:rPr lang="en-US" smtClean="0"/>
              <a:t>‹#›</a:t>
            </a:fld>
            <a:endParaRPr lang="en-US"/>
          </a:p>
        </p:txBody>
      </p:sp>
    </p:spTree>
    <p:extLst>
      <p:ext uri="{BB962C8B-B14F-4D97-AF65-F5344CB8AC3E}">
        <p14:creationId xmlns:p14="http://schemas.microsoft.com/office/powerpoint/2010/main" val="122829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5F10-2950-4B18-A905-E44D53EBB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B6C8E-3ADD-4EB2-AE9E-E92435D197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1C369-E66F-48A9-AD07-934005D6ABE3}"/>
              </a:ext>
            </a:extLst>
          </p:cNvPr>
          <p:cNvSpPr>
            <a:spLocks noGrp="1"/>
          </p:cNvSpPr>
          <p:nvPr>
            <p:ph type="dt" sz="half" idx="10"/>
          </p:nvPr>
        </p:nvSpPr>
        <p:spPr/>
        <p:txBody>
          <a:bodyPr/>
          <a:lstStyle/>
          <a:p>
            <a:fld id="{5FB9781A-4F6C-4B3D-803D-0804DF5ADEDD}" type="datetimeFigureOut">
              <a:rPr lang="en-US" smtClean="0"/>
              <a:t>1/31/2019</a:t>
            </a:fld>
            <a:endParaRPr lang="en-US"/>
          </a:p>
        </p:txBody>
      </p:sp>
      <p:sp>
        <p:nvSpPr>
          <p:cNvPr id="5" name="Footer Placeholder 4">
            <a:extLst>
              <a:ext uri="{FF2B5EF4-FFF2-40B4-BE49-F238E27FC236}">
                <a16:creationId xmlns:a16="http://schemas.microsoft.com/office/drawing/2014/main" id="{E8422BB6-C2CE-48F7-9234-0C8317DFE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EFE6C-D60B-4B73-9A33-D0B560F7019F}"/>
              </a:ext>
            </a:extLst>
          </p:cNvPr>
          <p:cNvSpPr>
            <a:spLocks noGrp="1"/>
          </p:cNvSpPr>
          <p:nvPr>
            <p:ph type="sldNum" sz="quarter" idx="12"/>
          </p:nvPr>
        </p:nvSpPr>
        <p:spPr/>
        <p:txBody>
          <a:bodyPr/>
          <a:lstStyle/>
          <a:p>
            <a:fld id="{D8E3DEDA-C404-4B49-AB1F-E878AE39476A}" type="slidenum">
              <a:rPr lang="en-US" smtClean="0"/>
              <a:t>‹#›</a:t>
            </a:fld>
            <a:endParaRPr lang="en-US"/>
          </a:p>
        </p:txBody>
      </p:sp>
    </p:spTree>
    <p:extLst>
      <p:ext uri="{BB962C8B-B14F-4D97-AF65-F5344CB8AC3E}">
        <p14:creationId xmlns:p14="http://schemas.microsoft.com/office/powerpoint/2010/main" val="216784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1254-F568-44D1-949B-135F4E9EA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A6FFC6-5C83-407F-9AD3-C6FF0C119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5D63C2-2CD5-45FA-B06D-284BEBE25C91}"/>
              </a:ext>
            </a:extLst>
          </p:cNvPr>
          <p:cNvSpPr>
            <a:spLocks noGrp="1"/>
          </p:cNvSpPr>
          <p:nvPr>
            <p:ph type="dt" sz="half" idx="10"/>
          </p:nvPr>
        </p:nvSpPr>
        <p:spPr/>
        <p:txBody>
          <a:bodyPr/>
          <a:lstStyle/>
          <a:p>
            <a:fld id="{5FB9781A-4F6C-4B3D-803D-0804DF5ADEDD}" type="datetimeFigureOut">
              <a:rPr lang="en-US" smtClean="0"/>
              <a:t>1/31/2019</a:t>
            </a:fld>
            <a:endParaRPr lang="en-US"/>
          </a:p>
        </p:txBody>
      </p:sp>
      <p:sp>
        <p:nvSpPr>
          <p:cNvPr id="5" name="Footer Placeholder 4">
            <a:extLst>
              <a:ext uri="{FF2B5EF4-FFF2-40B4-BE49-F238E27FC236}">
                <a16:creationId xmlns:a16="http://schemas.microsoft.com/office/drawing/2014/main" id="{62143E2F-0000-4996-94CC-69B0B1A2F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FF9B3-EFA1-4C3A-BB14-B9533726DDD8}"/>
              </a:ext>
            </a:extLst>
          </p:cNvPr>
          <p:cNvSpPr>
            <a:spLocks noGrp="1"/>
          </p:cNvSpPr>
          <p:nvPr>
            <p:ph type="sldNum" sz="quarter" idx="12"/>
          </p:nvPr>
        </p:nvSpPr>
        <p:spPr/>
        <p:txBody>
          <a:bodyPr/>
          <a:lstStyle/>
          <a:p>
            <a:fld id="{D8E3DEDA-C404-4B49-AB1F-E878AE39476A}" type="slidenum">
              <a:rPr lang="en-US" smtClean="0"/>
              <a:t>‹#›</a:t>
            </a:fld>
            <a:endParaRPr lang="en-US"/>
          </a:p>
        </p:txBody>
      </p:sp>
    </p:spTree>
    <p:extLst>
      <p:ext uri="{BB962C8B-B14F-4D97-AF65-F5344CB8AC3E}">
        <p14:creationId xmlns:p14="http://schemas.microsoft.com/office/powerpoint/2010/main" val="32082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D390-64F8-4EB3-94B0-B085960E1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2F4C12-40F6-4803-A847-E988F3B7C8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8BE4EA-54B8-4240-B54D-03709E19B8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F2C20E-4394-458B-8EBB-DEA3B2E98940}"/>
              </a:ext>
            </a:extLst>
          </p:cNvPr>
          <p:cNvSpPr>
            <a:spLocks noGrp="1"/>
          </p:cNvSpPr>
          <p:nvPr>
            <p:ph type="dt" sz="half" idx="10"/>
          </p:nvPr>
        </p:nvSpPr>
        <p:spPr/>
        <p:txBody>
          <a:bodyPr/>
          <a:lstStyle/>
          <a:p>
            <a:fld id="{5FB9781A-4F6C-4B3D-803D-0804DF5ADEDD}" type="datetimeFigureOut">
              <a:rPr lang="en-US" smtClean="0"/>
              <a:t>1/31/2019</a:t>
            </a:fld>
            <a:endParaRPr lang="en-US"/>
          </a:p>
        </p:txBody>
      </p:sp>
      <p:sp>
        <p:nvSpPr>
          <p:cNvPr id="6" name="Footer Placeholder 5">
            <a:extLst>
              <a:ext uri="{FF2B5EF4-FFF2-40B4-BE49-F238E27FC236}">
                <a16:creationId xmlns:a16="http://schemas.microsoft.com/office/drawing/2014/main" id="{E4778606-EC3E-45E5-95B5-E9277F3AB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480C3-3A55-4FF7-A4F7-8A35E85D1D5A}"/>
              </a:ext>
            </a:extLst>
          </p:cNvPr>
          <p:cNvSpPr>
            <a:spLocks noGrp="1"/>
          </p:cNvSpPr>
          <p:nvPr>
            <p:ph type="sldNum" sz="quarter" idx="12"/>
          </p:nvPr>
        </p:nvSpPr>
        <p:spPr/>
        <p:txBody>
          <a:bodyPr/>
          <a:lstStyle/>
          <a:p>
            <a:fld id="{D8E3DEDA-C404-4B49-AB1F-E878AE39476A}" type="slidenum">
              <a:rPr lang="en-US" smtClean="0"/>
              <a:t>‹#›</a:t>
            </a:fld>
            <a:endParaRPr lang="en-US"/>
          </a:p>
        </p:txBody>
      </p:sp>
    </p:spTree>
    <p:extLst>
      <p:ext uri="{BB962C8B-B14F-4D97-AF65-F5344CB8AC3E}">
        <p14:creationId xmlns:p14="http://schemas.microsoft.com/office/powerpoint/2010/main" val="165790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1561-08BA-4345-BE5D-C4B1F28B8B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F0BD34-22DB-4366-9C10-26261E111A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CB0B48-0F00-402F-BC1B-CABD738746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56EB68-85FE-42AC-AA26-F1D3A0078B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6E0FD8-28BD-4F1B-BDD7-5E1011D4C5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000CF8-051C-4CC8-A968-9E138F8A0C2D}"/>
              </a:ext>
            </a:extLst>
          </p:cNvPr>
          <p:cNvSpPr>
            <a:spLocks noGrp="1"/>
          </p:cNvSpPr>
          <p:nvPr>
            <p:ph type="dt" sz="half" idx="10"/>
          </p:nvPr>
        </p:nvSpPr>
        <p:spPr/>
        <p:txBody>
          <a:bodyPr/>
          <a:lstStyle/>
          <a:p>
            <a:fld id="{5FB9781A-4F6C-4B3D-803D-0804DF5ADEDD}" type="datetimeFigureOut">
              <a:rPr lang="en-US" smtClean="0"/>
              <a:t>1/31/2019</a:t>
            </a:fld>
            <a:endParaRPr lang="en-US"/>
          </a:p>
        </p:txBody>
      </p:sp>
      <p:sp>
        <p:nvSpPr>
          <p:cNvPr id="8" name="Footer Placeholder 7">
            <a:extLst>
              <a:ext uri="{FF2B5EF4-FFF2-40B4-BE49-F238E27FC236}">
                <a16:creationId xmlns:a16="http://schemas.microsoft.com/office/drawing/2014/main" id="{CD1F99AF-4D46-402D-9494-22F13024CB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593356-661D-4C28-AFD8-B0549B897562}"/>
              </a:ext>
            </a:extLst>
          </p:cNvPr>
          <p:cNvSpPr>
            <a:spLocks noGrp="1"/>
          </p:cNvSpPr>
          <p:nvPr>
            <p:ph type="sldNum" sz="quarter" idx="12"/>
          </p:nvPr>
        </p:nvSpPr>
        <p:spPr/>
        <p:txBody>
          <a:bodyPr/>
          <a:lstStyle/>
          <a:p>
            <a:fld id="{D8E3DEDA-C404-4B49-AB1F-E878AE39476A}" type="slidenum">
              <a:rPr lang="en-US" smtClean="0"/>
              <a:t>‹#›</a:t>
            </a:fld>
            <a:endParaRPr lang="en-US"/>
          </a:p>
        </p:txBody>
      </p:sp>
    </p:spTree>
    <p:extLst>
      <p:ext uri="{BB962C8B-B14F-4D97-AF65-F5344CB8AC3E}">
        <p14:creationId xmlns:p14="http://schemas.microsoft.com/office/powerpoint/2010/main" val="133889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8AC7-C43E-4007-B4BE-DA585A92F9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CCB88F-246C-48AB-973A-FD79CE8A1FEE}"/>
              </a:ext>
            </a:extLst>
          </p:cNvPr>
          <p:cNvSpPr>
            <a:spLocks noGrp="1"/>
          </p:cNvSpPr>
          <p:nvPr>
            <p:ph type="dt" sz="half" idx="10"/>
          </p:nvPr>
        </p:nvSpPr>
        <p:spPr/>
        <p:txBody>
          <a:bodyPr/>
          <a:lstStyle/>
          <a:p>
            <a:fld id="{5FB9781A-4F6C-4B3D-803D-0804DF5ADEDD}" type="datetimeFigureOut">
              <a:rPr lang="en-US" smtClean="0"/>
              <a:t>1/31/2019</a:t>
            </a:fld>
            <a:endParaRPr lang="en-US"/>
          </a:p>
        </p:txBody>
      </p:sp>
      <p:sp>
        <p:nvSpPr>
          <p:cNvPr id="4" name="Footer Placeholder 3">
            <a:extLst>
              <a:ext uri="{FF2B5EF4-FFF2-40B4-BE49-F238E27FC236}">
                <a16:creationId xmlns:a16="http://schemas.microsoft.com/office/drawing/2014/main" id="{B7108369-7634-4710-AAEA-6B4B78E043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C6594-1289-4DF4-BE81-1059DC3CBF83}"/>
              </a:ext>
            </a:extLst>
          </p:cNvPr>
          <p:cNvSpPr>
            <a:spLocks noGrp="1"/>
          </p:cNvSpPr>
          <p:nvPr>
            <p:ph type="sldNum" sz="quarter" idx="12"/>
          </p:nvPr>
        </p:nvSpPr>
        <p:spPr/>
        <p:txBody>
          <a:bodyPr/>
          <a:lstStyle/>
          <a:p>
            <a:fld id="{D8E3DEDA-C404-4B49-AB1F-E878AE39476A}" type="slidenum">
              <a:rPr lang="en-US" smtClean="0"/>
              <a:t>‹#›</a:t>
            </a:fld>
            <a:endParaRPr lang="en-US"/>
          </a:p>
        </p:txBody>
      </p:sp>
    </p:spTree>
    <p:extLst>
      <p:ext uri="{BB962C8B-B14F-4D97-AF65-F5344CB8AC3E}">
        <p14:creationId xmlns:p14="http://schemas.microsoft.com/office/powerpoint/2010/main" val="96203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5559E9-710D-405B-A677-54584CAADDFB}"/>
              </a:ext>
            </a:extLst>
          </p:cNvPr>
          <p:cNvSpPr>
            <a:spLocks noGrp="1"/>
          </p:cNvSpPr>
          <p:nvPr>
            <p:ph type="dt" sz="half" idx="10"/>
          </p:nvPr>
        </p:nvSpPr>
        <p:spPr/>
        <p:txBody>
          <a:bodyPr/>
          <a:lstStyle/>
          <a:p>
            <a:fld id="{5FB9781A-4F6C-4B3D-803D-0804DF5ADEDD}" type="datetimeFigureOut">
              <a:rPr lang="en-US" smtClean="0"/>
              <a:t>1/31/2019</a:t>
            </a:fld>
            <a:endParaRPr lang="en-US"/>
          </a:p>
        </p:txBody>
      </p:sp>
      <p:sp>
        <p:nvSpPr>
          <p:cNvPr id="3" name="Footer Placeholder 2">
            <a:extLst>
              <a:ext uri="{FF2B5EF4-FFF2-40B4-BE49-F238E27FC236}">
                <a16:creationId xmlns:a16="http://schemas.microsoft.com/office/drawing/2014/main" id="{9AF2F6FD-9E31-4739-9D0A-3E272F7D1A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B6C245-5537-4BE2-865C-A799D44A396C}"/>
              </a:ext>
            </a:extLst>
          </p:cNvPr>
          <p:cNvSpPr>
            <a:spLocks noGrp="1"/>
          </p:cNvSpPr>
          <p:nvPr>
            <p:ph type="sldNum" sz="quarter" idx="12"/>
          </p:nvPr>
        </p:nvSpPr>
        <p:spPr/>
        <p:txBody>
          <a:bodyPr/>
          <a:lstStyle/>
          <a:p>
            <a:fld id="{D8E3DEDA-C404-4B49-AB1F-E878AE39476A}" type="slidenum">
              <a:rPr lang="en-US" smtClean="0"/>
              <a:t>‹#›</a:t>
            </a:fld>
            <a:endParaRPr lang="en-US"/>
          </a:p>
        </p:txBody>
      </p:sp>
    </p:spTree>
    <p:extLst>
      <p:ext uri="{BB962C8B-B14F-4D97-AF65-F5344CB8AC3E}">
        <p14:creationId xmlns:p14="http://schemas.microsoft.com/office/powerpoint/2010/main" val="158858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3A3D9-23FA-4DF3-8AAB-29793EC9E8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4A017-D5F5-4135-93E1-A7EB85BAE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1447A-34FA-4079-9626-F4B1C2471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7CFA52-4484-46C1-B0D9-42484B0BE110}"/>
              </a:ext>
            </a:extLst>
          </p:cNvPr>
          <p:cNvSpPr>
            <a:spLocks noGrp="1"/>
          </p:cNvSpPr>
          <p:nvPr>
            <p:ph type="dt" sz="half" idx="10"/>
          </p:nvPr>
        </p:nvSpPr>
        <p:spPr/>
        <p:txBody>
          <a:bodyPr/>
          <a:lstStyle/>
          <a:p>
            <a:fld id="{5FB9781A-4F6C-4B3D-803D-0804DF5ADEDD}" type="datetimeFigureOut">
              <a:rPr lang="en-US" smtClean="0"/>
              <a:t>1/31/2019</a:t>
            </a:fld>
            <a:endParaRPr lang="en-US"/>
          </a:p>
        </p:txBody>
      </p:sp>
      <p:sp>
        <p:nvSpPr>
          <p:cNvPr id="6" name="Footer Placeholder 5">
            <a:extLst>
              <a:ext uri="{FF2B5EF4-FFF2-40B4-BE49-F238E27FC236}">
                <a16:creationId xmlns:a16="http://schemas.microsoft.com/office/drawing/2014/main" id="{069B4E76-C778-453E-8FF5-AEF0CCF136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C13F4-743D-4B8A-8CE4-3E226F5CC152}"/>
              </a:ext>
            </a:extLst>
          </p:cNvPr>
          <p:cNvSpPr>
            <a:spLocks noGrp="1"/>
          </p:cNvSpPr>
          <p:nvPr>
            <p:ph type="sldNum" sz="quarter" idx="12"/>
          </p:nvPr>
        </p:nvSpPr>
        <p:spPr/>
        <p:txBody>
          <a:bodyPr/>
          <a:lstStyle/>
          <a:p>
            <a:fld id="{D8E3DEDA-C404-4B49-AB1F-E878AE39476A}" type="slidenum">
              <a:rPr lang="en-US" smtClean="0"/>
              <a:t>‹#›</a:t>
            </a:fld>
            <a:endParaRPr lang="en-US"/>
          </a:p>
        </p:txBody>
      </p:sp>
    </p:spTree>
    <p:extLst>
      <p:ext uri="{BB962C8B-B14F-4D97-AF65-F5344CB8AC3E}">
        <p14:creationId xmlns:p14="http://schemas.microsoft.com/office/powerpoint/2010/main" val="165470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9B06-3604-4E7D-B469-A629282CC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5A9D4E-4C96-47F1-A671-E04D3A6960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084DAB-A052-493C-8F1B-BC5BE91A9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6F403D-2E8E-4DCD-888C-B718B34F1BDB}"/>
              </a:ext>
            </a:extLst>
          </p:cNvPr>
          <p:cNvSpPr>
            <a:spLocks noGrp="1"/>
          </p:cNvSpPr>
          <p:nvPr>
            <p:ph type="dt" sz="half" idx="10"/>
          </p:nvPr>
        </p:nvSpPr>
        <p:spPr/>
        <p:txBody>
          <a:bodyPr/>
          <a:lstStyle/>
          <a:p>
            <a:fld id="{5FB9781A-4F6C-4B3D-803D-0804DF5ADEDD}" type="datetimeFigureOut">
              <a:rPr lang="en-US" smtClean="0"/>
              <a:t>1/31/2019</a:t>
            </a:fld>
            <a:endParaRPr lang="en-US"/>
          </a:p>
        </p:txBody>
      </p:sp>
      <p:sp>
        <p:nvSpPr>
          <p:cNvPr id="6" name="Footer Placeholder 5">
            <a:extLst>
              <a:ext uri="{FF2B5EF4-FFF2-40B4-BE49-F238E27FC236}">
                <a16:creationId xmlns:a16="http://schemas.microsoft.com/office/drawing/2014/main" id="{F60E7CD7-3F59-471D-8245-32E161B32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4E951-1B34-4C32-B77B-25D2452CC50B}"/>
              </a:ext>
            </a:extLst>
          </p:cNvPr>
          <p:cNvSpPr>
            <a:spLocks noGrp="1"/>
          </p:cNvSpPr>
          <p:nvPr>
            <p:ph type="sldNum" sz="quarter" idx="12"/>
          </p:nvPr>
        </p:nvSpPr>
        <p:spPr/>
        <p:txBody>
          <a:bodyPr/>
          <a:lstStyle/>
          <a:p>
            <a:fld id="{D8E3DEDA-C404-4B49-AB1F-E878AE39476A}" type="slidenum">
              <a:rPr lang="en-US" smtClean="0"/>
              <a:t>‹#›</a:t>
            </a:fld>
            <a:endParaRPr lang="en-US"/>
          </a:p>
        </p:txBody>
      </p:sp>
    </p:spTree>
    <p:extLst>
      <p:ext uri="{BB962C8B-B14F-4D97-AF65-F5344CB8AC3E}">
        <p14:creationId xmlns:p14="http://schemas.microsoft.com/office/powerpoint/2010/main" val="62041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379B7-9ED6-48D6-AB16-A5DA6FF4E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9B4158-FF4B-4C66-ADF1-0A6E15A73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2F5B5-D401-4FC1-9057-B96BE25F9D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9781A-4F6C-4B3D-803D-0804DF5ADEDD}" type="datetimeFigureOut">
              <a:rPr lang="en-US" smtClean="0"/>
              <a:t>1/31/2019</a:t>
            </a:fld>
            <a:endParaRPr lang="en-US"/>
          </a:p>
        </p:txBody>
      </p:sp>
      <p:sp>
        <p:nvSpPr>
          <p:cNvPr id="5" name="Footer Placeholder 4">
            <a:extLst>
              <a:ext uri="{FF2B5EF4-FFF2-40B4-BE49-F238E27FC236}">
                <a16:creationId xmlns:a16="http://schemas.microsoft.com/office/drawing/2014/main" id="{95B6BEF4-5697-4C5D-9FE7-87E534404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12BC16-3BE2-428D-BCBF-10B0E126E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3DEDA-C404-4B49-AB1F-E878AE39476A}" type="slidenum">
              <a:rPr lang="en-US" smtClean="0"/>
              <a:t>‹#›</a:t>
            </a:fld>
            <a:endParaRPr lang="en-US"/>
          </a:p>
        </p:txBody>
      </p:sp>
    </p:spTree>
    <p:extLst>
      <p:ext uri="{BB962C8B-B14F-4D97-AF65-F5344CB8AC3E}">
        <p14:creationId xmlns:p14="http://schemas.microsoft.com/office/powerpoint/2010/main" val="290121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amrutam-nopen.blogspot.com/2012/07/how-my-school-made-me-what-i-am.html" TargetMode="Externa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94F0-EF72-4758-90C4-2E63D9B0C129}"/>
              </a:ext>
            </a:extLst>
          </p:cNvPr>
          <p:cNvSpPr>
            <a:spLocks noGrp="1"/>
          </p:cNvSpPr>
          <p:nvPr>
            <p:ph type="ctrTitle"/>
          </p:nvPr>
        </p:nvSpPr>
        <p:spPr>
          <a:xfrm>
            <a:off x="2481942" y="416945"/>
            <a:ext cx="9387296" cy="2018770"/>
          </a:xfrm>
        </p:spPr>
        <p:txBody>
          <a:bodyPr>
            <a:noAutofit/>
          </a:bodyPr>
          <a:lstStyle/>
          <a:p>
            <a:r>
              <a:rPr lang="en-US" sz="4000" b="1" cap="small" dirty="0">
                <a:solidFill>
                  <a:srgbClr val="0070C0"/>
                </a:solidFill>
                <a:latin typeface="Calibri" panose="020F0502020204030204" pitchFamily="34" charset="0"/>
              </a:rPr>
              <a:t>New York State Board of Regents </a:t>
            </a:r>
            <a:br>
              <a:rPr lang="en-US" sz="4000" b="1" cap="small" dirty="0">
                <a:solidFill>
                  <a:srgbClr val="0070C0"/>
                </a:solidFill>
                <a:latin typeface="Calibri" panose="020F0502020204030204" pitchFamily="34" charset="0"/>
              </a:rPr>
            </a:br>
            <a:r>
              <a:rPr lang="en-US" sz="4000" b="1" cap="small" dirty="0">
                <a:solidFill>
                  <a:srgbClr val="0070C0"/>
                </a:solidFill>
                <a:latin typeface="Calibri" panose="020F0502020204030204" pitchFamily="34" charset="0"/>
              </a:rPr>
              <a:t>Early Childhood Workgroup’s </a:t>
            </a:r>
            <a:br>
              <a:rPr lang="en-US" sz="4000" b="1" cap="small" dirty="0">
                <a:solidFill>
                  <a:srgbClr val="0070C0"/>
                </a:solidFill>
                <a:latin typeface="Calibri" panose="020F0502020204030204" pitchFamily="34" charset="0"/>
              </a:rPr>
            </a:br>
            <a:r>
              <a:rPr lang="en-US" sz="4000" b="1" cap="small" dirty="0">
                <a:solidFill>
                  <a:srgbClr val="0070C0"/>
                </a:solidFill>
                <a:latin typeface="Calibri" panose="020F0502020204030204" pitchFamily="34" charset="0"/>
              </a:rPr>
              <a:t>Blue Ribbon Committee </a:t>
            </a:r>
          </a:p>
        </p:txBody>
      </p:sp>
      <p:sp>
        <p:nvSpPr>
          <p:cNvPr id="3" name="Subtitle 2">
            <a:extLst>
              <a:ext uri="{FF2B5EF4-FFF2-40B4-BE49-F238E27FC236}">
                <a16:creationId xmlns:a16="http://schemas.microsoft.com/office/drawing/2014/main" id="{3C87E227-ACEC-4F3F-A6FF-2260B093CECE}"/>
              </a:ext>
            </a:extLst>
          </p:cNvPr>
          <p:cNvSpPr>
            <a:spLocks noGrp="1"/>
          </p:cNvSpPr>
          <p:nvPr>
            <p:ph type="subTitle" idx="1"/>
          </p:nvPr>
        </p:nvSpPr>
        <p:spPr>
          <a:xfrm>
            <a:off x="2481942" y="2532019"/>
            <a:ext cx="9035028" cy="1654628"/>
          </a:xfrm>
        </p:spPr>
        <p:txBody>
          <a:bodyPr>
            <a:normAutofit fontScale="92500"/>
          </a:bodyPr>
          <a:lstStyle/>
          <a:p>
            <a:pPr algn="l"/>
            <a:r>
              <a:rPr lang="en-US" sz="3200" b="1" i="1" dirty="0">
                <a:solidFill>
                  <a:schemeClr val="accent1"/>
                </a:solidFill>
              </a:rPr>
              <a:t>                               </a:t>
            </a:r>
          </a:p>
          <a:p>
            <a:r>
              <a:rPr lang="en-US" sz="3200" b="1" i="1" dirty="0">
                <a:solidFill>
                  <a:schemeClr val="accent1"/>
                </a:solidFill>
              </a:rPr>
              <a:t>                                                </a:t>
            </a:r>
            <a:r>
              <a:rPr lang="en-US" sz="3200" b="1" i="1" dirty="0">
                <a:solidFill>
                  <a:srgbClr val="00B0F0"/>
                </a:solidFill>
              </a:rPr>
              <a:t>FINAL RECOMMENDATIONS</a:t>
            </a:r>
          </a:p>
          <a:p>
            <a:r>
              <a:rPr lang="en-US" b="1" i="1" dirty="0">
                <a:solidFill>
                  <a:srgbClr val="00B0F0"/>
                </a:solidFill>
              </a:rPr>
              <a:t>                                                                                                       September 2018</a:t>
            </a:r>
            <a:endParaRPr lang="en-US" b="1" dirty="0">
              <a:solidFill>
                <a:srgbClr val="00B0F0"/>
              </a:solidFill>
            </a:endParaRPr>
          </a:p>
          <a:p>
            <a:pPr algn="l"/>
            <a:endParaRPr lang="en-US" sz="1000" b="1" dirty="0"/>
          </a:p>
        </p:txBody>
      </p:sp>
      <p:pic>
        <p:nvPicPr>
          <p:cNvPr id="4" name="Picture 3" descr="SEDseal">
            <a:extLst>
              <a:ext uri="{FF2B5EF4-FFF2-40B4-BE49-F238E27FC236}">
                <a16:creationId xmlns:a16="http://schemas.microsoft.com/office/drawing/2014/main" id="{EBFDB078-2CBC-4BC3-BCA4-EAFF817665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389" y="320641"/>
            <a:ext cx="2406167" cy="2466102"/>
          </a:xfrm>
          <a:prstGeom prst="rect">
            <a:avLst/>
          </a:prstGeom>
          <a:noFill/>
          <a:ln>
            <a:noFill/>
          </a:ln>
        </p:spPr>
      </p:pic>
      <p:sp>
        <p:nvSpPr>
          <p:cNvPr id="8" name="Slide Number Placeholder 7">
            <a:extLst>
              <a:ext uri="{FF2B5EF4-FFF2-40B4-BE49-F238E27FC236}">
                <a16:creationId xmlns:a16="http://schemas.microsoft.com/office/drawing/2014/main" id="{2FFF49D2-08B2-4E4B-96DF-322B5BB77F97}"/>
              </a:ext>
            </a:extLst>
          </p:cNvPr>
          <p:cNvSpPr>
            <a:spLocks noGrp="1"/>
          </p:cNvSpPr>
          <p:nvPr>
            <p:ph type="sldNum" sz="quarter" idx="10"/>
          </p:nvPr>
        </p:nvSpPr>
        <p:spPr>
          <a:xfrm>
            <a:off x="11125200" y="6355080"/>
            <a:ext cx="0" cy="0"/>
          </a:xfrm>
        </p:spPr>
        <p:txBody>
          <a:bodyPr/>
          <a:lstStyle/>
          <a:p>
            <a:fld id="{EAD698D5-6677-4154-AABF-F2F026470A0C}" type="slidenum">
              <a:rPr lang="en-US" smtClean="0"/>
              <a:t>1</a:t>
            </a:fld>
            <a:endParaRPr lang="en-US" dirty="0"/>
          </a:p>
        </p:txBody>
      </p:sp>
      <p:pic>
        <p:nvPicPr>
          <p:cNvPr id="10" name="Picture 9">
            <a:extLst>
              <a:ext uri="{FF2B5EF4-FFF2-40B4-BE49-F238E27FC236}">
                <a16:creationId xmlns:a16="http://schemas.microsoft.com/office/drawing/2014/main" id="{742A0144-53F9-4939-AF28-4FDFDB95D5C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3390" y="3065417"/>
            <a:ext cx="6954784" cy="3611827"/>
          </a:xfrm>
          <a:prstGeom prst="rect">
            <a:avLst/>
          </a:prstGeom>
        </p:spPr>
      </p:pic>
    </p:spTree>
    <p:extLst>
      <p:ext uri="{BB962C8B-B14F-4D97-AF65-F5344CB8AC3E}">
        <p14:creationId xmlns:p14="http://schemas.microsoft.com/office/powerpoint/2010/main" val="157844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0BFE78-5F3E-4A1B-AACB-0F8581700C4F}"/>
              </a:ext>
            </a:extLst>
          </p:cNvPr>
          <p:cNvSpPr>
            <a:spLocks noGrp="1"/>
          </p:cNvSpPr>
          <p:nvPr>
            <p:ph idx="1"/>
          </p:nvPr>
        </p:nvSpPr>
        <p:spPr>
          <a:xfrm>
            <a:off x="838200" y="2292095"/>
            <a:ext cx="10515600" cy="3884867"/>
          </a:xfrm>
        </p:spPr>
        <p:txBody>
          <a:bodyPr>
            <a:normAutofit/>
          </a:bodyPr>
          <a:lstStyle/>
          <a:p>
            <a:pPr marL="0" indent="0">
              <a:buNone/>
            </a:pPr>
            <a:endParaRPr lang="en-US" sz="2400" b="1" dirty="0"/>
          </a:p>
          <a:p>
            <a:pPr marL="0" lvl="0" indent="0">
              <a:buNone/>
            </a:pPr>
            <a:endParaRPr lang="en-US" sz="2400" dirty="0"/>
          </a:p>
        </p:txBody>
      </p:sp>
      <p:sp>
        <p:nvSpPr>
          <p:cNvPr id="5" name="Title 1">
            <a:extLst>
              <a:ext uri="{FF2B5EF4-FFF2-40B4-BE49-F238E27FC236}">
                <a16:creationId xmlns:a16="http://schemas.microsoft.com/office/drawing/2014/main" id="{246825C4-3CBE-4DB7-BCFA-A8BBB7F6D42B}"/>
              </a:ext>
            </a:extLst>
          </p:cNvPr>
          <p:cNvSpPr txBox="1">
            <a:spLocks/>
          </p:cNvSpPr>
          <p:nvPr/>
        </p:nvSpPr>
        <p:spPr>
          <a:xfrm>
            <a:off x="2477194" y="616822"/>
            <a:ext cx="73983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cap="small" dirty="0">
                <a:solidFill>
                  <a:srgbClr val="0070C0"/>
                </a:solidFill>
                <a:latin typeface="Calibri" panose="020F0502020204030204" pitchFamily="34" charset="0"/>
              </a:rPr>
              <a:t>Summary</a:t>
            </a:r>
          </a:p>
        </p:txBody>
      </p:sp>
      <p:pic>
        <p:nvPicPr>
          <p:cNvPr id="6" name="Picture 5">
            <a:extLst>
              <a:ext uri="{FF2B5EF4-FFF2-40B4-BE49-F238E27FC236}">
                <a16:creationId xmlns:a16="http://schemas.microsoft.com/office/drawing/2014/main" id="{1348C65C-68C0-4EA2-98DD-27539E8A0637}"/>
              </a:ext>
            </a:extLst>
          </p:cNvPr>
          <p:cNvPicPr>
            <a:picLocks noChangeAspect="1"/>
          </p:cNvPicPr>
          <p:nvPr/>
        </p:nvPicPr>
        <p:blipFill>
          <a:blip r:embed="rId3"/>
          <a:stretch>
            <a:fillRect/>
          </a:stretch>
        </p:blipFill>
        <p:spPr>
          <a:xfrm>
            <a:off x="304800" y="318473"/>
            <a:ext cx="1786283" cy="1828959"/>
          </a:xfrm>
          <a:prstGeom prst="rect">
            <a:avLst/>
          </a:prstGeom>
        </p:spPr>
      </p:pic>
      <p:sp>
        <p:nvSpPr>
          <p:cNvPr id="7" name="Content Placeholder 2">
            <a:extLst>
              <a:ext uri="{FF2B5EF4-FFF2-40B4-BE49-F238E27FC236}">
                <a16:creationId xmlns:a16="http://schemas.microsoft.com/office/drawing/2014/main" id="{192229B5-F34D-41D4-B49B-AAAB5D38C4C9}"/>
              </a:ext>
            </a:extLst>
          </p:cNvPr>
          <p:cNvSpPr txBox="1">
            <a:spLocks/>
          </p:cNvSpPr>
          <p:nvPr/>
        </p:nvSpPr>
        <p:spPr>
          <a:xfrm>
            <a:off x="1113184" y="2292095"/>
            <a:ext cx="10774016" cy="3854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These Recommendations are a first step in achieving the Regents’ ambitious vision for early care and education in New York. </a:t>
            </a:r>
          </a:p>
          <a:p>
            <a:r>
              <a:rPr lang="en-US" sz="2400" dirty="0"/>
              <a:t>The Regents’ five-year phased-in approach to support and advance policies will prioritize children with greatest need and will require a coordinated effort with other State agencies and initiatives. </a:t>
            </a:r>
          </a:p>
          <a:p>
            <a:r>
              <a:rPr lang="en-US" sz="2400" dirty="0"/>
              <a:t>These efforts will result in high-quality early childhood and education programs throughout New York State that recruit and retain highly effective, culturally responsive, and linguistically-prepared educators, and ensure young children get a healthy start from birth, become ready for kindergarten, stay on track to graduate from high school, and are successful in life.  </a:t>
            </a:r>
          </a:p>
          <a:p>
            <a:pPr marL="0" indent="0">
              <a:buNone/>
            </a:pPr>
            <a:endParaRPr lang="en-US" dirty="0"/>
          </a:p>
          <a:p>
            <a:pPr marL="457200" indent="-457200">
              <a:buFont typeface="+mj-lt"/>
              <a:buAutoNum type="arabicPeriod" startAt="12"/>
            </a:pPr>
            <a:endParaRPr lang="en-US" sz="2400" dirty="0"/>
          </a:p>
        </p:txBody>
      </p:sp>
      <p:sp>
        <p:nvSpPr>
          <p:cNvPr id="2" name="Slide Number Placeholder 1">
            <a:extLst>
              <a:ext uri="{FF2B5EF4-FFF2-40B4-BE49-F238E27FC236}">
                <a16:creationId xmlns:a16="http://schemas.microsoft.com/office/drawing/2014/main" id="{144AF21D-57D6-4FC5-BA9D-55B06A41BB4C}"/>
              </a:ext>
            </a:extLst>
          </p:cNvPr>
          <p:cNvSpPr>
            <a:spLocks noGrp="1"/>
          </p:cNvSpPr>
          <p:nvPr>
            <p:ph type="sldNum" sz="quarter" idx="10"/>
          </p:nvPr>
        </p:nvSpPr>
        <p:spPr/>
        <p:txBody>
          <a:bodyPr/>
          <a:lstStyle/>
          <a:p>
            <a:fld id="{DB20D639-632A-4008-8BC4-D457EDC927FE}" type="slidenum">
              <a:rPr lang="en-US" smtClean="0"/>
              <a:pPr/>
              <a:t>10</a:t>
            </a:fld>
            <a:endParaRPr lang="en-US" dirty="0"/>
          </a:p>
        </p:txBody>
      </p:sp>
    </p:spTree>
    <p:extLst>
      <p:ext uri="{BB962C8B-B14F-4D97-AF65-F5344CB8AC3E}">
        <p14:creationId xmlns:p14="http://schemas.microsoft.com/office/powerpoint/2010/main" val="3760324010"/>
      </p:ext>
    </p:extLst>
  </p:cSld>
  <p:clrMapOvr>
    <a:masterClrMapping/>
  </p:clrMapOvr>
  <mc:AlternateContent xmlns:mc="http://schemas.openxmlformats.org/markup-compatibility/2006" xmlns:p14="http://schemas.microsoft.com/office/powerpoint/2010/main">
    <mc:Choice Requires="p14">
      <p:transition spd="med" p14:dur="700" advTm="89500">
        <p:fade/>
      </p:transition>
    </mc:Choice>
    <mc:Fallback xmlns="">
      <p:transition spd="med" advTm="895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4351-CF09-4FE2-B16C-FE2D56DAAEE0}"/>
              </a:ext>
            </a:extLst>
          </p:cNvPr>
          <p:cNvSpPr>
            <a:spLocks noGrp="1"/>
          </p:cNvSpPr>
          <p:nvPr>
            <p:ph type="title"/>
          </p:nvPr>
        </p:nvSpPr>
        <p:spPr>
          <a:xfrm>
            <a:off x="1907177" y="441952"/>
            <a:ext cx="9485682" cy="615440"/>
          </a:xfrm>
        </p:spPr>
        <p:txBody>
          <a:bodyPr>
            <a:normAutofit/>
          </a:bodyPr>
          <a:lstStyle/>
          <a:p>
            <a:r>
              <a:rPr lang="en-US" sz="3600" b="1" dirty="0">
                <a:solidFill>
                  <a:srgbClr val="0070C0"/>
                </a:solidFill>
              </a:rPr>
              <a:t>Timeline for Implementation</a:t>
            </a:r>
          </a:p>
        </p:txBody>
      </p:sp>
      <p:sp>
        <p:nvSpPr>
          <p:cNvPr id="3" name="Content Placeholder 2">
            <a:extLst>
              <a:ext uri="{FF2B5EF4-FFF2-40B4-BE49-F238E27FC236}">
                <a16:creationId xmlns:a16="http://schemas.microsoft.com/office/drawing/2014/main" id="{F0A4B62B-DA47-4148-9A15-08E63B0B651A}"/>
              </a:ext>
            </a:extLst>
          </p:cNvPr>
          <p:cNvSpPr>
            <a:spLocks noGrp="1"/>
          </p:cNvSpPr>
          <p:nvPr>
            <p:ph idx="1"/>
          </p:nvPr>
        </p:nvSpPr>
        <p:spPr>
          <a:xfrm>
            <a:off x="1566121" y="1402651"/>
            <a:ext cx="10057508" cy="5455349"/>
          </a:xfrm>
        </p:spPr>
        <p:txBody>
          <a:bodyPr/>
          <a:lstStyle/>
          <a:p>
            <a:pPr marL="0" indent="0">
              <a:buNone/>
            </a:pPr>
            <a:r>
              <a:rPr lang="en-US" sz="2400" b="1" dirty="0"/>
              <a:t>September 2018: </a:t>
            </a:r>
          </a:p>
          <a:p>
            <a:pPr lvl="1">
              <a:buFont typeface="Wingdings" panose="05000000000000000000" pitchFamily="2" charset="2"/>
              <a:buChar char="§"/>
            </a:pPr>
            <a:r>
              <a:rPr lang="en-US" sz="2200" dirty="0"/>
              <a:t>Approval of recommendations by Board of Regents</a:t>
            </a:r>
          </a:p>
          <a:p>
            <a:pPr lvl="1">
              <a:spcBef>
                <a:spcPts val="0"/>
              </a:spcBef>
              <a:buFont typeface="Wingdings" panose="05000000000000000000" pitchFamily="2" charset="2"/>
              <a:buChar char="§"/>
            </a:pPr>
            <a:r>
              <a:rPr lang="en-US" sz="2200" dirty="0"/>
              <a:t>Final report to be printed and released</a:t>
            </a:r>
          </a:p>
          <a:p>
            <a:pPr marL="0" indent="0">
              <a:buNone/>
            </a:pPr>
            <a:r>
              <a:rPr lang="en-US" sz="2400" b="1" dirty="0"/>
              <a:t>October - December 2018:</a:t>
            </a:r>
          </a:p>
          <a:p>
            <a:pPr lvl="1">
              <a:buFont typeface="Wingdings" panose="05000000000000000000" pitchFamily="2" charset="2"/>
              <a:buChar char="§"/>
            </a:pPr>
            <a:r>
              <a:rPr lang="en-US" sz="2200" dirty="0"/>
              <a:t>Strategize with key State agency heads to jointly present recommendations </a:t>
            </a:r>
          </a:p>
          <a:p>
            <a:pPr lvl="1">
              <a:spcBef>
                <a:spcPts val="0"/>
              </a:spcBef>
              <a:buFont typeface="Wingdings" panose="05000000000000000000" pitchFamily="2" charset="2"/>
              <a:buChar char="§"/>
            </a:pPr>
            <a:r>
              <a:rPr lang="en-US" sz="2200" dirty="0"/>
              <a:t>Present recommendations and final report to key legislators and the executive</a:t>
            </a:r>
          </a:p>
          <a:p>
            <a:pPr lvl="1">
              <a:spcBef>
                <a:spcPts val="0"/>
              </a:spcBef>
              <a:buFont typeface="Wingdings" panose="05000000000000000000" pitchFamily="2" charset="2"/>
              <a:buChar char="§"/>
            </a:pPr>
            <a:r>
              <a:rPr lang="en-US" sz="2200" dirty="0"/>
              <a:t>Begin meeting with education advocates (NYSCOSS, NYSSBA, SAANYS, etc.) </a:t>
            </a:r>
          </a:p>
          <a:p>
            <a:pPr marL="0" indent="0">
              <a:buNone/>
            </a:pPr>
            <a:r>
              <a:rPr lang="en-US" sz="2400" b="1" dirty="0"/>
              <a:t>January -  April 2019:</a:t>
            </a:r>
          </a:p>
          <a:p>
            <a:pPr marL="741363" lvl="1" indent="-284163">
              <a:buFont typeface="Wingdings" panose="05000000000000000000" pitchFamily="2" charset="2"/>
              <a:buChar char="§"/>
            </a:pPr>
            <a:r>
              <a:rPr lang="en-US" sz="2200" dirty="0"/>
              <a:t>Continue to meet with the legislature and executive on recommendations needing budget approval</a:t>
            </a:r>
          </a:p>
          <a:p>
            <a:pPr marL="0" indent="0">
              <a:buNone/>
            </a:pPr>
            <a:r>
              <a:rPr lang="en-US" sz="2400" b="1" dirty="0"/>
              <a:t>January - June 2019: </a:t>
            </a:r>
          </a:p>
          <a:p>
            <a:pPr lvl="1">
              <a:buFont typeface="Wingdings" panose="05000000000000000000" pitchFamily="2" charset="2"/>
              <a:buChar char="§"/>
            </a:pPr>
            <a:r>
              <a:rPr lang="en-US" sz="2200" dirty="0"/>
              <a:t>Continue to meet with the legislature and executive on recommendations needing legislative approval</a:t>
            </a:r>
          </a:p>
          <a:p>
            <a:pPr marL="0" indent="0">
              <a:buNone/>
            </a:pPr>
            <a:endParaRPr lang="en-US" sz="2200" b="1" dirty="0"/>
          </a:p>
          <a:p>
            <a:pPr marL="0" indent="0">
              <a:buNone/>
            </a:pPr>
            <a:endParaRPr lang="en-US" sz="2800" dirty="0"/>
          </a:p>
        </p:txBody>
      </p:sp>
      <p:pic>
        <p:nvPicPr>
          <p:cNvPr id="5" name="Picture 4" descr="SEDseal">
            <a:extLst>
              <a:ext uri="{FF2B5EF4-FFF2-40B4-BE49-F238E27FC236}">
                <a16:creationId xmlns:a16="http://schemas.microsoft.com/office/drawing/2014/main" id="{03F393F8-4397-47A9-A78F-E62641FC0D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024" y="340353"/>
            <a:ext cx="1343474" cy="1376938"/>
          </a:xfrm>
          <a:prstGeom prst="rect">
            <a:avLst/>
          </a:prstGeom>
          <a:noFill/>
          <a:ln>
            <a:noFill/>
          </a:ln>
        </p:spPr>
      </p:pic>
      <p:sp>
        <p:nvSpPr>
          <p:cNvPr id="4" name="Slide Number Placeholder 3">
            <a:extLst>
              <a:ext uri="{FF2B5EF4-FFF2-40B4-BE49-F238E27FC236}">
                <a16:creationId xmlns:a16="http://schemas.microsoft.com/office/drawing/2014/main" id="{41DAD724-CA7A-43B3-BF5E-5E2F15DDE17D}"/>
              </a:ext>
            </a:extLst>
          </p:cNvPr>
          <p:cNvSpPr>
            <a:spLocks noGrp="1"/>
          </p:cNvSpPr>
          <p:nvPr>
            <p:ph type="sldNum" sz="quarter" idx="10"/>
          </p:nvPr>
        </p:nvSpPr>
        <p:spPr/>
        <p:txBody>
          <a:bodyPr/>
          <a:lstStyle/>
          <a:p>
            <a:fld id="{DB20D639-632A-4008-8BC4-D457EDC927FE}" type="slidenum">
              <a:rPr lang="en-US" smtClean="0"/>
              <a:pPr/>
              <a:t>11</a:t>
            </a:fld>
            <a:endParaRPr lang="en-US" dirty="0"/>
          </a:p>
        </p:txBody>
      </p:sp>
    </p:spTree>
    <p:extLst>
      <p:ext uri="{BB962C8B-B14F-4D97-AF65-F5344CB8AC3E}">
        <p14:creationId xmlns:p14="http://schemas.microsoft.com/office/powerpoint/2010/main" val="1934130633"/>
      </p:ext>
    </p:extLst>
  </p:cSld>
  <p:clrMapOvr>
    <a:masterClrMapping/>
  </p:clrMapOvr>
  <mc:AlternateContent xmlns:mc="http://schemas.openxmlformats.org/markup-compatibility/2006" xmlns:p14="http://schemas.microsoft.com/office/powerpoint/2010/main">
    <mc:Choice Requires="p14">
      <p:transition spd="med" p14:dur="700" advTm="89500">
        <p:fade/>
      </p:transition>
    </mc:Choice>
    <mc:Fallback xmlns="">
      <p:transition spd="med" advTm="895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F956EA-5DDE-4C80-86AF-77452329C133}"/>
              </a:ext>
            </a:extLst>
          </p:cNvPr>
          <p:cNvSpPr>
            <a:spLocks noGrp="1"/>
          </p:cNvSpPr>
          <p:nvPr>
            <p:ph type="sldNum" sz="quarter" idx="10"/>
          </p:nvPr>
        </p:nvSpPr>
        <p:spPr/>
        <p:txBody>
          <a:bodyPr/>
          <a:lstStyle/>
          <a:p>
            <a:fld id="{DB20D639-632A-4008-8BC4-D457EDC927FE}" type="slidenum">
              <a:rPr lang="en-US" smtClean="0"/>
              <a:pPr/>
              <a:t>12</a:t>
            </a:fld>
            <a:endParaRPr lang="en-US" dirty="0"/>
          </a:p>
        </p:txBody>
      </p:sp>
      <p:pic>
        <p:nvPicPr>
          <p:cNvPr id="5" name="Picture 4">
            <a:extLst>
              <a:ext uri="{FF2B5EF4-FFF2-40B4-BE49-F238E27FC236}">
                <a16:creationId xmlns:a16="http://schemas.microsoft.com/office/drawing/2014/main" id="{4E862740-32FD-48C3-A0FB-71E48176DE4D}"/>
              </a:ext>
            </a:extLst>
          </p:cNvPr>
          <p:cNvPicPr>
            <a:picLocks noChangeAspect="1"/>
          </p:cNvPicPr>
          <p:nvPr/>
        </p:nvPicPr>
        <p:blipFill rotWithShape="1">
          <a:blip r:embed="rId3"/>
          <a:srcRect l="20132" t="14385" r="30230" b="9122"/>
          <a:stretch/>
        </p:blipFill>
        <p:spPr>
          <a:xfrm>
            <a:off x="2598820" y="566248"/>
            <a:ext cx="6605337" cy="5725503"/>
          </a:xfrm>
          <a:prstGeom prst="rect">
            <a:avLst/>
          </a:prstGeom>
        </p:spPr>
      </p:pic>
    </p:spTree>
    <p:extLst>
      <p:ext uri="{BB962C8B-B14F-4D97-AF65-F5344CB8AC3E}">
        <p14:creationId xmlns:p14="http://schemas.microsoft.com/office/powerpoint/2010/main" val="2571186812"/>
      </p:ext>
    </p:extLst>
  </p:cSld>
  <p:clrMapOvr>
    <a:masterClrMapping/>
  </p:clrMapOvr>
  <mc:AlternateContent xmlns:mc="http://schemas.openxmlformats.org/markup-compatibility/2006" xmlns:p14="http://schemas.microsoft.com/office/powerpoint/2010/main">
    <mc:Choice Requires="p14">
      <p:transition spd="med" p14:dur="700" advTm="89500">
        <p:fade/>
      </p:transition>
    </mc:Choice>
    <mc:Fallback xmlns="">
      <p:transition spd="med" advTm="895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BA00-6B71-4A8F-8E9F-461489716142}"/>
              </a:ext>
            </a:extLst>
          </p:cNvPr>
          <p:cNvSpPr>
            <a:spLocks noGrp="1"/>
          </p:cNvSpPr>
          <p:nvPr>
            <p:ph type="title"/>
          </p:nvPr>
        </p:nvSpPr>
        <p:spPr>
          <a:xfrm>
            <a:off x="2393542" y="582092"/>
            <a:ext cx="8762138" cy="1325563"/>
          </a:xfrm>
        </p:spPr>
        <p:txBody>
          <a:bodyPr>
            <a:normAutofit/>
          </a:bodyPr>
          <a:lstStyle/>
          <a:p>
            <a:r>
              <a:rPr lang="en-US" sz="3600" b="1" dirty="0">
                <a:solidFill>
                  <a:srgbClr val="0070C0"/>
                </a:solidFill>
              </a:rPr>
              <a:t>Vision of the Early Childhood Workgroup’s Blue Ribbon Committee</a:t>
            </a:r>
            <a:r>
              <a:rPr lang="en-US" sz="3600" b="1" dirty="0"/>
              <a:t> </a:t>
            </a:r>
          </a:p>
        </p:txBody>
      </p:sp>
      <p:sp>
        <p:nvSpPr>
          <p:cNvPr id="3" name="Content Placeholder 2">
            <a:extLst>
              <a:ext uri="{FF2B5EF4-FFF2-40B4-BE49-F238E27FC236}">
                <a16:creationId xmlns:a16="http://schemas.microsoft.com/office/drawing/2014/main" id="{55550F1F-616A-40BC-A023-3E565B743E26}"/>
              </a:ext>
            </a:extLst>
          </p:cNvPr>
          <p:cNvSpPr>
            <a:spLocks noGrp="1"/>
          </p:cNvSpPr>
          <p:nvPr>
            <p:ph idx="1"/>
          </p:nvPr>
        </p:nvSpPr>
        <p:spPr>
          <a:xfrm>
            <a:off x="762000" y="2370138"/>
            <a:ext cx="10648122" cy="3706572"/>
          </a:xfrm>
        </p:spPr>
        <p:txBody>
          <a:bodyPr>
            <a:normAutofit/>
          </a:bodyPr>
          <a:lstStyle/>
          <a:p>
            <a:pPr marL="0" indent="0" algn="ctr">
              <a:buNone/>
            </a:pPr>
            <a:r>
              <a:rPr lang="en-US" b="1" dirty="0"/>
              <a:t>To transform the birth to age eight early care and </a:t>
            </a:r>
          </a:p>
          <a:p>
            <a:pPr marL="0" indent="0" algn="ctr">
              <a:buNone/>
            </a:pPr>
            <a:r>
              <a:rPr lang="en-US" b="1" dirty="0"/>
              <a:t>education system in the State of New York. </a:t>
            </a:r>
          </a:p>
          <a:p>
            <a:pPr marL="0" indent="0">
              <a:buNone/>
            </a:pPr>
            <a:endParaRPr lang="en-US" sz="1000" dirty="0"/>
          </a:p>
          <a:p>
            <a:pPr marL="0" indent="0" algn="just">
              <a:buNone/>
            </a:pPr>
            <a:r>
              <a:rPr lang="en-US" sz="2800" dirty="0"/>
              <a:t>“We envision a New York where </a:t>
            </a:r>
            <a:r>
              <a:rPr lang="en-US" sz="2800" dirty="0">
                <a:solidFill>
                  <a:srgbClr val="0070C0"/>
                </a:solidFill>
              </a:rPr>
              <a:t>ALL CHILDREN </a:t>
            </a:r>
            <a:r>
              <a:rPr lang="en-US" sz="2800" dirty="0"/>
              <a:t>thrive from birth, flourish in preschool, enter the school age program on a trajectory of success, and are academically proficient in third grade by growing up healthy and having opportunities for high-quality early learning experiences that are culturally, linguistically, and developmentally appropriate.”</a:t>
            </a:r>
          </a:p>
          <a:p>
            <a:pPr marL="0" indent="0">
              <a:buNone/>
            </a:pPr>
            <a:endParaRPr lang="en-US" dirty="0"/>
          </a:p>
        </p:txBody>
      </p:sp>
      <p:pic>
        <p:nvPicPr>
          <p:cNvPr id="5" name="Picture 4">
            <a:extLst>
              <a:ext uri="{FF2B5EF4-FFF2-40B4-BE49-F238E27FC236}">
                <a16:creationId xmlns:a16="http://schemas.microsoft.com/office/drawing/2014/main" id="{E2B14928-0663-4944-9D80-BBB796D25D72}"/>
              </a:ext>
            </a:extLst>
          </p:cNvPr>
          <p:cNvPicPr>
            <a:picLocks noChangeAspect="1"/>
          </p:cNvPicPr>
          <p:nvPr/>
        </p:nvPicPr>
        <p:blipFill>
          <a:blip r:embed="rId3"/>
          <a:stretch>
            <a:fillRect/>
          </a:stretch>
        </p:blipFill>
        <p:spPr>
          <a:xfrm>
            <a:off x="454818" y="318825"/>
            <a:ext cx="1786283" cy="1828959"/>
          </a:xfrm>
          <a:prstGeom prst="rect">
            <a:avLst/>
          </a:prstGeom>
        </p:spPr>
      </p:pic>
      <p:sp>
        <p:nvSpPr>
          <p:cNvPr id="4" name="Slide Number Placeholder 3">
            <a:extLst>
              <a:ext uri="{FF2B5EF4-FFF2-40B4-BE49-F238E27FC236}">
                <a16:creationId xmlns:a16="http://schemas.microsoft.com/office/drawing/2014/main" id="{BA67C821-F3D3-4030-AAE8-E53A2DF514A5}"/>
              </a:ext>
            </a:extLst>
          </p:cNvPr>
          <p:cNvSpPr>
            <a:spLocks noGrp="1"/>
          </p:cNvSpPr>
          <p:nvPr>
            <p:ph type="sldNum" sz="quarter" idx="10"/>
          </p:nvPr>
        </p:nvSpPr>
        <p:spPr/>
        <p:txBody>
          <a:bodyPr/>
          <a:lstStyle/>
          <a:p>
            <a:fld id="{DB20D639-632A-4008-8BC4-D457EDC927FE}" type="slidenum">
              <a:rPr lang="en-US" smtClean="0"/>
              <a:pPr/>
              <a:t>2</a:t>
            </a:fld>
            <a:endParaRPr lang="en-US" dirty="0"/>
          </a:p>
        </p:txBody>
      </p:sp>
    </p:spTree>
    <p:extLst>
      <p:ext uri="{BB962C8B-B14F-4D97-AF65-F5344CB8AC3E}">
        <p14:creationId xmlns:p14="http://schemas.microsoft.com/office/powerpoint/2010/main" val="979806270"/>
      </p:ext>
    </p:extLst>
  </p:cSld>
  <p:clrMapOvr>
    <a:masterClrMapping/>
  </p:clrMapOvr>
  <mc:AlternateContent xmlns:mc="http://schemas.openxmlformats.org/markup-compatibility/2006" xmlns:p14="http://schemas.microsoft.com/office/powerpoint/2010/main">
    <mc:Choice Requires="p14">
      <p:transition spd="med" p14:dur="700" advTm="89500">
        <p:fade/>
      </p:transition>
    </mc:Choice>
    <mc:Fallback xmlns="">
      <p:transition spd="med" advTm="895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4351-CF09-4FE2-B16C-FE2D56DAAEE0}"/>
              </a:ext>
            </a:extLst>
          </p:cNvPr>
          <p:cNvSpPr>
            <a:spLocks noGrp="1"/>
          </p:cNvSpPr>
          <p:nvPr>
            <p:ph type="title"/>
          </p:nvPr>
        </p:nvSpPr>
        <p:spPr>
          <a:xfrm>
            <a:off x="2535936" y="752355"/>
            <a:ext cx="8817864" cy="945240"/>
          </a:xfrm>
        </p:spPr>
        <p:txBody>
          <a:bodyPr>
            <a:noAutofit/>
          </a:bodyPr>
          <a:lstStyle/>
          <a:p>
            <a:r>
              <a:rPr lang="en-US" sz="3600" b="1" dirty="0">
                <a:solidFill>
                  <a:srgbClr val="0070C0"/>
                </a:solidFill>
              </a:rPr>
              <a:t>Final Recommendations of the </a:t>
            </a:r>
            <a:br>
              <a:rPr lang="en-US" sz="3600" b="1" dirty="0">
                <a:solidFill>
                  <a:srgbClr val="0070C0"/>
                </a:solidFill>
              </a:rPr>
            </a:br>
            <a:r>
              <a:rPr lang="en-US" sz="3600" b="1" dirty="0">
                <a:solidFill>
                  <a:srgbClr val="0070C0"/>
                </a:solidFill>
              </a:rPr>
              <a:t>Blue Ribbon Committee</a:t>
            </a:r>
          </a:p>
        </p:txBody>
      </p:sp>
      <p:sp>
        <p:nvSpPr>
          <p:cNvPr id="3" name="Content Placeholder 2">
            <a:extLst>
              <a:ext uri="{FF2B5EF4-FFF2-40B4-BE49-F238E27FC236}">
                <a16:creationId xmlns:a16="http://schemas.microsoft.com/office/drawing/2014/main" id="{F0A4B62B-DA47-4148-9A15-08E63B0B651A}"/>
              </a:ext>
            </a:extLst>
          </p:cNvPr>
          <p:cNvSpPr>
            <a:spLocks noGrp="1"/>
          </p:cNvSpPr>
          <p:nvPr>
            <p:ph idx="1"/>
          </p:nvPr>
        </p:nvSpPr>
        <p:spPr>
          <a:xfrm>
            <a:off x="453391" y="2403728"/>
            <a:ext cx="11592836" cy="3952622"/>
          </a:xfrm>
        </p:spPr>
        <p:txBody>
          <a:bodyPr/>
          <a:lstStyle/>
          <a:p>
            <a:pPr marL="0" indent="0">
              <a:spcAft>
                <a:spcPts val="600"/>
              </a:spcAft>
              <a:buNone/>
            </a:pPr>
            <a:r>
              <a:rPr lang="en-US" sz="2400" b="1" dirty="0"/>
              <a:t>A total of 18 Final Recommendations are being advanced for consideration. </a:t>
            </a:r>
          </a:p>
          <a:p>
            <a:pPr>
              <a:spcAft>
                <a:spcPts val="600"/>
              </a:spcAft>
            </a:pPr>
            <a:r>
              <a:rPr lang="en-US" sz="2200" dirty="0"/>
              <a:t>Of these recommendations, nine require Budget approval. These budget recommendations were presented to the Board of Regents in December 2017 and included in the Regents Budget Priorities for the 2018-19 State Fiscal Year. The remaining nine recommendations would need a change in legislation or education policy. </a:t>
            </a:r>
          </a:p>
          <a:p>
            <a:pPr marL="0" indent="0">
              <a:spcAft>
                <a:spcPts val="600"/>
              </a:spcAft>
              <a:buNone/>
            </a:pPr>
            <a:endParaRPr lang="en-US" sz="800" dirty="0"/>
          </a:p>
          <a:p>
            <a:pPr>
              <a:spcAft>
                <a:spcPts val="600"/>
              </a:spcAft>
            </a:pPr>
            <a:r>
              <a:rPr lang="en-US" sz="2200" dirty="0"/>
              <a:t>Recommendations are grouped according to the following three topics:</a:t>
            </a:r>
          </a:p>
          <a:p>
            <a:pPr lvl="2">
              <a:buFont typeface="Wingdings" panose="05000000000000000000" pitchFamily="2" charset="2"/>
              <a:buChar char="§"/>
            </a:pPr>
            <a:r>
              <a:rPr lang="en-US" sz="2000" dirty="0"/>
              <a:t>Comprehensive Services for Children and Families</a:t>
            </a:r>
          </a:p>
          <a:p>
            <a:pPr lvl="2">
              <a:buFont typeface="Wingdings" panose="05000000000000000000" pitchFamily="2" charset="2"/>
              <a:buChar char="§"/>
            </a:pPr>
            <a:r>
              <a:rPr lang="en-US" sz="2000" dirty="0"/>
              <a:t>Strengthening the Early Childhood Workforce</a:t>
            </a:r>
          </a:p>
          <a:p>
            <a:pPr lvl="2">
              <a:buFont typeface="Wingdings" panose="05000000000000000000" pitchFamily="2" charset="2"/>
              <a:buChar char="§"/>
            </a:pPr>
            <a:r>
              <a:rPr lang="en-US" sz="2000" dirty="0"/>
              <a:t>Statewide Supports and Infrastructure </a:t>
            </a:r>
          </a:p>
          <a:p>
            <a:endParaRPr lang="en-US" dirty="0"/>
          </a:p>
        </p:txBody>
      </p:sp>
      <p:pic>
        <p:nvPicPr>
          <p:cNvPr id="5" name="Picture 4" descr="SEDseal">
            <a:extLst>
              <a:ext uri="{FF2B5EF4-FFF2-40B4-BE49-F238E27FC236}">
                <a16:creationId xmlns:a16="http://schemas.microsoft.com/office/drawing/2014/main" id="{03F393F8-4397-47A9-A78F-E62641FC0D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390" y="320288"/>
            <a:ext cx="1784354" cy="1828800"/>
          </a:xfrm>
          <a:prstGeom prst="rect">
            <a:avLst/>
          </a:prstGeom>
          <a:noFill/>
          <a:ln>
            <a:noFill/>
          </a:ln>
        </p:spPr>
      </p:pic>
      <p:sp>
        <p:nvSpPr>
          <p:cNvPr id="4" name="Slide Number Placeholder 3">
            <a:extLst>
              <a:ext uri="{FF2B5EF4-FFF2-40B4-BE49-F238E27FC236}">
                <a16:creationId xmlns:a16="http://schemas.microsoft.com/office/drawing/2014/main" id="{B34403AA-5FA2-48B9-B54F-80F749800C28}"/>
              </a:ext>
            </a:extLst>
          </p:cNvPr>
          <p:cNvSpPr>
            <a:spLocks noGrp="1"/>
          </p:cNvSpPr>
          <p:nvPr>
            <p:ph type="sldNum" sz="quarter" idx="10"/>
          </p:nvPr>
        </p:nvSpPr>
        <p:spPr/>
        <p:txBody>
          <a:bodyPr/>
          <a:lstStyle/>
          <a:p>
            <a:fld id="{DB20D639-632A-4008-8BC4-D457EDC927FE}" type="slidenum">
              <a:rPr lang="en-US" smtClean="0"/>
              <a:pPr/>
              <a:t>3</a:t>
            </a:fld>
            <a:endParaRPr lang="en-US" dirty="0"/>
          </a:p>
        </p:txBody>
      </p:sp>
    </p:spTree>
    <p:extLst>
      <p:ext uri="{BB962C8B-B14F-4D97-AF65-F5344CB8AC3E}">
        <p14:creationId xmlns:p14="http://schemas.microsoft.com/office/powerpoint/2010/main" val="2664623242"/>
      </p:ext>
    </p:extLst>
  </p:cSld>
  <p:clrMapOvr>
    <a:masterClrMapping/>
  </p:clrMapOvr>
  <mc:AlternateContent xmlns:mc="http://schemas.openxmlformats.org/markup-compatibility/2006" xmlns:p14="http://schemas.microsoft.com/office/powerpoint/2010/main">
    <mc:Choice Requires="p14">
      <p:transition spd="med" p14:dur="700" advTm="89500">
        <p:fade/>
      </p:transition>
    </mc:Choice>
    <mc:Fallback xmlns="">
      <p:transition spd="med" advTm="895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0BFE78-5F3E-4A1B-AACB-0F8581700C4F}"/>
              </a:ext>
            </a:extLst>
          </p:cNvPr>
          <p:cNvSpPr>
            <a:spLocks noGrp="1"/>
          </p:cNvSpPr>
          <p:nvPr>
            <p:ph idx="1"/>
          </p:nvPr>
        </p:nvSpPr>
        <p:spPr>
          <a:xfrm>
            <a:off x="316992" y="2339811"/>
            <a:ext cx="11606784" cy="3991541"/>
          </a:xfrm>
        </p:spPr>
        <p:txBody>
          <a:bodyPr>
            <a:normAutofit fontScale="85000" lnSpcReduction="20000"/>
          </a:bodyPr>
          <a:lstStyle/>
          <a:p>
            <a:pPr marL="0" indent="0">
              <a:buNone/>
            </a:pPr>
            <a:r>
              <a:rPr lang="en-US" sz="2600" b="1" dirty="0"/>
              <a:t>Fund Prekindergarten Expansion (Budget): </a:t>
            </a:r>
            <a:r>
              <a:rPr lang="en-US" sz="2600" dirty="0"/>
              <a:t>Provide $20M to expand the Prekindergarten Program to approximately 2,000 four-year-old children </a:t>
            </a:r>
            <a:r>
              <a:rPr lang="en-US" sz="2600" b="1" i="1" dirty="0"/>
              <a:t>($15M was allocated in the FY18 Budget).</a:t>
            </a:r>
          </a:p>
          <a:p>
            <a:pPr marL="0" indent="0">
              <a:buNone/>
            </a:pPr>
            <a:endParaRPr lang="en-US" sz="2600" dirty="0"/>
          </a:p>
          <a:p>
            <a:pPr marL="0" indent="0">
              <a:buNone/>
            </a:pPr>
            <a:r>
              <a:rPr lang="en-US" sz="2600" b="1" dirty="0"/>
              <a:t>Promote Blended Learning (Budget): </a:t>
            </a:r>
            <a:r>
              <a:rPr lang="en-US" sz="2600" dirty="0"/>
              <a:t>Provide $6M for pilot programs to target funding to 10-month and summer inclusion prekindergarten programs for three- and four-year-old children. </a:t>
            </a:r>
          </a:p>
          <a:p>
            <a:pPr marL="0" indent="0">
              <a:buNone/>
            </a:pPr>
            <a:endParaRPr lang="en-US" sz="2600" dirty="0"/>
          </a:p>
          <a:p>
            <a:pPr marL="0" indent="0">
              <a:buNone/>
            </a:pPr>
            <a:r>
              <a:rPr lang="en-US" sz="2600" b="1" dirty="0"/>
              <a:t>Cultivate Local Community and Family Engagement (Budget): </a:t>
            </a:r>
            <a:r>
              <a:rPr lang="en-US" sz="2600" dirty="0"/>
              <a:t>Provide $2M to give targeted communities the opportunity to meet their specific family and community engagement needs. </a:t>
            </a:r>
          </a:p>
          <a:p>
            <a:pPr marL="0" indent="0">
              <a:buNone/>
            </a:pPr>
            <a:endParaRPr lang="en-US" sz="2600" dirty="0"/>
          </a:p>
          <a:p>
            <a:pPr marL="0" lvl="0" indent="0">
              <a:buNone/>
            </a:pPr>
            <a:r>
              <a:rPr lang="en-US" sz="2600" b="1" dirty="0">
                <a:solidFill>
                  <a:prstClr val="black"/>
                </a:solidFill>
              </a:rPr>
              <a:t>Require Full-Day Kindergarten (Legislation): </a:t>
            </a:r>
            <a:r>
              <a:rPr lang="en-US" sz="2600" dirty="0">
                <a:solidFill>
                  <a:prstClr val="black"/>
                </a:solidFill>
              </a:rPr>
              <a:t>Require full-day kindergarten in all school districts across the State, which will include lowering the compulsory age for education from 6 years old to 5 years old.</a:t>
            </a:r>
            <a:r>
              <a:rPr lang="en-US" sz="2600" b="1" dirty="0">
                <a:solidFill>
                  <a:prstClr val="black"/>
                </a:solidFill>
              </a:rPr>
              <a:t> </a:t>
            </a:r>
            <a:endParaRPr lang="en-US" sz="2600" dirty="0">
              <a:solidFill>
                <a:prstClr val="black"/>
              </a:solidFill>
            </a:endParaRPr>
          </a:p>
          <a:p>
            <a:pPr marL="0" indent="0">
              <a:buNone/>
            </a:pPr>
            <a:endParaRPr lang="en-US" sz="2400" dirty="0"/>
          </a:p>
          <a:p>
            <a:pPr marL="0" indent="0">
              <a:buNone/>
            </a:pPr>
            <a:endParaRPr lang="en-US" sz="800" dirty="0"/>
          </a:p>
        </p:txBody>
      </p:sp>
      <p:sp>
        <p:nvSpPr>
          <p:cNvPr id="5" name="Title 1">
            <a:extLst>
              <a:ext uri="{FF2B5EF4-FFF2-40B4-BE49-F238E27FC236}">
                <a16:creationId xmlns:a16="http://schemas.microsoft.com/office/drawing/2014/main" id="{246825C4-3CBE-4DB7-BCFA-A8BBB7F6D42B}"/>
              </a:ext>
            </a:extLst>
          </p:cNvPr>
          <p:cNvSpPr txBox="1">
            <a:spLocks/>
          </p:cNvSpPr>
          <p:nvPr/>
        </p:nvSpPr>
        <p:spPr>
          <a:xfrm>
            <a:off x="2566609" y="979613"/>
            <a:ext cx="8771951" cy="842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cap="small" dirty="0">
                <a:solidFill>
                  <a:srgbClr val="0070C0"/>
                </a:solidFill>
                <a:latin typeface="Calibri" panose="020F0502020204030204" pitchFamily="34" charset="0"/>
              </a:rPr>
              <a:t>Recommendations for </a:t>
            </a:r>
          </a:p>
          <a:p>
            <a:r>
              <a:rPr lang="en-US" sz="3200" b="1" cap="small" dirty="0">
                <a:solidFill>
                  <a:srgbClr val="0070C0"/>
                </a:solidFill>
                <a:latin typeface="Calibri" panose="020F0502020204030204" pitchFamily="34" charset="0"/>
              </a:rPr>
              <a:t>Comprehensive Services for Children and Families</a:t>
            </a:r>
          </a:p>
        </p:txBody>
      </p:sp>
      <p:pic>
        <p:nvPicPr>
          <p:cNvPr id="6" name="Picture 5">
            <a:extLst>
              <a:ext uri="{FF2B5EF4-FFF2-40B4-BE49-F238E27FC236}">
                <a16:creationId xmlns:a16="http://schemas.microsoft.com/office/drawing/2014/main" id="{1348C65C-68C0-4EA2-98DD-27539E8A0637}"/>
              </a:ext>
            </a:extLst>
          </p:cNvPr>
          <p:cNvPicPr>
            <a:picLocks noChangeAspect="1"/>
          </p:cNvPicPr>
          <p:nvPr/>
        </p:nvPicPr>
        <p:blipFill>
          <a:blip r:embed="rId3"/>
          <a:stretch>
            <a:fillRect/>
          </a:stretch>
        </p:blipFill>
        <p:spPr>
          <a:xfrm>
            <a:off x="477968" y="318825"/>
            <a:ext cx="1786283" cy="1828959"/>
          </a:xfrm>
          <a:prstGeom prst="rect">
            <a:avLst/>
          </a:prstGeom>
        </p:spPr>
      </p:pic>
      <p:sp>
        <p:nvSpPr>
          <p:cNvPr id="2" name="Slide Number Placeholder 1">
            <a:extLst>
              <a:ext uri="{FF2B5EF4-FFF2-40B4-BE49-F238E27FC236}">
                <a16:creationId xmlns:a16="http://schemas.microsoft.com/office/drawing/2014/main" id="{0E1368D7-1EEE-42F6-8960-C8B8EABBDC04}"/>
              </a:ext>
            </a:extLst>
          </p:cNvPr>
          <p:cNvSpPr>
            <a:spLocks noGrp="1"/>
          </p:cNvSpPr>
          <p:nvPr>
            <p:ph type="sldNum" sz="quarter" idx="10"/>
          </p:nvPr>
        </p:nvSpPr>
        <p:spPr/>
        <p:txBody>
          <a:bodyPr/>
          <a:lstStyle/>
          <a:p>
            <a:fld id="{DB20D639-632A-4008-8BC4-D457EDC927FE}" type="slidenum">
              <a:rPr lang="en-US" smtClean="0"/>
              <a:pPr/>
              <a:t>4</a:t>
            </a:fld>
            <a:endParaRPr lang="en-US" dirty="0"/>
          </a:p>
        </p:txBody>
      </p:sp>
    </p:spTree>
    <p:extLst>
      <p:ext uri="{BB962C8B-B14F-4D97-AF65-F5344CB8AC3E}">
        <p14:creationId xmlns:p14="http://schemas.microsoft.com/office/powerpoint/2010/main" val="289944671"/>
      </p:ext>
    </p:extLst>
  </p:cSld>
  <p:clrMapOvr>
    <a:masterClrMapping/>
  </p:clrMapOvr>
  <mc:AlternateContent xmlns:mc="http://schemas.openxmlformats.org/markup-compatibility/2006" xmlns:p14="http://schemas.microsoft.com/office/powerpoint/2010/main">
    <mc:Choice Requires="p14">
      <p:transition spd="med" p14:dur="700" advTm="89500">
        <p:fade/>
      </p:transition>
    </mc:Choice>
    <mc:Fallback xmlns="">
      <p:transition spd="med" advTm="895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0BFE78-5F3E-4A1B-AACB-0F8581700C4F}"/>
              </a:ext>
            </a:extLst>
          </p:cNvPr>
          <p:cNvSpPr>
            <a:spLocks noGrp="1"/>
          </p:cNvSpPr>
          <p:nvPr>
            <p:ph idx="1"/>
          </p:nvPr>
        </p:nvSpPr>
        <p:spPr>
          <a:xfrm>
            <a:off x="570568" y="2292095"/>
            <a:ext cx="11015690" cy="4200780"/>
          </a:xfrm>
        </p:spPr>
        <p:txBody>
          <a:bodyPr>
            <a:normAutofit lnSpcReduction="10000"/>
          </a:bodyPr>
          <a:lstStyle/>
          <a:p>
            <a:pPr marL="0" indent="0">
              <a:buNone/>
            </a:pPr>
            <a:r>
              <a:rPr lang="en-US" sz="2200" b="1" dirty="0"/>
              <a:t>Implement a Multi-Agency Comprehensive Developmental Screening Process (Budget): </a:t>
            </a:r>
            <a:r>
              <a:rPr lang="en-US" sz="2200" dirty="0"/>
              <a:t>Provide $700,000 as a first step toward the implementation of a comprehensive developmental screening process for all children ages 0 to 8.</a:t>
            </a:r>
          </a:p>
          <a:p>
            <a:pPr marL="0" indent="0">
              <a:buNone/>
            </a:pPr>
            <a:endParaRPr lang="en-US" sz="2200" dirty="0"/>
          </a:p>
          <a:p>
            <a:pPr marL="0" lvl="0" indent="0">
              <a:buNone/>
            </a:pPr>
            <a:r>
              <a:rPr lang="en-US" sz="2200" b="1" dirty="0">
                <a:solidFill>
                  <a:prstClr val="black"/>
                </a:solidFill>
              </a:rPr>
              <a:t>Support Emergent Multilingual Learners (Education Policy): </a:t>
            </a:r>
            <a:r>
              <a:rPr lang="en-US" sz="2200" dirty="0">
                <a:solidFill>
                  <a:prstClr val="black"/>
                </a:solidFill>
              </a:rPr>
              <a:t>Revise the Commissioner’s Regulations, Section 151.1, to include the identification of children enrolled in Prekindergarten who speak languages other than English in their homes as “Emergent Multilingual Learners.” </a:t>
            </a:r>
          </a:p>
          <a:p>
            <a:pPr marL="457200" lvl="0" indent="-457200">
              <a:buFont typeface="+mj-lt"/>
              <a:buAutoNum type="arabicPeriod" startAt="5"/>
            </a:pPr>
            <a:endParaRPr lang="en-US" sz="2200" b="1" dirty="0">
              <a:solidFill>
                <a:prstClr val="black"/>
              </a:solidFill>
            </a:endParaRPr>
          </a:p>
          <a:p>
            <a:pPr marL="0" lvl="0" indent="0">
              <a:buNone/>
            </a:pPr>
            <a:r>
              <a:rPr lang="en-US" sz="2200" b="1" dirty="0">
                <a:solidFill>
                  <a:prstClr val="black"/>
                </a:solidFill>
              </a:rPr>
              <a:t>Develop Statewide Behavior Management Practices (Education Policy): </a:t>
            </a:r>
            <a:r>
              <a:rPr lang="en-US" sz="2200" dirty="0">
                <a:solidFill>
                  <a:prstClr val="black"/>
                </a:solidFill>
              </a:rPr>
              <a:t>Hold a convening of NYSED and OCFS staff to discuss best behavior management practices for staff to mitigate and ultimately eliminate Prekindergarten suspensions and expulsions, and leveraging lessons learned in existing successful initiatives. </a:t>
            </a:r>
          </a:p>
          <a:p>
            <a:pPr marL="0" indent="0">
              <a:buNone/>
            </a:pPr>
            <a:endParaRPr lang="en-US" sz="2400" dirty="0"/>
          </a:p>
        </p:txBody>
      </p:sp>
      <p:sp>
        <p:nvSpPr>
          <p:cNvPr id="5" name="Title 1">
            <a:extLst>
              <a:ext uri="{FF2B5EF4-FFF2-40B4-BE49-F238E27FC236}">
                <a16:creationId xmlns:a16="http://schemas.microsoft.com/office/drawing/2014/main" id="{246825C4-3CBE-4DB7-BCFA-A8BBB7F6D42B}"/>
              </a:ext>
            </a:extLst>
          </p:cNvPr>
          <p:cNvSpPr txBox="1">
            <a:spLocks/>
          </p:cNvSpPr>
          <p:nvPr/>
        </p:nvSpPr>
        <p:spPr>
          <a:xfrm>
            <a:off x="2499361" y="831154"/>
            <a:ext cx="8584190" cy="1316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cap="small" dirty="0">
                <a:solidFill>
                  <a:srgbClr val="0070C0"/>
                </a:solidFill>
                <a:latin typeface="Calibri" panose="020F0502020204030204" pitchFamily="34" charset="0"/>
              </a:rPr>
              <a:t>Recommendations for </a:t>
            </a:r>
          </a:p>
          <a:p>
            <a:r>
              <a:rPr lang="en-US" sz="3200" b="1" cap="small" dirty="0">
                <a:solidFill>
                  <a:srgbClr val="0070C0"/>
                </a:solidFill>
                <a:latin typeface="Calibri" panose="020F0502020204030204" pitchFamily="34" charset="0"/>
              </a:rPr>
              <a:t>Comprehensive Services for Children and Families</a:t>
            </a:r>
          </a:p>
        </p:txBody>
      </p:sp>
      <p:pic>
        <p:nvPicPr>
          <p:cNvPr id="6" name="Picture 5">
            <a:extLst>
              <a:ext uri="{FF2B5EF4-FFF2-40B4-BE49-F238E27FC236}">
                <a16:creationId xmlns:a16="http://schemas.microsoft.com/office/drawing/2014/main" id="{1348C65C-68C0-4EA2-98DD-27539E8A0637}"/>
              </a:ext>
            </a:extLst>
          </p:cNvPr>
          <p:cNvPicPr>
            <a:picLocks noChangeAspect="1"/>
          </p:cNvPicPr>
          <p:nvPr/>
        </p:nvPicPr>
        <p:blipFill>
          <a:blip r:embed="rId3"/>
          <a:stretch>
            <a:fillRect/>
          </a:stretch>
        </p:blipFill>
        <p:spPr>
          <a:xfrm>
            <a:off x="489543" y="318825"/>
            <a:ext cx="1786283" cy="1828959"/>
          </a:xfrm>
          <a:prstGeom prst="rect">
            <a:avLst/>
          </a:prstGeom>
        </p:spPr>
      </p:pic>
      <p:sp>
        <p:nvSpPr>
          <p:cNvPr id="2" name="Slide Number Placeholder 1">
            <a:extLst>
              <a:ext uri="{FF2B5EF4-FFF2-40B4-BE49-F238E27FC236}">
                <a16:creationId xmlns:a16="http://schemas.microsoft.com/office/drawing/2014/main" id="{FA4F2D2E-3C71-4F3F-B5FD-C34356AC2582}"/>
              </a:ext>
            </a:extLst>
          </p:cNvPr>
          <p:cNvSpPr>
            <a:spLocks noGrp="1"/>
          </p:cNvSpPr>
          <p:nvPr>
            <p:ph type="sldNum" sz="quarter" idx="10"/>
          </p:nvPr>
        </p:nvSpPr>
        <p:spPr/>
        <p:txBody>
          <a:bodyPr/>
          <a:lstStyle/>
          <a:p>
            <a:fld id="{DB20D639-632A-4008-8BC4-D457EDC927FE}" type="slidenum">
              <a:rPr lang="en-US" smtClean="0"/>
              <a:pPr/>
              <a:t>5</a:t>
            </a:fld>
            <a:endParaRPr lang="en-US" dirty="0"/>
          </a:p>
        </p:txBody>
      </p:sp>
    </p:spTree>
    <p:extLst>
      <p:ext uri="{BB962C8B-B14F-4D97-AF65-F5344CB8AC3E}">
        <p14:creationId xmlns:p14="http://schemas.microsoft.com/office/powerpoint/2010/main" val="1908130160"/>
      </p:ext>
    </p:extLst>
  </p:cSld>
  <p:clrMapOvr>
    <a:masterClrMapping/>
  </p:clrMapOvr>
  <mc:AlternateContent xmlns:mc="http://schemas.openxmlformats.org/markup-compatibility/2006" xmlns:p14="http://schemas.microsoft.com/office/powerpoint/2010/main">
    <mc:Choice Requires="p14">
      <p:transition spd="med" p14:dur="700" advTm="89500">
        <p:fade/>
      </p:transition>
    </mc:Choice>
    <mc:Fallback xmlns="">
      <p:transition spd="med" advTm="895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0BFE78-5F3E-4A1B-AACB-0F8581700C4F}"/>
              </a:ext>
            </a:extLst>
          </p:cNvPr>
          <p:cNvSpPr>
            <a:spLocks noGrp="1"/>
          </p:cNvSpPr>
          <p:nvPr>
            <p:ph idx="1"/>
          </p:nvPr>
        </p:nvSpPr>
        <p:spPr>
          <a:xfrm>
            <a:off x="589547" y="2286000"/>
            <a:ext cx="11081085" cy="4206875"/>
          </a:xfrm>
        </p:spPr>
        <p:txBody>
          <a:bodyPr>
            <a:normAutofit fontScale="92500" lnSpcReduction="10000"/>
          </a:bodyPr>
          <a:lstStyle/>
          <a:p>
            <a:pPr marL="0" lvl="0" indent="0">
              <a:buNone/>
            </a:pPr>
            <a:r>
              <a:rPr lang="en-US" sz="2400" b="1" dirty="0"/>
              <a:t>Elevate Teacher Preparation and Professional Development (Budget): </a:t>
            </a:r>
            <a:r>
              <a:rPr lang="en-US" sz="2400" dirty="0"/>
              <a:t>Provide $2.5M to adopt and implement a competency-based approach in pre-service teacher preparation programs and in-service professional development. </a:t>
            </a:r>
          </a:p>
          <a:p>
            <a:pPr marL="0" lvl="0" indent="0">
              <a:buNone/>
            </a:pPr>
            <a:endParaRPr lang="en-US" sz="2400" dirty="0"/>
          </a:p>
          <a:p>
            <a:pPr marL="0" lvl="0" indent="0">
              <a:buNone/>
            </a:pPr>
            <a:r>
              <a:rPr lang="en-US" sz="2400" b="1" dirty="0"/>
              <a:t>Develop Career Pathways for Early Childhood Educators (Education Policy): </a:t>
            </a:r>
            <a:r>
              <a:rPr lang="en-US" sz="2400" dirty="0"/>
              <a:t>Improve retention of the workforce by creating a comprehensive, statewide strategy to assist and incentivize current and aspiring early childhood educators, including special education teachers, and ancillary staff to advance along the State’s career pathway ladder. </a:t>
            </a:r>
          </a:p>
          <a:p>
            <a:pPr marL="0" lvl="0" indent="0">
              <a:buNone/>
            </a:pPr>
            <a:endParaRPr lang="en-US" sz="2400" dirty="0"/>
          </a:p>
          <a:p>
            <a:pPr marL="0" lvl="0" indent="0">
              <a:buNone/>
            </a:pPr>
            <a:r>
              <a:rPr lang="en-US" sz="2400" b="1" dirty="0">
                <a:solidFill>
                  <a:prstClr val="black"/>
                </a:solidFill>
              </a:rPr>
              <a:t>Strengthen Teacher and Leader Preparation (Education Policy): </a:t>
            </a:r>
            <a:r>
              <a:rPr lang="en-US" sz="2400" dirty="0">
                <a:solidFill>
                  <a:prstClr val="black"/>
                </a:solidFill>
              </a:rPr>
              <a:t>Develop collaborations between NYSED’s Office of Higher Education and Institutions of Higher Education teacher and leadership preparation programs to include culturally responsive family and community engagement principles and best practices. </a:t>
            </a:r>
          </a:p>
          <a:p>
            <a:pPr marL="0" lvl="0" indent="0">
              <a:buNone/>
            </a:pPr>
            <a:endParaRPr lang="en-US" sz="2400" dirty="0"/>
          </a:p>
        </p:txBody>
      </p:sp>
      <p:sp>
        <p:nvSpPr>
          <p:cNvPr id="5" name="Title 1">
            <a:extLst>
              <a:ext uri="{FF2B5EF4-FFF2-40B4-BE49-F238E27FC236}">
                <a16:creationId xmlns:a16="http://schemas.microsoft.com/office/drawing/2014/main" id="{246825C4-3CBE-4DB7-BCFA-A8BBB7F6D42B}"/>
              </a:ext>
            </a:extLst>
          </p:cNvPr>
          <p:cNvSpPr txBox="1">
            <a:spLocks/>
          </p:cNvSpPr>
          <p:nvPr/>
        </p:nvSpPr>
        <p:spPr>
          <a:xfrm>
            <a:off x="2682910" y="616822"/>
            <a:ext cx="85201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cap="small" dirty="0">
                <a:solidFill>
                  <a:srgbClr val="0070C0"/>
                </a:solidFill>
                <a:latin typeface="Calibri" panose="020F0502020204030204" pitchFamily="34" charset="0"/>
              </a:rPr>
              <a:t>Recommendations for Strengthening </a:t>
            </a:r>
          </a:p>
          <a:p>
            <a:r>
              <a:rPr lang="en-US" sz="3200" b="1" cap="small" dirty="0">
                <a:solidFill>
                  <a:srgbClr val="0070C0"/>
                </a:solidFill>
                <a:latin typeface="Calibri" panose="020F0502020204030204" pitchFamily="34" charset="0"/>
              </a:rPr>
              <a:t>the Early Childhood Education Workforce</a:t>
            </a:r>
          </a:p>
        </p:txBody>
      </p:sp>
      <p:pic>
        <p:nvPicPr>
          <p:cNvPr id="6" name="Picture 5">
            <a:extLst>
              <a:ext uri="{FF2B5EF4-FFF2-40B4-BE49-F238E27FC236}">
                <a16:creationId xmlns:a16="http://schemas.microsoft.com/office/drawing/2014/main" id="{1348C65C-68C0-4EA2-98DD-27539E8A0637}"/>
              </a:ext>
            </a:extLst>
          </p:cNvPr>
          <p:cNvPicPr>
            <a:picLocks noChangeAspect="1"/>
          </p:cNvPicPr>
          <p:nvPr/>
        </p:nvPicPr>
        <p:blipFill>
          <a:blip r:embed="rId3"/>
          <a:stretch>
            <a:fillRect/>
          </a:stretch>
        </p:blipFill>
        <p:spPr>
          <a:xfrm>
            <a:off x="477968" y="318825"/>
            <a:ext cx="1786283" cy="1828959"/>
          </a:xfrm>
          <a:prstGeom prst="rect">
            <a:avLst/>
          </a:prstGeom>
        </p:spPr>
      </p:pic>
      <p:sp>
        <p:nvSpPr>
          <p:cNvPr id="2" name="Slide Number Placeholder 1">
            <a:extLst>
              <a:ext uri="{FF2B5EF4-FFF2-40B4-BE49-F238E27FC236}">
                <a16:creationId xmlns:a16="http://schemas.microsoft.com/office/drawing/2014/main" id="{94DB60C0-4103-49EE-BF3A-D69E1B97744E}"/>
              </a:ext>
            </a:extLst>
          </p:cNvPr>
          <p:cNvSpPr>
            <a:spLocks noGrp="1"/>
          </p:cNvSpPr>
          <p:nvPr>
            <p:ph type="sldNum" sz="quarter" idx="10"/>
          </p:nvPr>
        </p:nvSpPr>
        <p:spPr/>
        <p:txBody>
          <a:bodyPr/>
          <a:lstStyle/>
          <a:p>
            <a:fld id="{DB20D639-632A-4008-8BC4-D457EDC927FE}" type="slidenum">
              <a:rPr lang="en-US" smtClean="0"/>
              <a:pPr/>
              <a:t>6</a:t>
            </a:fld>
            <a:endParaRPr lang="en-US" dirty="0"/>
          </a:p>
        </p:txBody>
      </p:sp>
    </p:spTree>
    <p:extLst>
      <p:ext uri="{BB962C8B-B14F-4D97-AF65-F5344CB8AC3E}">
        <p14:creationId xmlns:p14="http://schemas.microsoft.com/office/powerpoint/2010/main" val="2080474738"/>
      </p:ext>
    </p:extLst>
  </p:cSld>
  <p:clrMapOvr>
    <a:masterClrMapping/>
  </p:clrMapOvr>
  <mc:AlternateContent xmlns:mc="http://schemas.openxmlformats.org/markup-compatibility/2006" xmlns:p14="http://schemas.microsoft.com/office/powerpoint/2010/main">
    <mc:Choice Requires="p14">
      <p:transition spd="med" p14:dur="700" advTm="89500">
        <p:fade/>
      </p:transition>
    </mc:Choice>
    <mc:Fallback xmlns="">
      <p:transition spd="med" advTm="895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0BFE78-5F3E-4A1B-AACB-0F8581700C4F}"/>
              </a:ext>
            </a:extLst>
          </p:cNvPr>
          <p:cNvSpPr>
            <a:spLocks noGrp="1"/>
          </p:cNvSpPr>
          <p:nvPr>
            <p:ph idx="1"/>
          </p:nvPr>
        </p:nvSpPr>
        <p:spPr>
          <a:xfrm>
            <a:off x="570568" y="2194084"/>
            <a:ext cx="11050864" cy="4542382"/>
          </a:xfrm>
        </p:spPr>
        <p:txBody>
          <a:bodyPr>
            <a:normAutofit fontScale="92500" lnSpcReduction="10000"/>
          </a:bodyPr>
          <a:lstStyle/>
          <a:p>
            <a:pPr marL="0" lvl="0" indent="0">
              <a:buNone/>
            </a:pPr>
            <a:r>
              <a:rPr lang="en-US" sz="2400" b="1" dirty="0">
                <a:solidFill>
                  <a:prstClr val="black"/>
                </a:solidFill>
              </a:rPr>
              <a:t>Recruit a High-Quality Workforce (Education Policy): </a:t>
            </a:r>
            <a:r>
              <a:rPr lang="en-US" sz="2400" dirty="0">
                <a:solidFill>
                  <a:prstClr val="black"/>
                </a:solidFill>
              </a:rPr>
              <a:t>Recruit a diverse workforce of educators and providers who possess core knowledge and demonstrated competencies including cultural competency, from diverse backgrounds by creating partnerships, beginning at the high school level, who reflect the race, background, and/or culture of the students they may teach.</a:t>
            </a:r>
          </a:p>
          <a:p>
            <a:pPr marL="0" lvl="0" indent="0">
              <a:buNone/>
            </a:pPr>
            <a:endParaRPr lang="en-US" sz="2400" b="1" dirty="0"/>
          </a:p>
          <a:p>
            <a:pPr marL="0" lvl="0" indent="0">
              <a:buNone/>
            </a:pPr>
            <a:r>
              <a:rPr lang="en-US" sz="2400" b="1" dirty="0"/>
              <a:t>Develop Concentrations in Early Childhood Teacher Certification (Education Policy): </a:t>
            </a:r>
            <a:r>
              <a:rPr lang="en-US" sz="2400" dirty="0"/>
              <a:t>Change teacher certification requirements in the existing birth-2nd Grade certificate to allow teacher candidates to choose a concentration in infant/toddler, Pre-K, 1-2, Bilingual Education, Special Education, or a combination thereof. </a:t>
            </a:r>
          </a:p>
          <a:p>
            <a:pPr marL="457200" lvl="0" indent="-457200">
              <a:buFont typeface="+mj-lt"/>
              <a:buAutoNum type="arabicPeriod" startAt="12"/>
            </a:pPr>
            <a:endParaRPr lang="en-US" sz="2400" dirty="0"/>
          </a:p>
          <a:p>
            <a:pPr marL="0" lvl="0" indent="0">
              <a:buNone/>
            </a:pPr>
            <a:r>
              <a:rPr lang="en-US" sz="2400" b="1" dirty="0"/>
              <a:t>Revise School Leader Certification Requirements (Education Policy): </a:t>
            </a:r>
            <a:r>
              <a:rPr lang="en-US" sz="2400" dirty="0"/>
              <a:t>Change the certification for school leaders by requiring that school leaders (preservice) submit a certificate of completion of 8 hours each in special education, multilingual strategies, developmentally appropriate practice, and trauma-informed support. </a:t>
            </a:r>
          </a:p>
          <a:p>
            <a:pPr marL="457200" lvl="0" indent="-457200">
              <a:buFont typeface="+mj-lt"/>
              <a:buAutoNum type="arabicPeriod" startAt="12"/>
            </a:pPr>
            <a:endParaRPr lang="en-US" sz="2400" dirty="0"/>
          </a:p>
          <a:p>
            <a:pPr marL="457200" lvl="0" indent="-457200">
              <a:buFont typeface="+mj-lt"/>
              <a:buAutoNum type="arabicPeriod" startAt="12"/>
            </a:pPr>
            <a:endParaRPr lang="en-US" sz="2400" dirty="0"/>
          </a:p>
        </p:txBody>
      </p:sp>
      <p:sp>
        <p:nvSpPr>
          <p:cNvPr id="5" name="Title 1">
            <a:extLst>
              <a:ext uri="{FF2B5EF4-FFF2-40B4-BE49-F238E27FC236}">
                <a16:creationId xmlns:a16="http://schemas.microsoft.com/office/drawing/2014/main" id="{246825C4-3CBE-4DB7-BCFA-A8BBB7F6D42B}"/>
              </a:ext>
            </a:extLst>
          </p:cNvPr>
          <p:cNvSpPr txBox="1">
            <a:spLocks/>
          </p:cNvSpPr>
          <p:nvPr/>
        </p:nvSpPr>
        <p:spPr>
          <a:xfrm>
            <a:off x="2682910" y="616822"/>
            <a:ext cx="85201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cap="small" dirty="0">
                <a:solidFill>
                  <a:srgbClr val="0070C0"/>
                </a:solidFill>
                <a:latin typeface="Calibri" panose="020F0502020204030204" pitchFamily="34" charset="0"/>
              </a:rPr>
              <a:t>Recommendations for Strengthening </a:t>
            </a:r>
          </a:p>
          <a:p>
            <a:r>
              <a:rPr lang="en-US" sz="3200" b="1" cap="small" dirty="0">
                <a:solidFill>
                  <a:srgbClr val="0070C0"/>
                </a:solidFill>
                <a:latin typeface="Calibri" panose="020F0502020204030204" pitchFamily="34" charset="0"/>
              </a:rPr>
              <a:t>the Early Childhood Education Workforce</a:t>
            </a:r>
          </a:p>
        </p:txBody>
      </p:sp>
      <p:pic>
        <p:nvPicPr>
          <p:cNvPr id="6" name="Picture 5">
            <a:extLst>
              <a:ext uri="{FF2B5EF4-FFF2-40B4-BE49-F238E27FC236}">
                <a16:creationId xmlns:a16="http://schemas.microsoft.com/office/drawing/2014/main" id="{1348C65C-68C0-4EA2-98DD-27539E8A0637}"/>
              </a:ext>
            </a:extLst>
          </p:cNvPr>
          <p:cNvPicPr>
            <a:picLocks noChangeAspect="1"/>
          </p:cNvPicPr>
          <p:nvPr/>
        </p:nvPicPr>
        <p:blipFill>
          <a:blip r:embed="rId3"/>
          <a:stretch>
            <a:fillRect/>
          </a:stretch>
        </p:blipFill>
        <p:spPr>
          <a:xfrm>
            <a:off x="477968" y="318825"/>
            <a:ext cx="1786283" cy="1828959"/>
          </a:xfrm>
          <a:prstGeom prst="rect">
            <a:avLst/>
          </a:prstGeom>
        </p:spPr>
      </p:pic>
      <p:sp>
        <p:nvSpPr>
          <p:cNvPr id="2" name="Slide Number Placeholder 1">
            <a:extLst>
              <a:ext uri="{FF2B5EF4-FFF2-40B4-BE49-F238E27FC236}">
                <a16:creationId xmlns:a16="http://schemas.microsoft.com/office/drawing/2014/main" id="{93C3DEEA-8ECB-4837-B6B2-4F3C48E46862}"/>
              </a:ext>
            </a:extLst>
          </p:cNvPr>
          <p:cNvSpPr>
            <a:spLocks noGrp="1"/>
          </p:cNvSpPr>
          <p:nvPr>
            <p:ph type="sldNum" sz="quarter" idx="10"/>
          </p:nvPr>
        </p:nvSpPr>
        <p:spPr/>
        <p:txBody>
          <a:bodyPr/>
          <a:lstStyle/>
          <a:p>
            <a:fld id="{DB20D639-632A-4008-8BC4-D457EDC927FE}" type="slidenum">
              <a:rPr lang="en-US" smtClean="0"/>
              <a:pPr/>
              <a:t>7</a:t>
            </a:fld>
            <a:endParaRPr lang="en-US" dirty="0"/>
          </a:p>
        </p:txBody>
      </p:sp>
    </p:spTree>
    <p:extLst>
      <p:ext uri="{BB962C8B-B14F-4D97-AF65-F5344CB8AC3E}">
        <p14:creationId xmlns:p14="http://schemas.microsoft.com/office/powerpoint/2010/main" val="3750270569"/>
      </p:ext>
    </p:extLst>
  </p:cSld>
  <p:clrMapOvr>
    <a:masterClrMapping/>
  </p:clrMapOvr>
  <mc:AlternateContent xmlns:mc="http://schemas.openxmlformats.org/markup-compatibility/2006" xmlns:p14="http://schemas.microsoft.com/office/powerpoint/2010/main">
    <mc:Choice Requires="p14">
      <p:transition spd="med" p14:dur="700" advTm="89500">
        <p:fade/>
      </p:transition>
    </mc:Choice>
    <mc:Fallback xmlns="">
      <p:transition spd="med" advTm="895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0BFE78-5F3E-4A1B-AACB-0F8581700C4F}"/>
              </a:ext>
            </a:extLst>
          </p:cNvPr>
          <p:cNvSpPr>
            <a:spLocks noGrp="1"/>
          </p:cNvSpPr>
          <p:nvPr>
            <p:ph idx="1"/>
          </p:nvPr>
        </p:nvSpPr>
        <p:spPr>
          <a:xfrm>
            <a:off x="570569" y="2322684"/>
            <a:ext cx="11256996" cy="3884867"/>
          </a:xfrm>
        </p:spPr>
        <p:txBody>
          <a:bodyPr>
            <a:normAutofit fontScale="92500" lnSpcReduction="10000"/>
          </a:bodyPr>
          <a:lstStyle/>
          <a:p>
            <a:pPr marL="0" indent="0">
              <a:buNone/>
            </a:pPr>
            <a:r>
              <a:rPr lang="en-US" sz="2400" b="1" dirty="0"/>
              <a:t>Establish Early Learning Technical Assistance Centers (Budget): </a:t>
            </a:r>
            <a:r>
              <a:rPr lang="en-US" sz="2400" dirty="0"/>
              <a:t>Provide $2M to establish five Early Learning Regional Technical Assistance Centers (TAC) to provide support to early care and educational settings. </a:t>
            </a:r>
          </a:p>
          <a:p>
            <a:pPr marL="0" indent="0">
              <a:buNone/>
            </a:pPr>
            <a:endParaRPr lang="en-US" sz="2400" dirty="0"/>
          </a:p>
          <a:p>
            <a:pPr marL="0" lvl="0" indent="0">
              <a:buNone/>
            </a:pPr>
            <a:r>
              <a:rPr lang="en-US" sz="2400" b="1" dirty="0"/>
              <a:t>Conduct a Cost Validation Study (Budget): </a:t>
            </a:r>
            <a:r>
              <a:rPr lang="en-US" sz="2400" dirty="0"/>
              <a:t>Provide $300,000 to conduct a cost study to validate the actual cost of a high-quality prekindergarten program for all four-year-old children. </a:t>
            </a:r>
          </a:p>
          <a:p>
            <a:pPr marL="0" lvl="0" indent="0">
              <a:buNone/>
            </a:pPr>
            <a:endParaRPr lang="en-US" sz="2400" dirty="0"/>
          </a:p>
          <a:p>
            <a:pPr marL="0" lvl="0" indent="0">
              <a:buNone/>
            </a:pPr>
            <a:r>
              <a:rPr lang="en-US" sz="2400" b="1" dirty="0">
                <a:solidFill>
                  <a:prstClr val="black"/>
                </a:solidFill>
              </a:rPr>
              <a:t>Fund Expansion of QUALITYstarsNY (Budget): </a:t>
            </a:r>
            <a:r>
              <a:rPr lang="en-US" sz="2400" dirty="0">
                <a:solidFill>
                  <a:prstClr val="black"/>
                </a:solidFill>
              </a:rPr>
              <a:t>Provide $3M to expand the availability of QUALITYstarsNY throughout the State by improving assessment tools and staff support; strengthening the existing system; improving coordination by leveraging all resources available for quality improvement; and expanding the number of programs and classrooms receiving support from QUALITYstarsNY. </a:t>
            </a:r>
          </a:p>
          <a:p>
            <a:pPr marL="0" lvl="0" indent="0">
              <a:buNone/>
            </a:pPr>
            <a:endParaRPr lang="en-US" sz="2400" b="1" dirty="0"/>
          </a:p>
          <a:p>
            <a:pPr marL="0" lvl="0" indent="0">
              <a:buNone/>
            </a:pPr>
            <a:endParaRPr lang="en-US" sz="2400" b="1" dirty="0"/>
          </a:p>
        </p:txBody>
      </p:sp>
      <p:sp>
        <p:nvSpPr>
          <p:cNvPr id="5" name="Title 1">
            <a:extLst>
              <a:ext uri="{FF2B5EF4-FFF2-40B4-BE49-F238E27FC236}">
                <a16:creationId xmlns:a16="http://schemas.microsoft.com/office/drawing/2014/main" id="{246825C4-3CBE-4DB7-BCFA-A8BBB7F6D42B}"/>
              </a:ext>
            </a:extLst>
          </p:cNvPr>
          <p:cNvSpPr txBox="1">
            <a:spLocks/>
          </p:cNvSpPr>
          <p:nvPr/>
        </p:nvSpPr>
        <p:spPr>
          <a:xfrm>
            <a:off x="2682910" y="616822"/>
            <a:ext cx="85201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cap="small" dirty="0">
                <a:solidFill>
                  <a:srgbClr val="0070C0"/>
                </a:solidFill>
                <a:latin typeface="Calibri" panose="020F0502020204030204" pitchFamily="34" charset="0"/>
              </a:rPr>
              <a:t>Recommendations for </a:t>
            </a:r>
          </a:p>
          <a:p>
            <a:r>
              <a:rPr lang="en-US" sz="3200" b="1" cap="small" dirty="0">
                <a:solidFill>
                  <a:srgbClr val="0070C0"/>
                </a:solidFill>
                <a:latin typeface="Calibri" panose="020F0502020204030204" pitchFamily="34" charset="0"/>
              </a:rPr>
              <a:t>Statewide Supports and Infrastructure</a:t>
            </a:r>
          </a:p>
        </p:txBody>
      </p:sp>
      <p:pic>
        <p:nvPicPr>
          <p:cNvPr id="6" name="Picture 5">
            <a:extLst>
              <a:ext uri="{FF2B5EF4-FFF2-40B4-BE49-F238E27FC236}">
                <a16:creationId xmlns:a16="http://schemas.microsoft.com/office/drawing/2014/main" id="{1348C65C-68C0-4EA2-98DD-27539E8A0637}"/>
              </a:ext>
            </a:extLst>
          </p:cNvPr>
          <p:cNvPicPr>
            <a:picLocks noChangeAspect="1"/>
          </p:cNvPicPr>
          <p:nvPr/>
        </p:nvPicPr>
        <p:blipFill>
          <a:blip r:embed="rId3"/>
          <a:stretch>
            <a:fillRect/>
          </a:stretch>
        </p:blipFill>
        <p:spPr>
          <a:xfrm>
            <a:off x="489543" y="330400"/>
            <a:ext cx="1786283" cy="1828959"/>
          </a:xfrm>
          <a:prstGeom prst="rect">
            <a:avLst/>
          </a:prstGeom>
        </p:spPr>
      </p:pic>
      <p:sp>
        <p:nvSpPr>
          <p:cNvPr id="2" name="Slide Number Placeholder 1">
            <a:extLst>
              <a:ext uri="{FF2B5EF4-FFF2-40B4-BE49-F238E27FC236}">
                <a16:creationId xmlns:a16="http://schemas.microsoft.com/office/drawing/2014/main" id="{1D5AFF73-55B4-460C-BC21-065F24C5557F}"/>
              </a:ext>
            </a:extLst>
          </p:cNvPr>
          <p:cNvSpPr>
            <a:spLocks noGrp="1"/>
          </p:cNvSpPr>
          <p:nvPr>
            <p:ph type="sldNum" sz="quarter" idx="10"/>
          </p:nvPr>
        </p:nvSpPr>
        <p:spPr/>
        <p:txBody>
          <a:bodyPr/>
          <a:lstStyle/>
          <a:p>
            <a:fld id="{DB20D639-632A-4008-8BC4-D457EDC927FE}" type="slidenum">
              <a:rPr lang="en-US" smtClean="0"/>
              <a:pPr/>
              <a:t>8</a:t>
            </a:fld>
            <a:endParaRPr lang="en-US" dirty="0"/>
          </a:p>
        </p:txBody>
      </p:sp>
    </p:spTree>
    <p:extLst>
      <p:ext uri="{BB962C8B-B14F-4D97-AF65-F5344CB8AC3E}">
        <p14:creationId xmlns:p14="http://schemas.microsoft.com/office/powerpoint/2010/main" val="2395717778"/>
      </p:ext>
    </p:extLst>
  </p:cSld>
  <p:clrMapOvr>
    <a:masterClrMapping/>
  </p:clrMapOvr>
  <mc:AlternateContent xmlns:mc="http://schemas.openxmlformats.org/markup-compatibility/2006" xmlns:p14="http://schemas.microsoft.com/office/powerpoint/2010/main">
    <mc:Choice Requires="p14">
      <p:transition spd="med" p14:dur="700" advTm="89500">
        <p:fade/>
      </p:transition>
    </mc:Choice>
    <mc:Fallback xmlns="">
      <p:transition spd="med" advTm="895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0BFE78-5F3E-4A1B-AACB-0F8581700C4F}"/>
              </a:ext>
            </a:extLst>
          </p:cNvPr>
          <p:cNvSpPr>
            <a:spLocks noGrp="1"/>
          </p:cNvSpPr>
          <p:nvPr>
            <p:ph idx="1"/>
          </p:nvPr>
        </p:nvSpPr>
        <p:spPr>
          <a:xfrm>
            <a:off x="838200" y="2194084"/>
            <a:ext cx="10515600" cy="4255001"/>
          </a:xfrm>
        </p:spPr>
        <p:txBody>
          <a:bodyPr>
            <a:normAutofit/>
          </a:bodyPr>
          <a:lstStyle/>
          <a:p>
            <a:pPr marL="0" lvl="0" indent="0">
              <a:buNone/>
            </a:pPr>
            <a:endParaRPr lang="en-US" sz="2400" b="1" dirty="0"/>
          </a:p>
          <a:p>
            <a:pPr marL="0" lvl="0" indent="0">
              <a:buNone/>
            </a:pPr>
            <a:r>
              <a:rPr lang="en-US" sz="2200" b="1" dirty="0"/>
              <a:t>Create a Multi-Agency Data System (Budget): </a:t>
            </a:r>
            <a:r>
              <a:rPr lang="en-US" sz="2200" dirty="0"/>
              <a:t>Provide $500,000 to fund the first step toward the creation of a unified HIPAA and FERPA-compliant data system.</a:t>
            </a:r>
          </a:p>
          <a:p>
            <a:pPr marL="0" lvl="0" indent="0">
              <a:buNone/>
            </a:pPr>
            <a:endParaRPr lang="en-US" sz="2200" dirty="0"/>
          </a:p>
          <a:p>
            <a:pPr marL="0" lvl="0" indent="0">
              <a:buNone/>
            </a:pPr>
            <a:r>
              <a:rPr lang="en-US" sz="2200" b="1" dirty="0">
                <a:solidFill>
                  <a:prstClr val="black"/>
                </a:solidFill>
              </a:rPr>
              <a:t>Address Prekindergarten Transportation (Education Policy): </a:t>
            </a:r>
            <a:r>
              <a:rPr lang="en-US" sz="2200" dirty="0">
                <a:solidFill>
                  <a:prstClr val="black"/>
                </a:solidFill>
              </a:rPr>
              <a:t>Establish a cross-system Transportation Workgroup to inform policy that will address issues related to transporting prekindergarten children.</a:t>
            </a:r>
          </a:p>
          <a:p>
            <a:pPr marL="0" lvl="0" indent="0">
              <a:buNone/>
            </a:pPr>
            <a:endParaRPr lang="en-US" sz="2400" dirty="0"/>
          </a:p>
        </p:txBody>
      </p:sp>
      <p:sp>
        <p:nvSpPr>
          <p:cNvPr id="5" name="Title 1">
            <a:extLst>
              <a:ext uri="{FF2B5EF4-FFF2-40B4-BE49-F238E27FC236}">
                <a16:creationId xmlns:a16="http://schemas.microsoft.com/office/drawing/2014/main" id="{246825C4-3CBE-4DB7-BCFA-A8BBB7F6D42B}"/>
              </a:ext>
            </a:extLst>
          </p:cNvPr>
          <p:cNvSpPr txBox="1">
            <a:spLocks/>
          </p:cNvSpPr>
          <p:nvPr/>
        </p:nvSpPr>
        <p:spPr>
          <a:xfrm>
            <a:off x="2682910" y="616822"/>
            <a:ext cx="85201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cap="small" dirty="0">
                <a:solidFill>
                  <a:srgbClr val="0070C0"/>
                </a:solidFill>
                <a:latin typeface="Calibri" panose="020F0502020204030204" pitchFamily="34" charset="0"/>
              </a:rPr>
              <a:t>Recommendations for </a:t>
            </a:r>
          </a:p>
          <a:p>
            <a:r>
              <a:rPr lang="en-US" sz="3200" b="1" cap="small" dirty="0">
                <a:solidFill>
                  <a:srgbClr val="0070C0"/>
                </a:solidFill>
                <a:latin typeface="Calibri" panose="020F0502020204030204" pitchFamily="34" charset="0"/>
              </a:rPr>
              <a:t>Statewide Supports and Infrastructure</a:t>
            </a:r>
          </a:p>
        </p:txBody>
      </p:sp>
      <p:pic>
        <p:nvPicPr>
          <p:cNvPr id="6" name="Picture 5">
            <a:extLst>
              <a:ext uri="{FF2B5EF4-FFF2-40B4-BE49-F238E27FC236}">
                <a16:creationId xmlns:a16="http://schemas.microsoft.com/office/drawing/2014/main" id="{1348C65C-68C0-4EA2-98DD-27539E8A0637}"/>
              </a:ext>
            </a:extLst>
          </p:cNvPr>
          <p:cNvPicPr>
            <a:picLocks noChangeAspect="1"/>
          </p:cNvPicPr>
          <p:nvPr/>
        </p:nvPicPr>
        <p:blipFill>
          <a:blip r:embed="rId3"/>
          <a:stretch>
            <a:fillRect/>
          </a:stretch>
        </p:blipFill>
        <p:spPr>
          <a:xfrm>
            <a:off x="477968" y="318825"/>
            <a:ext cx="1786283" cy="1828959"/>
          </a:xfrm>
          <a:prstGeom prst="rect">
            <a:avLst/>
          </a:prstGeom>
        </p:spPr>
      </p:pic>
      <p:sp>
        <p:nvSpPr>
          <p:cNvPr id="2" name="Slide Number Placeholder 1">
            <a:extLst>
              <a:ext uri="{FF2B5EF4-FFF2-40B4-BE49-F238E27FC236}">
                <a16:creationId xmlns:a16="http://schemas.microsoft.com/office/drawing/2014/main" id="{AAF65C9F-7A67-4AD4-8E25-7DB6126E87E2}"/>
              </a:ext>
            </a:extLst>
          </p:cNvPr>
          <p:cNvSpPr>
            <a:spLocks noGrp="1"/>
          </p:cNvSpPr>
          <p:nvPr>
            <p:ph type="sldNum" sz="quarter" idx="10"/>
          </p:nvPr>
        </p:nvSpPr>
        <p:spPr/>
        <p:txBody>
          <a:bodyPr/>
          <a:lstStyle/>
          <a:p>
            <a:fld id="{DB20D639-632A-4008-8BC4-D457EDC927FE}" type="slidenum">
              <a:rPr lang="en-US" smtClean="0"/>
              <a:pPr/>
              <a:t>9</a:t>
            </a:fld>
            <a:endParaRPr lang="en-US" dirty="0"/>
          </a:p>
        </p:txBody>
      </p:sp>
    </p:spTree>
    <p:extLst>
      <p:ext uri="{BB962C8B-B14F-4D97-AF65-F5344CB8AC3E}">
        <p14:creationId xmlns:p14="http://schemas.microsoft.com/office/powerpoint/2010/main" val="1224156373"/>
      </p:ext>
    </p:extLst>
  </p:cSld>
  <p:clrMapOvr>
    <a:masterClrMapping/>
  </p:clrMapOvr>
  <mc:AlternateContent xmlns:mc="http://schemas.openxmlformats.org/markup-compatibility/2006" xmlns:p14="http://schemas.microsoft.com/office/powerpoint/2010/main">
    <mc:Choice Requires="p14">
      <p:transition spd="med" p14:dur="700" advTm="89500">
        <p:fade/>
      </p:transition>
    </mc:Choice>
    <mc:Fallback xmlns="">
      <p:transition spd="med" advTm="895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2002</Words>
  <Application>Microsoft Office PowerPoint</Application>
  <PresentationFormat>Widescreen</PresentationFormat>
  <Paragraphs>145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Wingdings</vt:lpstr>
      <vt:lpstr>Office Theme</vt:lpstr>
      <vt:lpstr>New York State Board of Regents  Early Childhood Workgroup’s  Blue Ribbon Committee </vt:lpstr>
      <vt:lpstr>Vision of the Early Childhood Workgroup’s Blue Ribbon Committee </vt:lpstr>
      <vt:lpstr>Final Recommendations of the  Blue Ribbon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for Implementation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of the Early Childhood Workgroup’s Blue Ribbon Committee</dc:title>
  <dc:creator>Betsy Kenney</dc:creator>
  <cp:lastModifiedBy>Jessica Krupski</cp:lastModifiedBy>
  <cp:revision>8</cp:revision>
  <dcterms:created xsi:type="dcterms:W3CDTF">2018-09-25T17:56:38Z</dcterms:created>
  <dcterms:modified xsi:type="dcterms:W3CDTF">2019-02-01T02:30:07Z</dcterms:modified>
</cp:coreProperties>
</file>