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3" r:id="rId4"/>
    <p:sldMasterId id="2147483660" r:id="rId5"/>
    <p:sldMasterId id="2147483648" r:id="rId6"/>
    <p:sldMasterId id="2147483674" r:id="rId7"/>
  </p:sldMasterIdLst>
  <p:notesMasterIdLst>
    <p:notesMasterId r:id="rId15"/>
  </p:notesMasterIdLst>
  <p:handoutMasterIdLst>
    <p:handoutMasterId r:id="rId16"/>
  </p:handoutMasterIdLst>
  <p:sldIdLst>
    <p:sldId id="256" r:id="rId8"/>
    <p:sldId id="282" r:id="rId9"/>
    <p:sldId id="303" r:id="rId10"/>
    <p:sldId id="291" r:id="rId11"/>
    <p:sldId id="257" r:id="rId12"/>
    <p:sldId id="300" r:id="rId13"/>
    <p:sldId id="283" r:id="rId14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20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6569"/>
    <a:srgbClr val="553278"/>
    <a:srgbClr val="878CB4"/>
    <a:srgbClr val="002D73"/>
    <a:srgbClr val="007681"/>
    <a:srgbClr val="1F3261"/>
    <a:srgbClr val="4589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3" autoAdjust="0"/>
    <p:restoredTop sz="60766" autoAdjust="0"/>
  </p:normalViewPr>
  <p:slideViewPr>
    <p:cSldViewPr>
      <p:cViewPr varScale="1">
        <p:scale>
          <a:sx n="58" d="100"/>
          <a:sy n="58" d="100"/>
        </p:scale>
        <p:origin x="1644" y="4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1" d="100"/>
          <a:sy n="81" d="100"/>
        </p:scale>
        <p:origin x="2928" y="6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3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D111CE6-E01B-4B16-9FC9-386DAA6E82EC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C47B35F-EEBB-4B51-9C7F-012E78CB0FD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1865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F2C164A-7038-42D0-953C-2EB4816D4C81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DA9C80-B631-4EC4-8253-F63CFD0157D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3357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lIns="93177" tIns="46589" rIns="93177" bIns="46589"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2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42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24634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1057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262015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DA9C80-B631-4EC4-8253-F63CFD0157DF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93026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" y="2647950"/>
            <a:ext cx="6324600" cy="60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800" b="1">
                <a:solidFill>
                  <a:srgbClr val="64656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Master Sub Title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" y="1962150"/>
            <a:ext cx="6324600" cy="5334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4000" b="1" baseline="0">
                <a:solidFill>
                  <a:srgbClr val="553278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Master Title – Arial Bold</a:t>
            </a:r>
          </a:p>
        </p:txBody>
      </p:sp>
    </p:spTree>
    <p:extLst>
      <p:ext uri="{BB962C8B-B14F-4D97-AF65-F5344CB8AC3E}">
        <p14:creationId xmlns:p14="http://schemas.microsoft.com/office/powerpoint/2010/main" val="39762813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65-0D65-4032-85A6-BECCAB4E9A68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6018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3008313" cy="8715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076325"/>
            <a:ext cx="3008313" cy="35179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65-0D65-4032-85A6-BECCAB4E9A68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69545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4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60375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900"/>
            <a:ext cx="5486400" cy="6032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65-0D65-4032-85A6-BECCAB4E9A68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81577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65-0D65-4032-85A6-BECCAB4E9A68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7431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6375"/>
            <a:ext cx="2057400" cy="43878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6375"/>
            <a:ext cx="6019800" cy="43878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65-0D65-4032-85A6-BECCAB4E9A68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773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304800" y="1885950"/>
            <a:ext cx="4114800" cy="1676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0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Section Title-</a:t>
            </a:r>
            <a:br>
              <a:rPr lang="en-US" dirty="0"/>
            </a:br>
            <a:r>
              <a:rPr lang="en-US" dirty="0"/>
              <a:t>Arial Bold</a:t>
            </a:r>
          </a:p>
        </p:txBody>
      </p:sp>
    </p:spTree>
    <p:extLst>
      <p:ext uri="{BB962C8B-B14F-4D97-AF65-F5344CB8AC3E}">
        <p14:creationId xmlns:p14="http://schemas.microsoft.com/office/powerpoint/2010/main" val="2679627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Mas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228600" y="1504950"/>
            <a:ext cx="7467600" cy="1219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="0" i="0" baseline="0">
                <a:solidFill>
                  <a:srgbClr val="646569"/>
                </a:solidFill>
              </a:defRPr>
            </a:lvl1pPr>
          </a:lstStyle>
          <a:p>
            <a:pPr lvl="0"/>
            <a:r>
              <a:rPr lang="en-US" dirty="0"/>
              <a:t>Copy (Arial Regular)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2" hasCustomPrompt="1"/>
          </p:nvPr>
        </p:nvSpPr>
        <p:spPr>
          <a:xfrm>
            <a:off x="228600" y="514350"/>
            <a:ext cx="6781800" cy="76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>
                <a:solidFill>
                  <a:srgbClr val="553278"/>
                </a:solidFill>
              </a:defRPr>
            </a:lvl1pPr>
          </a:lstStyle>
          <a:p>
            <a:pPr lvl="0"/>
            <a:r>
              <a:rPr lang="en-US" dirty="0"/>
              <a:t>Slide Heading – Arial Bold</a:t>
            </a:r>
          </a:p>
        </p:txBody>
      </p:sp>
    </p:spTree>
    <p:extLst>
      <p:ext uri="{BB962C8B-B14F-4D97-AF65-F5344CB8AC3E}">
        <p14:creationId xmlns:p14="http://schemas.microsoft.com/office/powerpoint/2010/main" val="1797515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8613"/>
            <a:ext cx="7772400" cy="110172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65-0D65-4032-85A6-BECCAB4E9A68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98520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65-0D65-4032-85A6-BECCAB4E9A68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30013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5"/>
            <a:ext cx="7772400" cy="102235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79638"/>
            <a:ext cx="7772400" cy="11255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65-0D65-4032-85A6-BECCAB4E9A68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62209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0"/>
            <a:ext cx="4038600" cy="33940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65-0D65-4032-85A6-BECCAB4E9A68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359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0938"/>
            <a:ext cx="4040188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950"/>
            <a:ext cx="4040188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150938"/>
            <a:ext cx="4041775" cy="4810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631950"/>
            <a:ext cx="4041775" cy="29622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65-0D65-4032-85A6-BECCAB4E9A68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5025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ED0365-0D65-4032-85A6-BECCAB4E9A68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754AA7-8025-408E-B296-E2B43FE086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722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6.xml"/><Relationship Id="rId7" Type="http://schemas.openxmlformats.org/officeDocument/2006/relationships/slideLayout" Target="../slideLayouts/slideLayout1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4.xml"/><Relationship Id="rId5" Type="http://schemas.openxmlformats.org/officeDocument/2006/relationships/slideLayout" Target="../slideLayouts/slideLayout8.xml"/><Relationship Id="rId10" Type="http://schemas.openxmlformats.org/officeDocument/2006/relationships/slideLayout" Target="../slideLayouts/slideLayout13.xml"/><Relationship Id="rId4" Type="http://schemas.openxmlformats.org/officeDocument/2006/relationships/slideLayout" Target="../slideLayouts/slideLayout7.xml"/><Relationship Id="rId9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E51E1D-7280-49D6-A2E2-CE63FE17EF16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ACAC6D-BD82-4571-9E34-C1EFF11A946D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3714750"/>
            <a:ext cx="9144000" cy="1485900"/>
          </a:xfrm>
          <a:prstGeom prst="rect">
            <a:avLst/>
          </a:prstGeom>
          <a:solidFill>
            <a:srgbClr val="5532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3714750"/>
            <a:ext cx="9144000" cy="76200"/>
          </a:xfrm>
          <a:prstGeom prst="rect">
            <a:avLst/>
          </a:prstGeom>
          <a:solidFill>
            <a:srgbClr val="878C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1" y="133350"/>
            <a:ext cx="3505200" cy="9283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7440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1581150"/>
            <a:ext cx="5334000" cy="2743200"/>
          </a:xfrm>
          <a:prstGeom prst="rect">
            <a:avLst/>
          </a:prstGeom>
          <a:solidFill>
            <a:srgbClr val="5532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0" y="1540453"/>
            <a:ext cx="5334000" cy="81394"/>
          </a:xfrm>
          <a:prstGeom prst="rect">
            <a:avLst/>
          </a:prstGeom>
          <a:solidFill>
            <a:srgbClr val="878C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Slide Number Placeholder 3"/>
          <p:cNvSpPr txBox="1">
            <a:spLocks/>
          </p:cNvSpPr>
          <p:nvPr userDrawn="1"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>
                <a:solidFill>
                  <a:srgbClr val="553278"/>
                </a:solidFill>
              </a:rPr>
              <a:pPr/>
              <a:t>‹#›</a:t>
            </a:fld>
            <a:endParaRPr lang="en-US" sz="1200" dirty="0">
              <a:solidFill>
                <a:srgbClr val="553278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24600" y="4324350"/>
            <a:ext cx="2667000" cy="706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248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62344"/>
            <a:ext cx="9144000" cy="299605"/>
          </a:xfrm>
          <a:prstGeom prst="rect">
            <a:avLst/>
          </a:prstGeom>
          <a:solidFill>
            <a:srgbClr val="5532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Slide Number Placeholder 3"/>
          <p:cNvSpPr txBox="1">
            <a:spLocks/>
          </p:cNvSpPr>
          <p:nvPr userDrawn="1"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25" name="Rectangle 24"/>
          <p:cNvSpPr/>
          <p:nvPr userDrawn="1"/>
        </p:nvSpPr>
        <p:spPr>
          <a:xfrm>
            <a:off x="0" y="0"/>
            <a:ext cx="9144000" cy="81394"/>
          </a:xfrm>
          <a:prstGeom prst="rect">
            <a:avLst/>
          </a:prstGeom>
          <a:solidFill>
            <a:srgbClr val="878C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0" y="4476750"/>
            <a:ext cx="2047242" cy="542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135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p:hf hdr="0" ft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0"/>
            <a:ext cx="8229600" cy="339407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D0365-0D65-4032-85A6-BECCAB4E9A68}" type="datetimeFigureOut">
              <a:rPr lang="en-US" smtClean="0"/>
              <a:t>1/31/2019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754AA7-8025-408E-B296-E2B43FE0863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62344"/>
            <a:ext cx="9144000" cy="299605"/>
          </a:xfrm>
          <a:prstGeom prst="rect">
            <a:avLst/>
          </a:prstGeom>
          <a:solidFill>
            <a:srgbClr val="55327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Date Placeholder 1"/>
          <p:cNvSpPr txBox="1">
            <a:spLocks/>
          </p:cNvSpPr>
          <p:nvPr userDrawn="1"/>
        </p:nvSpPr>
        <p:spPr>
          <a:xfrm>
            <a:off x="152400" y="88105"/>
            <a:ext cx="21336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E140F40-957F-429B-BF36-B42CA41DE130}" type="datetime4">
              <a:rPr lang="en-US" sz="1200" smtClean="0"/>
              <a:pPr/>
              <a:t>January 31, 2019</a:t>
            </a:fld>
            <a:endParaRPr lang="en-US" sz="1200" dirty="0"/>
          </a:p>
        </p:txBody>
      </p:sp>
      <p:sp>
        <p:nvSpPr>
          <p:cNvPr id="9" name="Slide Number Placeholder 3"/>
          <p:cNvSpPr txBox="1">
            <a:spLocks/>
          </p:cNvSpPr>
          <p:nvPr userDrawn="1"/>
        </p:nvSpPr>
        <p:spPr>
          <a:xfrm>
            <a:off x="8305800" y="88105"/>
            <a:ext cx="685800" cy="27384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b="1" kern="1200">
                <a:solidFill>
                  <a:schemeClr val="bg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DF52EC2-2C0B-4C03-9888-0B25156ED88D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10" name="Rectangle 9"/>
          <p:cNvSpPr/>
          <p:nvPr userDrawn="1"/>
        </p:nvSpPr>
        <p:spPr>
          <a:xfrm>
            <a:off x="0" y="0"/>
            <a:ext cx="9144000" cy="81394"/>
          </a:xfrm>
          <a:prstGeom prst="rect">
            <a:avLst/>
          </a:prstGeom>
          <a:solidFill>
            <a:srgbClr val="878CB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5200" y="4512475"/>
            <a:ext cx="1447800" cy="384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43379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0" y="1134204"/>
            <a:ext cx="9067800" cy="110799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Zero to Three - 2018 Infant and Early Childhood </a:t>
            </a:r>
          </a:p>
          <a:p>
            <a:pPr algn="ctr"/>
            <a:r>
              <a:rPr lang="en-US" sz="2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Mental Health Policy Convening: </a:t>
            </a:r>
          </a:p>
          <a:p>
            <a:pPr algn="ctr"/>
            <a:r>
              <a:rPr lang="en-US" b="1" i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Exploring State Strategies to Finance Assessment, Diagnosis and Treatment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81000" y="2647950"/>
            <a:ext cx="6629400" cy="61427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1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ECAC Member Meeting</a:t>
            </a:r>
          </a:p>
          <a:p>
            <a:pPr>
              <a:lnSpc>
                <a:spcPct val="114000"/>
              </a:lnSpc>
              <a:spcBef>
                <a:spcPts val="200"/>
              </a:spcBef>
              <a:spcAft>
                <a:spcPts val="200"/>
              </a:spcAft>
            </a:pPr>
            <a:r>
              <a:rPr lang="en-US" sz="14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March 22, 2018</a:t>
            </a:r>
          </a:p>
        </p:txBody>
      </p:sp>
    </p:spTree>
    <p:extLst>
      <p:ext uri="{BB962C8B-B14F-4D97-AF65-F5344CB8AC3E}">
        <p14:creationId xmlns:p14="http://schemas.microsoft.com/office/powerpoint/2010/main" val="206780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416943" y="1562100"/>
            <a:ext cx="7315200" cy="3581400"/>
          </a:xfrm>
        </p:spPr>
        <p:txBody>
          <a:bodyPr/>
          <a:lstStyle/>
          <a:p>
            <a:endParaRPr lang="en-US" sz="1200" dirty="0"/>
          </a:p>
          <a:p>
            <a:r>
              <a:rPr lang="en-US" sz="1200" dirty="0"/>
              <a:t>	</a:t>
            </a:r>
          </a:p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381000" y="514350"/>
            <a:ext cx="8077200" cy="4419600"/>
          </a:xfrm>
        </p:spPr>
        <p:txBody>
          <a:bodyPr/>
          <a:lstStyle/>
          <a:p>
            <a:endParaRPr lang="en-US" sz="1800" dirty="0"/>
          </a:p>
          <a:p>
            <a:pPr algn="ctr"/>
            <a:r>
              <a:rPr lang="en-US" sz="2400" dirty="0"/>
              <a:t>NYS 5-Member Team 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1600" dirty="0"/>
              <a:t>Kalin Scott, Director, Medicaid Redesign Team Project Management Offices, NYS DOH, OHIP</a:t>
            </a:r>
            <a:r>
              <a:rPr lang="en-US" sz="1200" dirty="0"/>
              <a:t> (</a:t>
            </a:r>
            <a:r>
              <a:rPr lang="en-US" sz="1200" u="sng" dirty="0"/>
              <a:t>Required Medicaid Representative)</a:t>
            </a:r>
            <a:endParaRPr lang="en-US" sz="12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1600" dirty="0"/>
              <a:t>Sarah Fitzgibbons, LMHC, MT-BC, IMH-E®, (Mentor-Clinical), Clinical Director, The Society for the Protection and Care of Children (SPCC); Board Member, NYS AIMH </a:t>
            </a:r>
            <a:r>
              <a:rPr lang="en-US" sz="1200" dirty="0"/>
              <a:t>(</a:t>
            </a:r>
            <a:r>
              <a:rPr lang="en-US" sz="1200" u="sng" dirty="0"/>
              <a:t>Required IECMH Clinician)</a:t>
            </a:r>
            <a:endParaRPr lang="en-US" sz="1200" dirty="0"/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1600" dirty="0"/>
              <a:t>Donna Bradbury, MA, LMHC, Associate Commissioner, Division of Integrated Community Services for Children and Families, NYS OMH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1600" dirty="0"/>
              <a:t>Evelyn Blanck, Associate Executive Director, NY Center for Child Development (NYCCD), ECAC Member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1600" dirty="0"/>
              <a:t>Kate Breslin, MPH, MCRP, President &amp; CEO Schuyler Center for Analysis and Advocacy, ECAC Member</a:t>
            </a:r>
            <a:endParaRPr lang="en-US" sz="1400" dirty="0"/>
          </a:p>
          <a:p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57684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381000" y="1657350"/>
            <a:ext cx="7467600" cy="3276600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7030A0"/>
                </a:solidFill>
              </a:rPr>
              <a:t>George L. Askew, M.D., F.A.A.P. Deputy Commissioner Division of Family and Child Health NYC Department of Health and Mental Hygiene, ECAC Member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300" dirty="0">
              <a:solidFill>
                <a:srgbClr val="7030A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7030A0"/>
                </a:solidFill>
              </a:rPr>
              <a:t>Suzanne Brundage, MPH,  United Hospital Fund, Children’s Health Initiative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7030A0"/>
                </a:solidFill>
              </a:rPr>
              <a:t>Helen Egger, MD, Chair of the Department of Child &amp; Adolescent Psychiatry at NYU Langone Medical Center and Director of the Child Study Center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300" dirty="0">
              <a:solidFill>
                <a:srgbClr val="7030A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sz="300" dirty="0">
              <a:solidFill>
                <a:srgbClr val="7030A0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sz="1600" b="1" dirty="0">
                <a:solidFill>
                  <a:srgbClr val="7030A0"/>
                </a:solidFill>
              </a:rPr>
              <a:t>Sheila Smith, PhD, National Center for Children in Poverty</a:t>
            </a:r>
            <a:endParaRPr lang="en-US" sz="1600" dirty="0">
              <a:solidFill>
                <a:srgbClr val="7030A0"/>
              </a:solidFill>
            </a:endParaRPr>
          </a:p>
          <a:p>
            <a:r>
              <a:rPr lang="en-US" dirty="0"/>
              <a:t>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2"/>
          </p:nvPr>
        </p:nvSpPr>
        <p:spPr>
          <a:xfrm>
            <a:off x="228600" y="514350"/>
            <a:ext cx="7924800" cy="838200"/>
          </a:xfrm>
        </p:spPr>
        <p:txBody>
          <a:bodyPr/>
          <a:lstStyle/>
          <a:p>
            <a:pPr algn="ctr"/>
            <a:endParaRPr lang="en-US" sz="2400" dirty="0">
              <a:solidFill>
                <a:srgbClr val="7030A0"/>
              </a:solidFill>
            </a:endParaRPr>
          </a:p>
          <a:p>
            <a:pPr algn="ctr"/>
            <a:r>
              <a:rPr lang="en-US" sz="2400" dirty="0">
                <a:solidFill>
                  <a:srgbClr val="7030A0"/>
                </a:solidFill>
              </a:rPr>
              <a:t>Additional NYS Experts and Contributors</a:t>
            </a:r>
          </a:p>
        </p:txBody>
      </p:sp>
    </p:spTree>
    <p:extLst>
      <p:ext uri="{BB962C8B-B14F-4D97-AF65-F5344CB8AC3E}">
        <p14:creationId xmlns:p14="http://schemas.microsoft.com/office/powerpoint/2010/main" val="11380132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152400" y="514350"/>
            <a:ext cx="8763000" cy="3810000"/>
          </a:xfrm>
          <a:ln w="44450">
            <a:solidFill>
              <a:srgbClr val="7030A0"/>
            </a:solidFill>
          </a:ln>
        </p:spPr>
        <p:txBody>
          <a:bodyPr/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National Convening: University of Minnesota, May 15</a:t>
            </a:r>
            <a:r>
              <a:rPr lang="en-US" b="1" baseline="30000" dirty="0">
                <a:solidFill>
                  <a:srgbClr val="7030A0"/>
                </a:solidFill>
              </a:rPr>
              <a:t>th</a:t>
            </a:r>
            <a:r>
              <a:rPr lang="en-US" b="1" dirty="0">
                <a:solidFill>
                  <a:srgbClr val="7030A0"/>
                </a:solidFill>
              </a:rPr>
              <a:t>-16</a:t>
            </a:r>
            <a:r>
              <a:rPr lang="en-US" b="1" baseline="30000" dirty="0">
                <a:solidFill>
                  <a:srgbClr val="7030A0"/>
                </a:solidFill>
              </a:rPr>
              <a:t>th</a:t>
            </a:r>
            <a:r>
              <a:rPr lang="en-US" b="1" dirty="0">
                <a:solidFill>
                  <a:srgbClr val="7030A0"/>
                </a:solidFill>
              </a:rPr>
              <a:t> </a:t>
            </a:r>
          </a:p>
          <a:p>
            <a:pPr algn="ctr"/>
            <a:endParaRPr lang="en-US" sz="2000" b="1" dirty="0">
              <a:solidFill>
                <a:srgbClr val="7030A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7030A0"/>
                </a:solidFill>
              </a:rPr>
              <a:t>Develop and share strategies for financing robust system of IECMH: assessment, diagnosis, and treatment services</a:t>
            </a:r>
          </a:p>
          <a:p>
            <a:endParaRPr lang="en-US" sz="2000" dirty="0">
              <a:solidFill>
                <a:srgbClr val="7030A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7030A0"/>
                </a:solidFill>
              </a:rPr>
              <a:t>Develop and share strategies for communicating IECMH messages to Medicaid and other policy makers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sz="2000" dirty="0">
              <a:solidFill>
                <a:srgbClr val="7030A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>
                <a:solidFill>
                  <a:srgbClr val="7030A0"/>
                </a:solidFill>
              </a:rPr>
              <a:t>Create and implement state action plans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3507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81000" y="742950"/>
            <a:ext cx="8305800" cy="64325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5532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Action Steps</a:t>
            </a:r>
          </a:p>
          <a:p>
            <a:endParaRPr lang="en-US" sz="2400" b="1" dirty="0">
              <a:solidFill>
                <a:srgbClr val="5532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5532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NYS team will develop and implement State action plan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5532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Actively participate in monthly TA calls with ZTT TA specialist from June, 2018 to May, 2019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5532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Create a report of the convening highlighting discussions, presentations, challenges and potential solutions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2400" dirty="0">
                <a:solidFill>
                  <a:srgbClr val="553278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Disseminate brief report summarizing state teams accomplishments/progress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400" dirty="0">
              <a:solidFill>
                <a:srgbClr val="5532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400" b="1" dirty="0">
              <a:solidFill>
                <a:srgbClr val="5532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400" b="1" dirty="0">
              <a:solidFill>
                <a:srgbClr val="5532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400" b="1" dirty="0">
              <a:solidFill>
                <a:srgbClr val="5532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400" b="1" dirty="0">
              <a:solidFill>
                <a:srgbClr val="5532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endParaRPr lang="en-US" sz="2400" b="1" dirty="0">
              <a:solidFill>
                <a:srgbClr val="5532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400" b="1" dirty="0">
              <a:solidFill>
                <a:srgbClr val="55327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14079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381000" y="666750"/>
            <a:ext cx="7848600" cy="3733800"/>
          </a:xfrm>
          <a:ln w="41275">
            <a:solidFill>
              <a:srgbClr val="7030A0"/>
            </a:solidFill>
          </a:ln>
        </p:spPr>
        <p:txBody>
          <a:bodyPr/>
          <a:lstStyle/>
          <a:p>
            <a:pPr algn="ctr"/>
            <a:r>
              <a:rPr lang="en-US" sz="3200" b="1" dirty="0">
                <a:solidFill>
                  <a:srgbClr val="7030A0"/>
                </a:solidFill>
              </a:rPr>
              <a:t>Timing </a:t>
            </a:r>
          </a:p>
          <a:p>
            <a:pPr algn="ctr"/>
            <a:endParaRPr lang="en-US" b="1" dirty="0">
              <a:solidFill>
                <a:srgbClr val="7030A0"/>
              </a:solidFill>
            </a:endParaRPr>
          </a:p>
          <a:p>
            <a:pPr algn="ctr"/>
            <a:r>
              <a:rPr lang="en-US" sz="3200" b="1" dirty="0">
                <a:solidFill>
                  <a:srgbClr val="7030A0"/>
                </a:solidFill>
              </a:rPr>
              <a:t>Opportunity</a:t>
            </a:r>
          </a:p>
          <a:p>
            <a:pPr algn="ctr"/>
            <a:endParaRPr lang="en-US" b="1" dirty="0">
              <a:solidFill>
                <a:srgbClr val="7030A0"/>
              </a:solidFill>
            </a:endParaRPr>
          </a:p>
          <a:p>
            <a:pPr algn="ctr"/>
            <a:r>
              <a:rPr lang="en-US" sz="3200" b="1" dirty="0">
                <a:solidFill>
                  <a:srgbClr val="7030A0"/>
                </a:solidFill>
              </a:rPr>
              <a:t> Commitment </a:t>
            </a:r>
          </a:p>
          <a:p>
            <a:pPr algn="ctr"/>
            <a:endParaRPr lang="en-US" b="1" dirty="0">
              <a:solidFill>
                <a:srgbClr val="7030A0"/>
              </a:solidFill>
            </a:endParaRPr>
          </a:p>
          <a:p>
            <a:pPr algn="ctr"/>
            <a:r>
              <a:rPr lang="en-US" sz="3200" b="1" dirty="0">
                <a:solidFill>
                  <a:srgbClr val="7030A0"/>
                </a:solidFill>
              </a:rPr>
              <a:t>Momentum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7833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1"/>
          </p:nvPr>
        </p:nvSpPr>
        <p:spPr>
          <a:xfrm>
            <a:off x="228600" y="1504950"/>
            <a:ext cx="8686800" cy="1905000"/>
          </a:xfrm>
        </p:spPr>
        <p:txBody>
          <a:bodyPr/>
          <a:lstStyle/>
          <a:p>
            <a:pPr algn="ctr"/>
            <a:endParaRPr lang="en-US" sz="4400" dirty="0"/>
          </a:p>
          <a:p>
            <a:pPr algn="ctr"/>
            <a:r>
              <a:rPr lang="en-US" sz="4400" dirty="0">
                <a:solidFill>
                  <a:srgbClr val="7030A0"/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357229501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6E7A2F95-8354-4A84-AD14-741D8C1A3256}" vid="{F07086EA-200F-4935-AEC0-5ABD67D9F088}"/>
    </a:ext>
  </a:extLst>
</a:theme>
</file>

<file path=ppt/theme/theme2.xml><?xml version="1.0" encoding="utf-8"?>
<a:theme xmlns:a="http://schemas.openxmlformats.org/drawingml/2006/main" name="Section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6E7A2F95-8354-4A84-AD14-741D8C1A3256}" vid="{2107DBF3-E76A-488E-B7CA-669DBA45C5D1}"/>
    </a:ext>
  </a:extLst>
</a:theme>
</file>

<file path=ppt/theme/theme3.xml><?xml version="1.0" encoding="utf-8"?>
<a:theme xmlns:a="http://schemas.openxmlformats.org/drawingml/2006/main" name="Content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6E7A2F95-8354-4A84-AD14-741D8C1A3256}" vid="{9660336C-C921-493A-BAF4-17D916C9C70B}"/>
    </a:ext>
  </a:extLst>
</a:theme>
</file>

<file path=ppt/theme/theme4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6E7A2F95-8354-4A84-AD14-741D8C1A3256}" vid="{8A002C08-92B0-4141-BC28-251598DD8C89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7DE4E1FF2852C4AB94E009ECD2CE37F" ma:contentTypeVersion="1" ma:contentTypeDescription="Create a new document." ma:contentTypeScope="" ma:versionID="eb85edbaba29c6168d05838dd3bcaa64">
  <xsd:schema xmlns:xsd="http://www.w3.org/2001/XMLSchema" xmlns:xs="http://www.w3.org/2001/XMLSchema" xmlns:p="http://schemas.microsoft.com/office/2006/metadata/properties" xmlns:ns2="d7ba0638-ee3c-42f0-be76-41efb289a28a" targetNamespace="http://schemas.microsoft.com/office/2006/metadata/properties" ma:root="true" ma:fieldsID="0599839fb040190b03bf4f257d2257fd" ns2:_="">
    <xsd:import namespace="d7ba0638-ee3c-42f0-be76-41efb289a28a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7ba0638-ee3c-42f0-be76-41efb289a28a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73712F-8FAF-4E78-8CC0-FB8B33919E50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3F86441-E60D-4495-9820-50FFC7B27329}">
  <ds:schemaRefs>
    <ds:schemaRef ds:uri="http://purl.org/dc/elements/1.1/"/>
    <ds:schemaRef ds:uri="http://schemas.microsoft.com/office/2006/documentManagement/types"/>
    <ds:schemaRef ds:uri="d7ba0638-ee3c-42f0-be76-41efb289a28a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D5EBFF1-1AC8-41C7-A2AD-72D9C59AE1F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7ba0638-ee3c-42f0-be76-41efb289a28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NYS PowerPoint - Health &amp; Human Services - OMH</Template>
  <TotalTime>830</TotalTime>
  <Words>353</Words>
  <Application>Microsoft Office PowerPoint</Application>
  <PresentationFormat>On-screen Show (16:9)</PresentationFormat>
  <Paragraphs>58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Calibri</vt:lpstr>
      <vt:lpstr>Wingdings</vt:lpstr>
      <vt:lpstr>Cover Master</vt:lpstr>
      <vt:lpstr>Section Master</vt:lpstr>
      <vt:lpstr>Content Master</vt:lpstr>
      <vt:lpstr>2_Custom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NYS OMH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Kristen LeClaire</dc:creator>
  <cp:lastModifiedBy>Jessica Krupski</cp:lastModifiedBy>
  <cp:revision>86</cp:revision>
  <cp:lastPrinted>2017-11-27T15:29:46Z</cp:lastPrinted>
  <dcterms:created xsi:type="dcterms:W3CDTF">2015-01-30T21:44:40Z</dcterms:created>
  <dcterms:modified xsi:type="dcterms:W3CDTF">2019-02-01T04:38:41Z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0x01010007DE4E1FF2852C4AB94E009ECD2CE37F</vt:lpwstr>
  </property>
</Properties>
</file>