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15"/>
  </p:notesMasterIdLst>
  <p:handoutMasterIdLst>
    <p:handoutMasterId r:id="rId16"/>
  </p:handoutMasterIdLst>
  <p:sldIdLst>
    <p:sldId id="256" r:id="rId8"/>
    <p:sldId id="282" r:id="rId9"/>
    <p:sldId id="303" r:id="rId10"/>
    <p:sldId id="291" r:id="rId11"/>
    <p:sldId id="257" r:id="rId12"/>
    <p:sldId id="300" r:id="rId13"/>
    <p:sldId id="283" r:id="rId14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569"/>
    <a:srgbClr val="553278"/>
    <a:srgbClr val="878CB4"/>
    <a:srgbClr val="002D73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3" autoAdjust="0"/>
    <p:restoredTop sz="60766" autoAdjust="0"/>
  </p:normalViewPr>
  <p:slideViewPr>
    <p:cSldViewPr>
      <p:cViewPr varScale="1">
        <p:scale>
          <a:sx n="58" d="100"/>
          <a:sy n="58" d="100"/>
        </p:scale>
        <p:origin x="164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928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111CE6-E01B-4B16-9FC9-386DAA6E82EC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47B35F-EEBB-4B51-9C7F-012E78CB0F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86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63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105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620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0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2647950"/>
            <a:ext cx="63246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Master Sub Title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1962150"/>
            <a:ext cx="6324600" cy="533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 baseline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Master Title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885950"/>
            <a:ext cx="4114800" cy="167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Title-</a:t>
            </a:r>
            <a:br>
              <a:rPr lang="en-US" dirty="0"/>
            </a:br>
            <a:r>
              <a:rPr lang="en-US" dirty="0"/>
              <a:t>Arial Bold</a:t>
            </a:r>
          </a:p>
        </p:txBody>
      </p:sp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1504950"/>
            <a:ext cx="7467600" cy="121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646569"/>
                </a:solidFill>
              </a:defRPr>
            </a:lvl1pPr>
          </a:lstStyle>
          <a:p>
            <a:pPr lvl="0"/>
            <a:r>
              <a:rPr lang="en-US" dirty="0"/>
              <a:t>Copy (Arial Regular)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" y="514350"/>
            <a:ext cx="6781800" cy="76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553278"/>
                </a:solidFill>
              </a:defRPr>
            </a:lvl1pPr>
          </a:lstStyle>
          <a:p>
            <a:pPr lvl="0"/>
            <a:r>
              <a:rPr lang="en-US" dirty="0"/>
              <a:t>Slide Heading – Arial Bold</a:t>
            </a:r>
          </a:p>
        </p:txBody>
      </p:sp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33350"/>
            <a:ext cx="3505200" cy="92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553278"/>
                </a:solidFill>
              </a:rPr>
              <a:pPr/>
              <a:t>‹#›</a:t>
            </a:fld>
            <a:endParaRPr lang="en-US" sz="1200" dirty="0">
              <a:solidFill>
                <a:srgbClr val="553278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324350"/>
            <a:ext cx="2667000" cy="706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0"/>
            <a:ext cx="914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476750"/>
            <a:ext cx="2047242" cy="54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January 31, 2019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81394"/>
          </a:xfrm>
          <a:prstGeom prst="rect">
            <a:avLst/>
          </a:prstGeom>
          <a:solidFill>
            <a:srgbClr val="878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512475"/>
            <a:ext cx="1447800" cy="38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1134204"/>
            <a:ext cx="906780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Zero to Three - 2018 Infant and Early Childhood 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Mental Health Policy Convening: </a:t>
            </a:r>
          </a:p>
          <a:p>
            <a:pPr algn="ctr"/>
            <a:r>
              <a:rPr lang="en-US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State Strategies to Finance Assessment, Diagnosis and Treatment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2647950"/>
            <a:ext cx="6629400" cy="6142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ECAC Member Meeting</a:t>
            </a:r>
          </a:p>
          <a:p>
            <a:pPr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22, 2018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16943" y="1562100"/>
            <a:ext cx="7315200" cy="3581400"/>
          </a:xfrm>
        </p:spPr>
        <p:txBody>
          <a:bodyPr/>
          <a:lstStyle/>
          <a:p>
            <a:endParaRPr lang="en-US" sz="1200" dirty="0"/>
          </a:p>
          <a:p>
            <a:r>
              <a:rPr lang="en-US" sz="1200" dirty="0"/>
              <a:t>	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1000" y="514350"/>
            <a:ext cx="8077200" cy="4419600"/>
          </a:xfrm>
        </p:spPr>
        <p:txBody>
          <a:bodyPr/>
          <a:lstStyle/>
          <a:p>
            <a:endParaRPr lang="en-US" sz="1800" dirty="0"/>
          </a:p>
          <a:p>
            <a:pPr algn="ctr"/>
            <a:r>
              <a:rPr lang="en-US" sz="2400" dirty="0"/>
              <a:t>NYS 5-Member Team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dirty="0"/>
              <a:t>Kalin Scott, Director, Medicaid Redesign Team Project Management Offices, NYS DOH, OHIP</a:t>
            </a:r>
            <a:r>
              <a:rPr lang="en-US" sz="1200" dirty="0"/>
              <a:t> (</a:t>
            </a:r>
            <a:r>
              <a:rPr lang="en-US" sz="1200" u="sng" dirty="0"/>
              <a:t>Required Medicaid Representative)</a:t>
            </a:r>
            <a:endParaRPr lang="en-US" sz="1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dirty="0"/>
              <a:t>Sarah Fitzgibbons, LMHC, MT-BC, IMH-E®, (Mentor-Clinical), Clinical Director, The Society for the Protection and Care of Children (SPCC); Board Member, NYS AIMH </a:t>
            </a:r>
            <a:r>
              <a:rPr lang="en-US" sz="1200" dirty="0"/>
              <a:t>(</a:t>
            </a:r>
            <a:r>
              <a:rPr lang="en-US" sz="1200" u="sng" dirty="0"/>
              <a:t>Required IECMH Clinician)</a:t>
            </a:r>
            <a:endParaRPr lang="en-US" sz="1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dirty="0"/>
              <a:t>Donna Bradbury, MA, LMHC, Associate Commissioner, Division of Integrated Community Services for Children and Families, NYS OMH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dirty="0"/>
              <a:t>Evelyn Blanck, Associate Executive Director, NY Center for Child Development (NYCCD), ECAC Member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1600" dirty="0"/>
              <a:t>Kate Breslin, MPH, MCRP, President &amp; CEO Schuyler Center for Analysis and Advocacy, ECAC Member</a:t>
            </a:r>
            <a:endParaRPr lang="en-US" sz="14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68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1657350"/>
            <a:ext cx="7467600" cy="32766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7030A0"/>
                </a:solidFill>
              </a:rPr>
              <a:t>George L. Askew, M.D., F.A.A.P. Deputy Commissioner Division of Family and Child Health NYC Department of Health and Mental Hygiene, ECAC Member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00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7030A0"/>
                </a:solidFill>
              </a:rPr>
              <a:t>Suzanne Brundage, MPH,  United Hospital Fund, Children’s Health Initiative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7030A0"/>
                </a:solidFill>
              </a:rPr>
              <a:t>Helen Egger, MD, Chair of the Department of Child &amp; Adolescent Psychiatry at NYU Langone Medical Center and Director of the Child Study Center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00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00" dirty="0">
              <a:solidFill>
                <a:srgbClr val="7030A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7030A0"/>
                </a:solidFill>
              </a:rPr>
              <a:t>Sheila Smith, PhD, National Center for Children in Poverty</a:t>
            </a:r>
            <a:endParaRPr lang="en-US" sz="1600" dirty="0">
              <a:solidFill>
                <a:srgbClr val="7030A0"/>
              </a:solidFill>
            </a:endParaRPr>
          </a:p>
          <a:p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28600" y="514350"/>
            <a:ext cx="7924800" cy="838200"/>
          </a:xfrm>
        </p:spPr>
        <p:txBody>
          <a:bodyPr/>
          <a:lstStyle/>
          <a:p>
            <a:pPr algn="ctr"/>
            <a:endParaRPr lang="en-US" sz="2400" dirty="0">
              <a:solidFill>
                <a:srgbClr val="7030A0"/>
              </a:solidFill>
            </a:endParaRPr>
          </a:p>
          <a:p>
            <a:pPr algn="ctr"/>
            <a:r>
              <a:rPr lang="en-US" sz="2400" dirty="0">
                <a:solidFill>
                  <a:srgbClr val="7030A0"/>
                </a:solidFill>
              </a:rPr>
              <a:t>Additional NYS Experts and Contributors</a:t>
            </a:r>
          </a:p>
        </p:txBody>
      </p:sp>
    </p:spTree>
    <p:extLst>
      <p:ext uri="{BB962C8B-B14F-4D97-AF65-F5344CB8AC3E}">
        <p14:creationId xmlns:p14="http://schemas.microsoft.com/office/powerpoint/2010/main" val="113801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2400" y="514350"/>
            <a:ext cx="8763000" cy="3810000"/>
          </a:xfrm>
          <a:ln w="44450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National Convening: University of Minnesota, May 15</a:t>
            </a:r>
            <a:r>
              <a:rPr lang="en-US" b="1" baseline="30000" dirty="0">
                <a:solidFill>
                  <a:srgbClr val="7030A0"/>
                </a:solidFill>
              </a:rPr>
              <a:t>th</a:t>
            </a:r>
            <a:r>
              <a:rPr lang="en-US" b="1" dirty="0">
                <a:solidFill>
                  <a:srgbClr val="7030A0"/>
                </a:solidFill>
              </a:rPr>
              <a:t>-16</a:t>
            </a:r>
            <a:r>
              <a:rPr lang="en-US" b="1" baseline="30000" dirty="0">
                <a:solidFill>
                  <a:srgbClr val="7030A0"/>
                </a:solidFill>
              </a:rPr>
              <a:t>th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</a:p>
          <a:p>
            <a:pPr algn="ctr"/>
            <a:endParaRPr lang="en-US" sz="2000" b="1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7030A0"/>
                </a:solidFill>
              </a:rPr>
              <a:t>Develop and share strategies for financing robust system of IECMH: assessment, diagnosis, and treatment services</a:t>
            </a:r>
          </a:p>
          <a:p>
            <a:endParaRPr lang="en-US" sz="20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7030A0"/>
                </a:solidFill>
              </a:rPr>
              <a:t>Develop and share strategies for communicating IECMH messages to Medicaid and other policy makers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7030A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7030A0"/>
                </a:solidFill>
              </a:rPr>
              <a:t>Create and implement state action plans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35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42950"/>
            <a:ext cx="8305800" cy="64325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Steps</a:t>
            </a:r>
          </a:p>
          <a:p>
            <a:endParaRPr lang="en-US" sz="24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NYS team will develop and implement State action plan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Actively participate in monthly TA calls with ZTT TA specialist from June, 2018 to May, 2019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report of the convening highlighting discussions, presentations, challenges and potential solutions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5532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Disseminate brief report summarizing state teams accomplishments/progress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5532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81000" y="666750"/>
            <a:ext cx="7848600" cy="3733800"/>
          </a:xfrm>
          <a:ln w="41275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Timing </a:t>
            </a:r>
          </a:p>
          <a:p>
            <a:pPr algn="ctr"/>
            <a:endParaRPr lang="en-US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Opportunity</a:t>
            </a:r>
          </a:p>
          <a:p>
            <a:pPr algn="ctr"/>
            <a:endParaRPr lang="en-US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 Commitment </a:t>
            </a:r>
          </a:p>
          <a:p>
            <a:pPr algn="ctr"/>
            <a:endParaRPr lang="en-US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Momentum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8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28600" y="1504950"/>
            <a:ext cx="8686800" cy="1905000"/>
          </a:xfrm>
        </p:spPr>
        <p:txBody>
          <a:bodyPr/>
          <a:lstStyle/>
          <a:p>
            <a:pPr algn="ctr"/>
            <a:endParaRPr lang="en-US" sz="4400" dirty="0"/>
          </a:p>
          <a:p>
            <a:pPr algn="ctr"/>
            <a:r>
              <a:rPr lang="en-US" sz="4400" dirty="0">
                <a:solidFill>
                  <a:srgbClr val="7030A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5722950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7A2F95-8354-4A84-AD14-741D8C1A3256}" vid="{F07086EA-200F-4935-AEC0-5ABD67D9F088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7A2F95-8354-4A84-AD14-741D8C1A3256}" vid="{2107DBF3-E76A-488E-B7CA-669DBA45C5D1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7A2F95-8354-4A84-AD14-741D8C1A3256}" vid="{9660336C-C921-493A-BAF4-17D916C9C70B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6E7A2F95-8354-4A84-AD14-741D8C1A3256}" vid="{8A002C08-92B0-4141-BC28-251598DD8C89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E4E1FF2852C4AB94E009ECD2CE37F" ma:contentTypeVersion="1" ma:contentTypeDescription="Create a new document." ma:contentTypeScope="" ma:versionID="eb85edbaba29c6168d05838dd3bcaa64">
  <xsd:schema xmlns:xsd="http://www.w3.org/2001/XMLSchema" xmlns:xs="http://www.w3.org/2001/XMLSchema" xmlns:p="http://schemas.microsoft.com/office/2006/metadata/properties" xmlns:ns2="d7ba0638-ee3c-42f0-be76-41efb289a28a" targetNamespace="http://schemas.microsoft.com/office/2006/metadata/properties" ma:root="true" ma:fieldsID="0599839fb040190b03bf4f257d2257fd" ns2:_="">
    <xsd:import namespace="d7ba0638-ee3c-42f0-be76-41efb289a28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ba0638-ee3c-42f0-be76-41efb289a2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3712F-8FAF-4E78-8CC0-FB8B33919E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F86441-E60D-4495-9820-50FFC7B27329}">
  <ds:schemaRefs>
    <ds:schemaRef ds:uri="http://purl.org/dc/elements/1.1/"/>
    <ds:schemaRef ds:uri="http://schemas.microsoft.com/office/2006/documentManagement/types"/>
    <ds:schemaRef ds:uri="d7ba0638-ee3c-42f0-be76-41efb289a28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D5EBFF1-1AC8-41C7-A2AD-72D9C59AE1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ba0638-ee3c-42f0-be76-41efb289a2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NYS PowerPoint - Health &amp; Human Services - OMH</Template>
  <TotalTime>830</TotalTime>
  <Words>353</Words>
  <Application>Microsoft Office PowerPoint</Application>
  <PresentationFormat>On-screen Show (16:9)</PresentationFormat>
  <Paragraphs>58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Wingdings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NYS OMH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LeClaire</dc:creator>
  <cp:lastModifiedBy>Jessica Krupski</cp:lastModifiedBy>
  <cp:revision>86</cp:revision>
  <cp:lastPrinted>2017-11-27T15:29:46Z</cp:lastPrinted>
  <dcterms:created xsi:type="dcterms:W3CDTF">2015-01-30T21:44:40Z</dcterms:created>
  <dcterms:modified xsi:type="dcterms:W3CDTF">2019-02-01T04:38:41Z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0x01010007DE4E1FF2852C4AB94E009ECD2CE37F</vt:lpwstr>
  </property>
</Properties>
</file>