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89" d="100"/>
          <a:sy n="89" d="100"/>
        </p:scale>
        <p:origin x="-120" y="-360"/>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7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ED741F0-8B2C-4816-97D5-E91E7AC30093}" type="datetimeFigureOut">
              <a:rPr lang="en-US" smtClean="0"/>
              <a:t>1/31/2019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AAFF154-37EE-4C97-A890-8996E1EF9089}" type="slidenum">
              <a:rPr lang="en-US" smtClean="0"/>
              <a:t>‹#›</a:t>
            </a:fld>
            <a:endParaRPr lang="en-US"/>
          </a:p>
        </p:txBody>
      </p:sp>
    </p:spTree>
    <p:extLst>
      <p:ext uri="{BB962C8B-B14F-4D97-AF65-F5344CB8AC3E}">
        <p14:creationId xmlns:p14="http://schemas.microsoft.com/office/powerpoint/2010/main" val="3989762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In 2015, The Institute of Medicine and National Research Council released their seminal report, </a:t>
            </a:r>
            <a:r>
              <a:rPr lang="en-US" sz="1800" b="1" i="1" dirty="0"/>
              <a:t>Transforming the Workforce for Children Birth Through Age 8: A Unifying Foundation</a:t>
            </a:r>
            <a:r>
              <a:rPr lang="en-US" sz="1800" dirty="0"/>
              <a:t>, which highlighted the urgent and important need for a collective effort to address the fragmented early childhood workforce. </a:t>
            </a:r>
          </a:p>
          <a:p>
            <a:endParaRPr lang="en-US" sz="1800" dirty="0"/>
          </a:p>
          <a:p>
            <a:r>
              <a:rPr lang="en-US" sz="1800" dirty="0"/>
              <a:t> </a:t>
            </a:r>
            <a:r>
              <a:rPr lang="en-US" sz="1800" b="1" dirty="0"/>
              <a:t>What is Power to the Profession? </a:t>
            </a:r>
            <a:endParaRPr lang="en-US" sz="1800" dirty="0"/>
          </a:p>
          <a:p>
            <a:r>
              <a:rPr lang="en-US" sz="1800" dirty="0"/>
              <a:t>Power to the Profession is a two-year collaborative initiative to establish the shared framework of knowledge and competencies, qualifications, standards of practice, and compensation for all early childhood educators who work with children birth through age eight across a variety of early learning settings. </a:t>
            </a:r>
          </a:p>
        </p:txBody>
      </p:sp>
      <p:sp>
        <p:nvSpPr>
          <p:cNvPr id="4" name="Slide Number Placeholder 3"/>
          <p:cNvSpPr>
            <a:spLocks noGrp="1"/>
          </p:cNvSpPr>
          <p:nvPr>
            <p:ph type="sldNum" sz="quarter" idx="10"/>
          </p:nvPr>
        </p:nvSpPr>
        <p:spPr/>
        <p:txBody>
          <a:bodyPr/>
          <a:lstStyle/>
          <a:p>
            <a:fld id="{4AAFF154-37EE-4C97-A890-8996E1EF9089}" type="slidenum">
              <a:rPr lang="en-US" smtClean="0"/>
              <a:t>1</a:t>
            </a:fld>
            <a:endParaRPr lang="en-US"/>
          </a:p>
        </p:txBody>
      </p:sp>
    </p:spTree>
    <p:extLst>
      <p:ext uri="{BB962C8B-B14F-4D97-AF65-F5344CB8AC3E}">
        <p14:creationId xmlns:p14="http://schemas.microsoft.com/office/powerpoint/2010/main" val="2451736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3037840" cy="4648200"/>
          </a:xfrm>
        </p:spPr>
        <p:txBody>
          <a:bodyPr/>
          <a:lstStyle/>
          <a:p>
            <a:r>
              <a:rPr lang="en-US" b="1" dirty="0"/>
              <a:t>Core team composition: </a:t>
            </a:r>
          </a:p>
          <a:p>
            <a:r>
              <a:rPr lang="en-US" dirty="0"/>
              <a:t>Higher Education, Policy organizations, Governor’s office, program administrators, QSNY, Unions, CCR&amp;R</a:t>
            </a:r>
          </a:p>
          <a:p>
            <a:endParaRPr lang="en-US" dirty="0"/>
          </a:p>
          <a:p>
            <a:r>
              <a:rPr lang="en-US" b="1" dirty="0"/>
              <a:t>Governor’s Office </a:t>
            </a:r>
          </a:p>
          <a:p>
            <a:r>
              <a:rPr lang="en-US" dirty="0"/>
              <a:t>Jamie Frank</a:t>
            </a:r>
          </a:p>
          <a:p>
            <a:r>
              <a:rPr lang="en-US" dirty="0"/>
              <a:t>Kerri </a:t>
            </a:r>
            <a:r>
              <a:rPr lang="en-US" dirty="0" err="1"/>
              <a:t>Niefeld</a:t>
            </a:r>
            <a:endParaRPr lang="en-US" dirty="0"/>
          </a:p>
          <a:p>
            <a:endParaRPr lang="en-US" dirty="0"/>
          </a:p>
          <a:p>
            <a:r>
              <a:rPr lang="en-US" b="1" dirty="0"/>
              <a:t>Unions/CCR&amp;R</a:t>
            </a:r>
          </a:p>
          <a:p>
            <a:r>
              <a:rPr lang="en-US" dirty="0"/>
              <a:t>Meredith </a:t>
            </a:r>
            <a:r>
              <a:rPr lang="en-US" dirty="0" err="1"/>
              <a:t>Chimento</a:t>
            </a:r>
            <a:r>
              <a:rPr lang="en-US" dirty="0"/>
              <a:t> – ECLC </a:t>
            </a:r>
          </a:p>
          <a:p>
            <a:r>
              <a:rPr lang="en-US" dirty="0"/>
              <a:t>Denise Dowell – CSEA</a:t>
            </a:r>
          </a:p>
          <a:p>
            <a:endParaRPr lang="en-US" dirty="0"/>
          </a:p>
          <a:p>
            <a:r>
              <a:rPr lang="en-US" b="1" dirty="0"/>
              <a:t>Higher Education </a:t>
            </a:r>
          </a:p>
          <a:p>
            <a:r>
              <a:rPr lang="en-US" dirty="0"/>
              <a:t>Jeannie Galbraith</a:t>
            </a:r>
          </a:p>
          <a:p>
            <a:r>
              <a:rPr lang="en-US" dirty="0"/>
              <a:t>Beth Starks (also a program administrator)</a:t>
            </a:r>
          </a:p>
          <a:p>
            <a:endParaRPr lang="en-US" dirty="0"/>
          </a:p>
          <a:p>
            <a:r>
              <a:rPr lang="en-US" b="1" dirty="0"/>
              <a:t>Program Administrators</a:t>
            </a:r>
          </a:p>
          <a:p>
            <a:r>
              <a:rPr lang="en-US" dirty="0"/>
              <a:t>Joan Quo</a:t>
            </a:r>
          </a:p>
          <a:p>
            <a:endParaRPr lang="en-US" dirty="0"/>
          </a:p>
          <a:p>
            <a:r>
              <a:rPr lang="en-US" b="1" dirty="0"/>
              <a:t>QSNY</a:t>
            </a:r>
            <a:r>
              <a:rPr lang="en-US" dirty="0"/>
              <a:t> -  Helga Larson</a:t>
            </a:r>
          </a:p>
          <a:p>
            <a:endParaRPr lang="en-US" dirty="0"/>
          </a:p>
          <a:p>
            <a:r>
              <a:rPr lang="en-US" b="1" dirty="0"/>
              <a:t>Meghan Madison </a:t>
            </a:r>
            <a:r>
              <a:rPr lang="en-US" dirty="0"/>
              <a:t>– Doctoral student focused on early childhood workforce.</a:t>
            </a:r>
          </a:p>
          <a:p>
            <a:endParaRPr lang="en-US" dirty="0"/>
          </a:p>
          <a:p>
            <a:endParaRPr lang="en-US" dirty="0"/>
          </a:p>
        </p:txBody>
      </p:sp>
      <p:sp>
        <p:nvSpPr>
          <p:cNvPr id="4" name="Slide Number Placeholder 3"/>
          <p:cNvSpPr>
            <a:spLocks noGrp="1"/>
          </p:cNvSpPr>
          <p:nvPr>
            <p:ph type="sldNum" sz="quarter" idx="10"/>
          </p:nvPr>
        </p:nvSpPr>
        <p:spPr/>
        <p:txBody>
          <a:bodyPr/>
          <a:lstStyle/>
          <a:p>
            <a:fld id="{4AAFF154-37EE-4C97-A890-8996E1EF9089}" type="slidenum">
              <a:rPr lang="en-US" smtClean="0"/>
              <a:t>2</a:t>
            </a:fld>
            <a:endParaRPr lang="en-US"/>
          </a:p>
        </p:txBody>
      </p:sp>
      <p:sp>
        <p:nvSpPr>
          <p:cNvPr id="5" name="TextBox 4"/>
          <p:cNvSpPr txBox="1"/>
          <p:nvPr/>
        </p:nvSpPr>
        <p:spPr>
          <a:xfrm>
            <a:off x="4124452" y="4415790"/>
            <a:ext cx="2258907" cy="3110298"/>
          </a:xfrm>
          <a:prstGeom prst="rect">
            <a:avLst/>
          </a:prstGeom>
          <a:noFill/>
        </p:spPr>
        <p:txBody>
          <a:bodyPr wrap="square" lIns="93177" tIns="46589" rIns="93177" bIns="46589" rtlCol="0">
            <a:spAutoFit/>
          </a:bodyPr>
          <a:lstStyle/>
          <a:p>
            <a:r>
              <a:rPr lang="en-US" sz="1400" dirty="0"/>
              <a:t>Other States:</a:t>
            </a:r>
          </a:p>
          <a:p>
            <a:r>
              <a:rPr lang="en-US" sz="1400" dirty="0"/>
              <a:t>Cohort 3 – Indiana</a:t>
            </a:r>
          </a:p>
          <a:p>
            <a:r>
              <a:rPr lang="en-US" sz="1400" dirty="0"/>
              <a:t>California</a:t>
            </a:r>
          </a:p>
          <a:p>
            <a:r>
              <a:rPr lang="en-US" sz="1400" dirty="0"/>
              <a:t>Colorado </a:t>
            </a:r>
          </a:p>
          <a:p>
            <a:r>
              <a:rPr lang="en-US" sz="1400" dirty="0"/>
              <a:t>Illinois </a:t>
            </a:r>
          </a:p>
          <a:p>
            <a:r>
              <a:rPr lang="en-US" sz="1400" dirty="0"/>
              <a:t>Minnesota</a:t>
            </a:r>
          </a:p>
          <a:p>
            <a:r>
              <a:rPr lang="en-US" sz="1400" dirty="0"/>
              <a:t>Nebraska</a:t>
            </a:r>
          </a:p>
          <a:p>
            <a:r>
              <a:rPr lang="en-US" sz="1400" dirty="0"/>
              <a:t>Virginia</a:t>
            </a:r>
          </a:p>
          <a:p>
            <a:r>
              <a:rPr lang="en-US" sz="1400" dirty="0"/>
              <a:t>Washington State</a:t>
            </a:r>
          </a:p>
          <a:p>
            <a:endParaRPr lang="en-US" sz="1400" dirty="0"/>
          </a:p>
          <a:p>
            <a:r>
              <a:rPr lang="en-US" sz="1400" dirty="0"/>
              <a:t>and a regional team representing Maryland, Northern Virginia, and Washington</a:t>
            </a:r>
          </a:p>
        </p:txBody>
      </p:sp>
    </p:spTree>
    <p:extLst>
      <p:ext uri="{BB962C8B-B14F-4D97-AF65-F5344CB8AC3E}">
        <p14:creationId xmlns:p14="http://schemas.microsoft.com/office/powerpoint/2010/main" val="1691878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FF154-37EE-4C97-A890-8996E1EF9089}" type="slidenum">
              <a:rPr lang="en-US" smtClean="0"/>
              <a:t>3</a:t>
            </a:fld>
            <a:endParaRPr lang="en-US"/>
          </a:p>
        </p:txBody>
      </p:sp>
    </p:spTree>
    <p:extLst>
      <p:ext uri="{BB962C8B-B14F-4D97-AF65-F5344CB8AC3E}">
        <p14:creationId xmlns:p14="http://schemas.microsoft.com/office/powerpoint/2010/main" val="1851051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FF154-37EE-4C97-A890-8996E1EF9089}" type="slidenum">
              <a:rPr lang="en-US" smtClean="0"/>
              <a:t>4</a:t>
            </a:fld>
            <a:endParaRPr lang="en-US"/>
          </a:p>
        </p:txBody>
      </p:sp>
    </p:spTree>
    <p:extLst>
      <p:ext uri="{BB962C8B-B14F-4D97-AF65-F5344CB8AC3E}">
        <p14:creationId xmlns:p14="http://schemas.microsoft.com/office/powerpoint/2010/main" val="4221561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FF154-37EE-4C97-A890-8996E1EF9089}" type="slidenum">
              <a:rPr lang="en-US" smtClean="0"/>
              <a:t>5</a:t>
            </a:fld>
            <a:endParaRPr lang="en-US"/>
          </a:p>
        </p:txBody>
      </p:sp>
    </p:spTree>
    <p:extLst>
      <p:ext uri="{BB962C8B-B14F-4D97-AF65-F5344CB8AC3E}">
        <p14:creationId xmlns:p14="http://schemas.microsoft.com/office/powerpoint/2010/main" val="965565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557CD08-11D6-4DCB-8633-EF4D1014D72B}"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EF54B-1B56-4C64-8571-B860B8FCC710}" type="slidenum">
              <a:rPr lang="en-US" smtClean="0"/>
              <a:t>‹#›</a:t>
            </a:fld>
            <a:endParaRPr lang="en-US"/>
          </a:p>
        </p:txBody>
      </p:sp>
    </p:spTree>
    <p:extLst>
      <p:ext uri="{BB962C8B-B14F-4D97-AF65-F5344CB8AC3E}">
        <p14:creationId xmlns:p14="http://schemas.microsoft.com/office/powerpoint/2010/main" val="295312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57CD08-11D6-4DCB-8633-EF4D1014D72B}"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EF54B-1B56-4C64-8571-B860B8FCC710}" type="slidenum">
              <a:rPr lang="en-US" smtClean="0"/>
              <a:t>‹#›</a:t>
            </a:fld>
            <a:endParaRPr lang="en-US"/>
          </a:p>
        </p:txBody>
      </p:sp>
    </p:spTree>
    <p:extLst>
      <p:ext uri="{BB962C8B-B14F-4D97-AF65-F5344CB8AC3E}">
        <p14:creationId xmlns:p14="http://schemas.microsoft.com/office/powerpoint/2010/main" val="2237140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57CD08-11D6-4DCB-8633-EF4D1014D72B}"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EF54B-1B56-4C64-8571-B860B8FCC710}" type="slidenum">
              <a:rPr lang="en-US" smtClean="0"/>
              <a:t>‹#›</a:t>
            </a:fld>
            <a:endParaRPr lang="en-US"/>
          </a:p>
        </p:txBody>
      </p:sp>
    </p:spTree>
    <p:extLst>
      <p:ext uri="{BB962C8B-B14F-4D97-AF65-F5344CB8AC3E}">
        <p14:creationId xmlns:p14="http://schemas.microsoft.com/office/powerpoint/2010/main" val="3658996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57CD08-11D6-4DCB-8633-EF4D1014D72B}"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EF54B-1B56-4C64-8571-B860B8FCC710}" type="slidenum">
              <a:rPr lang="en-US" smtClean="0"/>
              <a:t>‹#›</a:t>
            </a:fld>
            <a:endParaRPr lang="en-US"/>
          </a:p>
        </p:txBody>
      </p:sp>
    </p:spTree>
    <p:extLst>
      <p:ext uri="{BB962C8B-B14F-4D97-AF65-F5344CB8AC3E}">
        <p14:creationId xmlns:p14="http://schemas.microsoft.com/office/powerpoint/2010/main" val="3133363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57CD08-11D6-4DCB-8633-EF4D1014D72B}" type="datetimeFigureOut">
              <a:rPr lang="en-US" smtClean="0"/>
              <a:t>1/31/2019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EF54B-1B56-4C64-8571-B860B8FCC710}" type="slidenum">
              <a:rPr lang="en-US" smtClean="0"/>
              <a:t>‹#›</a:t>
            </a:fld>
            <a:endParaRPr lang="en-US"/>
          </a:p>
        </p:txBody>
      </p:sp>
    </p:spTree>
    <p:extLst>
      <p:ext uri="{BB962C8B-B14F-4D97-AF65-F5344CB8AC3E}">
        <p14:creationId xmlns:p14="http://schemas.microsoft.com/office/powerpoint/2010/main" val="137861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57CD08-11D6-4DCB-8633-EF4D1014D72B}"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EF54B-1B56-4C64-8571-B860B8FCC710}" type="slidenum">
              <a:rPr lang="en-US" smtClean="0"/>
              <a:t>‹#›</a:t>
            </a:fld>
            <a:endParaRPr lang="en-US"/>
          </a:p>
        </p:txBody>
      </p:sp>
    </p:spTree>
    <p:extLst>
      <p:ext uri="{BB962C8B-B14F-4D97-AF65-F5344CB8AC3E}">
        <p14:creationId xmlns:p14="http://schemas.microsoft.com/office/powerpoint/2010/main" val="1787219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57CD08-11D6-4DCB-8633-EF4D1014D72B}" type="datetimeFigureOut">
              <a:rPr lang="en-US" smtClean="0"/>
              <a:t>1/31/2019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AEF54B-1B56-4C64-8571-B860B8FCC710}" type="slidenum">
              <a:rPr lang="en-US" smtClean="0"/>
              <a:t>‹#›</a:t>
            </a:fld>
            <a:endParaRPr lang="en-US"/>
          </a:p>
        </p:txBody>
      </p:sp>
    </p:spTree>
    <p:extLst>
      <p:ext uri="{BB962C8B-B14F-4D97-AF65-F5344CB8AC3E}">
        <p14:creationId xmlns:p14="http://schemas.microsoft.com/office/powerpoint/2010/main" val="4135493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57CD08-11D6-4DCB-8633-EF4D1014D72B}" type="datetimeFigureOut">
              <a:rPr lang="en-US" smtClean="0"/>
              <a:t>1/31/2019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AEF54B-1B56-4C64-8571-B860B8FCC710}" type="slidenum">
              <a:rPr lang="en-US" smtClean="0"/>
              <a:t>‹#›</a:t>
            </a:fld>
            <a:endParaRPr lang="en-US"/>
          </a:p>
        </p:txBody>
      </p:sp>
    </p:spTree>
    <p:extLst>
      <p:ext uri="{BB962C8B-B14F-4D97-AF65-F5344CB8AC3E}">
        <p14:creationId xmlns:p14="http://schemas.microsoft.com/office/powerpoint/2010/main" val="1823297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57CD08-11D6-4DCB-8633-EF4D1014D72B}" type="datetimeFigureOut">
              <a:rPr lang="en-US" smtClean="0"/>
              <a:t>1/31/2019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AEF54B-1B56-4C64-8571-B860B8FCC710}" type="slidenum">
              <a:rPr lang="en-US" smtClean="0"/>
              <a:t>‹#›</a:t>
            </a:fld>
            <a:endParaRPr lang="en-US"/>
          </a:p>
        </p:txBody>
      </p:sp>
    </p:spTree>
    <p:extLst>
      <p:ext uri="{BB962C8B-B14F-4D97-AF65-F5344CB8AC3E}">
        <p14:creationId xmlns:p14="http://schemas.microsoft.com/office/powerpoint/2010/main" val="1595381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57CD08-11D6-4DCB-8633-EF4D1014D72B}"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EF54B-1B56-4C64-8571-B860B8FCC710}" type="slidenum">
              <a:rPr lang="en-US" smtClean="0"/>
              <a:t>‹#›</a:t>
            </a:fld>
            <a:endParaRPr lang="en-US"/>
          </a:p>
        </p:txBody>
      </p:sp>
    </p:spTree>
    <p:extLst>
      <p:ext uri="{BB962C8B-B14F-4D97-AF65-F5344CB8AC3E}">
        <p14:creationId xmlns:p14="http://schemas.microsoft.com/office/powerpoint/2010/main" val="740571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57CD08-11D6-4DCB-8633-EF4D1014D72B}" type="datetimeFigureOut">
              <a:rPr lang="en-US" smtClean="0"/>
              <a:t>1/31/2019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EF54B-1B56-4C64-8571-B860B8FCC710}" type="slidenum">
              <a:rPr lang="en-US" smtClean="0"/>
              <a:t>‹#›</a:t>
            </a:fld>
            <a:endParaRPr lang="en-US"/>
          </a:p>
        </p:txBody>
      </p:sp>
    </p:spTree>
    <p:extLst>
      <p:ext uri="{BB962C8B-B14F-4D97-AF65-F5344CB8AC3E}">
        <p14:creationId xmlns:p14="http://schemas.microsoft.com/office/powerpoint/2010/main" val="788642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57CD08-11D6-4DCB-8633-EF4D1014D72B}" type="datetimeFigureOut">
              <a:rPr lang="en-US" smtClean="0"/>
              <a:t>1/31/2019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AEF54B-1B56-4C64-8571-B860B8FCC710}" type="slidenum">
              <a:rPr lang="en-US" smtClean="0"/>
              <a:t>‹#›</a:t>
            </a:fld>
            <a:endParaRPr lang="en-US"/>
          </a:p>
        </p:txBody>
      </p:sp>
    </p:spTree>
    <p:extLst>
      <p:ext uri="{BB962C8B-B14F-4D97-AF65-F5344CB8AC3E}">
        <p14:creationId xmlns:p14="http://schemas.microsoft.com/office/powerpoint/2010/main" val="3084455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64602"/>
          </a:xfrm>
        </p:spPr>
        <p:txBody>
          <a:bodyPr>
            <a:normAutofit/>
          </a:bodyPr>
          <a:lstStyle/>
          <a:p>
            <a:pPr algn="l"/>
            <a:r>
              <a:rPr lang="en-US" sz="3200" dirty="0"/>
              <a:t>                     National Academy of Medicine</a:t>
            </a:r>
          </a:p>
        </p:txBody>
      </p:sp>
      <p:pic>
        <p:nvPicPr>
          <p:cNvPr id="4" name="Picture 3">
            <a:extLst>
              <a:ext uri="{FF2B5EF4-FFF2-40B4-BE49-F238E27FC236}">
                <a16:creationId xmlns:a16="http://schemas.microsoft.com/office/drawing/2014/main" id="{C0AD727F-D23E-4FD0-9743-86083B10BE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76200"/>
            <a:ext cx="1912272" cy="1463040"/>
          </a:xfrm>
          <a:prstGeom prst="rect">
            <a:avLst/>
          </a:prstGeom>
        </p:spPr>
      </p:pic>
      <p:pic>
        <p:nvPicPr>
          <p:cNvPr id="1026" name="Picture 2" descr="B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1627094"/>
            <a:ext cx="2800350" cy="416242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04800" y="1752600"/>
            <a:ext cx="5334000" cy="3570208"/>
          </a:xfrm>
          <a:prstGeom prst="rect">
            <a:avLst/>
          </a:prstGeom>
          <a:noFill/>
        </p:spPr>
        <p:txBody>
          <a:bodyPr wrap="square" rtlCol="0">
            <a:spAutoFit/>
          </a:bodyPr>
          <a:lstStyle/>
          <a:p>
            <a:r>
              <a:rPr lang="en-US" sz="2800" b="1" dirty="0"/>
              <a:t>i2I ~ Innovation to Incubation</a:t>
            </a:r>
          </a:p>
          <a:p>
            <a:r>
              <a:rPr lang="en-US" sz="2000" b="1" i="1" dirty="0"/>
              <a:t>B8 State Pathways to Implementation Project</a:t>
            </a:r>
          </a:p>
          <a:p>
            <a:endParaRPr lang="en-US" dirty="0"/>
          </a:p>
          <a:p>
            <a:pPr marL="285750" indent="-285750">
              <a:buFont typeface="Wingdings" panose="05000000000000000000" pitchFamily="2" charset="2"/>
              <a:buChar char="ü"/>
            </a:pPr>
            <a:r>
              <a:rPr lang="en-US" sz="2800" dirty="0"/>
              <a:t>Challenges and Opportunities </a:t>
            </a:r>
          </a:p>
          <a:p>
            <a:endParaRPr lang="en-US" sz="1600" dirty="0"/>
          </a:p>
          <a:p>
            <a:pPr marL="285750" indent="-285750">
              <a:buFont typeface="Wingdings" panose="05000000000000000000" pitchFamily="2" charset="2"/>
              <a:buChar char="ü"/>
            </a:pPr>
            <a:r>
              <a:rPr lang="en-US" sz="2800" dirty="0"/>
              <a:t>Focus recommendations</a:t>
            </a:r>
          </a:p>
          <a:p>
            <a:endParaRPr lang="en-US" sz="1600" dirty="0"/>
          </a:p>
          <a:p>
            <a:pPr marL="285750" indent="-285750">
              <a:buFont typeface="Wingdings" panose="05000000000000000000" pitchFamily="2" charset="2"/>
              <a:buChar char="ü"/>
            </a:pPr>
            <a:r>
              <a:rPr lang="en-US" sz="2800" dirty="0"/>
              <a:t>Implementation Plan</a:t>
            </a:r>
          </a:p>
          <a:p>
            <a:endParaRPr lang="en-US" sz="1600" dirty="0"/>
          </a:p>
          <a:p>
            <a:pPr marL="285750" indent="-285750">
              <a:buFont typeface="Wingdings" panose="05000000000000000000" pitchFamily="2" charset="2"/>
              <a:buChar char="ü"/>
            </a:pPr>
            <a:r>
              <a:rPr lang="en-US" sz="2800" dirty="0"/>
              <a:t>Stakeholder Engagement</a:t>
            </a:r>
          </a:p>
        </p:txBody>
      </p:sp>
      <p:sp>
        <p:nvSpPr>
          <p:cNvPr id="6" name="Rectangle 5"/>
          <p:cNvSpPr/>
          <p:nvPr/>
        </p:nvSpPr>
        <p:spPr>
          <a:xfrm>
            <a:off x="304800" y="5789520"/>
            <a:ext cx="8507058" cy="923330"/>
          </a:xfrm>
          <a:prstGeom prst="rect">
            <a:avLst/>
          </a:prstGeom>
        </p:spPr>
        <p:txBody>
          <a:bodyPr wrap="square">
            <a:spAutoFit/>
          </a:bodyPr>
          <a:lstStyle/>
          <a:p>
            <a:r>
              <a:rPr lang="en-US" dirty="0"/>
              <a:t>Institute of Medicine and National Research Council. 2015. </a:t>
            </a:r>
            <a:r>
              <a:rPr lang="en-US" i="1" dirty="0"/>
              <a:t>Transforming the Workforce for Children Birth Through Age 8: A Unifying Foundation</a:t>
            </a:r>
            <a:r>
              <a:rPr lang="en-US" dirty="0"/>
              <a:t>. Washington, DC: The National Academies Press. https://doi.org/10.17226/19401</a:t>
            </a:r>
          </a:p>
        </p:txBody>
      </p:sp>
    </p:spTree>
    <p:extLst>
      <p:ext uri="{BB962C8B-B14F-4D97-AF65-F5344CB8AC3E}">
        <p14:creationId xmlns:p14="http://schemas.microsoft.com/office/powerpoint/2010/main" val="4046713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9472" y="236220"/>
            <a:ext cx="8229600" cy="1143000"/>
          </a:xfrm>
        </p:spPr>
        <p:txBody>
          <a:bodyPr>
            <a:normAutofit/>
          </a:bodyPr>
          <a:lstStyle/>
          <a:p>
            <a:pPr algn="l"/>
            <a:r>
              <a:rPr lang="en-US" sz="3200" dirty="0"/>
              <a:t>B8 State Pathways to </a:t>
            </a:r>
            <a:br>
              <a:rPr lang="en-US" sz="3200" dirty="0"/>
            </a:br>
            <a:r>
              <a:rPr lang="en-US" sz="3200" dirty="0"/>
              <a:t>Implementation Project</a:t>
            </a:r>
          </a:p>
        </p:txBody>
      </p:sp>
      <p:sp>
        <p:nvSpPr>
          <p:cNvPr id="3" name="Content Placeholder 2"/>
          <p:cNvSpPr>
            <a:spLocks noGrp="1"/>
          </p:cNvSpPr>
          <p:nvPr>
            <p:ph idx="1"/>
          </p:nvPr>
        </p:nvSpPr>
        <p:spPr>
          <a:xfrm>
            <a:off x="685800" y="1981200"/>
            <a:ext cx="3962400" cy="4525963"/>
          </a:xfrm>
        </p:spPr>
        <p:txBody>
          <a:bodyPr/>
          <a:lstStyle/>
          <a:p>
            <a:r>
              <a:rPr lang="en-US" dirty="0"/>
              <a:t>Core team</a:t>
            </a:r>
          </a:p>
          <a:p>
            <a:r>
              <a:rPr lang="en-US" dirty="0"/>
              <a:t>Advisory Group</a:t>
            </a:r>
          </a:p>
          <a:p>
            <a:r>
              <a:rPr lang="en-US" dirty="0"/>
              <a:t>Stakeholder Group</a:t>
            </a:r>
          </a:p>
          <a:p>
            <a:r>
              <a:rPr lang="en-US" dirty="0"/>
              <a:t>Peer Learning </a:t>
            </a:r>
          </a:p>
          <a:p>
            <a:r>
              <a:rPr lang="en-US" dirty="0"/>
              <a:t>Technical Assistance</a:t>
            </a:r>
          </a:p>
        </p:txBody>
      </p:sp>
      <p:pic>
        <p:nvPicPr>
          <p:cNvPr id="4" name="Picture 3">
            <a:extLst>
              <a:ext uri="{FF2B5EF4-FFF2-40B4-BE49-F238E27FC236}">
                <a16:creationId xmlns:a16="http://schemas.microsoft.com/office/drawing/2014/main" id="{C0AD727F-D23E-4FD0-9743-86083B10BE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76200"/>
            <a:ext cx="1912272" cy="1463040"/>
          </a:xfrm>
          <a:prstGeom prst="rect">
            <a:avLst/>
          </a:prstGeom>
        </p:spPr>
      </p:pic>
      <p:pic>
        <p:nvPicPr>
          <p:cNvPr id="2052" name="Picture 4" descr="B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1828800"/>
            <a:ext cx="2800350" cy="4162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7248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9472" y="236220"/>
            <a:ext cx="8229600" cy="1143000"/>
          </a:xfrm>
        </p:spPr>
        <p:txBody>
          <a:bodyPr>
            <a:normAutofit/>
          </a:bodyPr>
          <a:lstStyle/>
          <a:p>
            <a:pPr algn="l"/>
            <a:r>
              <a:rPr lang="en-US" sz="3200" dirty="0"/>
              <a:t>B8 State Pathways to </a:t>
            </a:r>
            <a:br>
              <a:rPr lang="en-US" sz="3200" dirty="0"/>
            </a:br>
            <a:r>
              <a:rPr lang="en-US" sz="3200" dirty="0"/>
              <a:t>Implementation Project</a:t>
            </a:r>
          </a:p>
        </p:txBody>
      </p:sp>
      <p:pic>
        <p:nvPicPr>
          <p:cNvPr id="4" name="Picture 3">
            <a:extLst>
              <a:ext uri="{FF2B5EF4-FFF2-40B4-BE49-F238E27FC236}">
                <a16:creationId xmlns:a16="http://schemas.microsoft.com/office/drawing/2014/main" id="{C0AD727F-D23E-4FD0-9743-86083B10BE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76200"/>
            <a:ext cx="1912272" cy="1463040"/>
          </a:xfrm>
          <a:prstGeom prst="rect">
            <a:avLst/>
          </a:prstGeom>
        </p:spPr>
      </p:pic>
      <p:sp>
        <p:nvSpPr>
          <p:cNvPr id="6" name="TextBox 5"/>
          <p:cNvSpPr txBox="1"/>
          <p:nvPr/>
        </p:nvSpPr>
        <p:spPr>
          <a:xfrm>
            <a:off x="762000" y="1828800"/>
            <a:ext cx="7848600" cy="3416320"/>
          </a:xfrm>
          <a:prstGeom prst="rect">
            <a:avLst/>
          </a:prstGeom>
          <a:noFill/>
        </p:spPr>
        <p:txBody>
          <a:bodyPr wrap="square" rtlCol="0">
            <a:spAutoFit/>
          </a:bodyPr>
          <a:lstStyle/>
          <a:p>
            <a:r>
              <a:rPr lang="en-US" sz="2400" dirty="0"/>
              <a:t>Draft Vision:</a:t>
            </a:r>
          </a:p>
          <a:p>
            <a:endParaRPr lang="en-US" sz="2400" dirty="0"/>
          </a:p>
          <a:p>
            <a:r>
              <a:rPr lang="en-US" sz="2400" dirty="0"/>
              <a:t>The work is inclusive across sector, geography and marginalized populations.  It will focus on bringing to scale what is working well based on current initiatives; aligning and implementing widely competency-based professional learning and practice; and on building sustainable systems and infrastructure to ensure all children B-8 receive high quality opportunities in all early learning settings. </a:t>
            </a:r>
          </a:p>
        </p:txBody>
      </p:sp>
    </p:spTree>
    <p:extLst>
      <p:ext uri="{BB962C8B-B14F-4D97-AF65-F5344CB8AC3E}">
        <p14:creationId xmlns:p14="http://schemas.microsoft.com/office/powerpoint/2010/main" val="2167553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9472" y="236220"/>
            <a:ext cx="8229600" cy="1143000"/>
          </a:xfrm>
        </p:spPr>
        <p:txBody>
          <a:bodyPr>
            <a:normAutofit/>
          </a:bodyPr>
          <a:lstStyle/>
          <a:p>
            <a:pPr algn="l"/>
            <a:r>
              <a:rPr lang="en-US" sz="3200" dirty="0"/>
              <a:t>B8 State Pathways to </a:t>
            </a:r>
            <a:br>
              <a:rPr lang="en-US" sz="3200" dirty="0"/>
            </a:br>
            <a:r>
              <a:rPr lang="en-US" sz="3200" dirty="0"/>
              <a:t>Implementation Project</a:t>
            </a:r>
          </a:p>
        </p:txBody>
      </p:sp>
      <p:pic>
        <p:nvPicPr>
          <p:cNvPr id="4" name="Picture 3">
            <a:extLst>
              <a:ext uri="{FF2B5EF4-FFF2-40B4-BE49-F238E27FC236}">
                <a16:creationId xmlns:a16="http://schemas.microsoft.com/office/drawing/2014/main" id="{C0AD727F-D23E-4FD0-9743-86083B10BE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76200"/>
            <a:ext cx="1912272" cy="1463040"/>
          </a:xfrm>
          <a:prstGeom prst="rect">
            <a:avLst/>
          </a:prstGeom>
        </p:spPr>
      </p:pic>
      <p:sp>
        <p:nvSpPr>
          <p:cNvPr id="5" name="TextBox 4"/>
          <p:cNvSpPr txBox="1"/>
          <p:nvPr/>
        </p:nvSpPr>
        <p:spPr>
          <a:xfrm>
            <a:off x="914400" y="1511558"/>
            <a:ext cx="7391400" cy="5124480"/>
          </a:xfrm>
          <a:prstGeom prst="rect">
            <a:avLst/>
          </a:prstGeom>
          <a:noFill/>
        </p:spPr>
        <p:txBody>
          <a:bodyPr wrap="square" rtlCol="0">
            <a:spAutoFit/>
          </a:bodyPr>
          <a:lstStyle/>
          <a:p>
            <a:r>
              <a:rPr lang="en-US" sz="2800" b="1" dirty="0"/>
              <a:t>Our Focus Recommendations:</a:t>
            </a:r>
          </a:p>
          <a:p>
            <a:endParaRPr lang="en-US" sz="1000" dirty="0"/>
          </a:p>
          <a:p>
            <a:r>
              <a:rPr lang="en-US" b="1" i="1" dirty="0"/>
              <a:t>Framing Principal…recommendation 9</a:t>
            </a:r>
          </a:p>
          <a:p>
            <a:pPr lvl="1"/>
            <a:r>
              <a:rPr lang="en-US" b="1" dirty="0"/>
              <a:t>#9</a:t>
            </a:r>
            <a:r>
              <a:rPr lang="en-US" dirty="0"/>
              <a:t> Strengthen the collaboration and communication among professionals and systems within the care and education sector and with closely related sectors, especially health and social services.</a:t>
            </a:r>
          </a:p>
          <a:p>
            <a:endParaRPr lang="en-US" dirty="0"/>
          </a:p>
          <a:p>
            <a:r>
              <a:rPr lang="en-US" b="1" i="1" dirty="0"/>
              <a:t>Pre-service to in-service continuum…recommendations 5,6,7</a:t>
            </a:r>
          </a:p>
          <a:p>
            <a:pPr lvl="1"/>
            <a:r>
              <a:rPr lang="en-US" b="1" dirty="0"/>
              <a:t>#5 </a:t>
            </a:r>
            <a:r>
              <a:rPr lang="en-US" dirty="0"/>
              <a:t>Develop and enhance programs in higher education for early care and education professionals working with children from birth through age eight.</a:t>
            </a:r>
          </a:p>
          <a:p>
            <a:pPr lvl="1"/>
            <a:endParaRPr lang="en-US" sz="900" dirty="0"/>
          </a:p>
          <a:p>
            <a:pPr lvl="1"/>
            <a:r>
              <a:rPr lang="en-US" b="1" dirty="0"/>
              <a:t>#6 </a:t>
            </a:r>
            <a:r>
              <a:rPr lang="en-US" dirty="0"/>
              <a:t>Support the consistent quality and coherence of professional learning supports during ongoing practice for professional who work with children…</a:t>
            </a:r>
          </a:p>
          <a:p>
            <a:pPr lvl="1"/>
            <a:endParaRPr lang="en-US" sz="1000" dirty="0"/>
          </a:p>
          <a:p>
            <a:pPr lvl="1"/>
            <a:r>
              <a:rPr lang="en-US" b="1" dirty="0"/>
              <a:t>#7 </a:t>
            </a:r>
            <a:r>
              <a:rPr lang="en-US" dirty="0"/>
              <a:t>Develop a new paradigm for evaluation and assessment of professional practice for those who work with children…</a:t>
            </a:r>
          </a:p>
          <a:p>
            <a:endParaRPr lang="en-US" dirty="0"/>
          </a:p>
        </p:txBody>
      </p:sp>
    </p:spTree>
    <p:extLst>
      <p:ext uri="{BB962C8B-B14F-4D97-AF65-F5344CB8AC3E}">
        <p14:creationId xmlns:p14="http://schemas.microsoft.com/office/powerpoint/2010/main" val="2167553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9472" y="236220"/>
            <a:ext cx="8229600" cy="1143000"/>
          </a:xfrm>
        </p:spPr>
        <p:txBody>
          <a:bodyPr>
            <a:normAutofit/>
          </a:bodyPr>
          <a:lstStyle/>
          <a:p>
            <a:pPr algn="l"/>
            <a:r>
              <a:rPr lang="en-US" sz="3200" dirty="0"/>
              <a:t>B8 State Pathways to </a:t>
            </a:r>
            <a:br>
              <a:rPr lang="en-US" sz="3200" dirty="0"/>
            </a:br>
            <a:r>
              <a:rPr lang="en-US" sz="3200" dirty="0"/>
              <a:t>Implementation Project</a:t>
            </a:r>
          </a:p>
        </p:txBody>
      </p:sp>
      <p:pic>
        <p:nvPicPr>
          <p:cNvPr id="4" name="Picture 3">
            <a:extLst>
              <a:ext uri="{FF2B5EF4-FFF2-40B4-BE49-F238E27FC236}">
                <a16:creationId xmlns:a16="http://schemas.microsoft.com/office/drawing/2014/main" id="{C0AD727F-D23E-4FD0-9743-86083B10BE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76200"/>
            <a:ext cx="1912272" cy="1463040"/>
          </a:xfrm>
          <a:prstGeom prst="rect">
            <a:avLst/>
          </a:prstGeom>
        </p:spPr>
      </p:pic>
      <p:sp>
        <p:nvSpPr>
          <p:cNvPr id="5" name="TextBox 4"/>
          <p:cNvSpPr txBox="1"/>
          <p:nvPr/>
        </p:nvSpPr>
        <p:spPr>
          <a:xfrm>
            <a:off x="838200" y="1752600"/>
            <a:ext cx="7391400" cy="3447098"/>
          </a:xfrm>
          <a:prstGeom prst="rect">
            <a:avLst/>
          </a:prstGeom>
          <a:noFill/>
        </p:spPr>
        <p:txBody>
          <a:bodyPr wrap="square" rtlCol="0">
            <a:spAutoFit/>
          </a:bodyPr>
          <a:lstStyle/>
          <a:p>
            <a:r>
              <a:rPr lang="en-US" sz="2800" b="1" dirty="0"/>
              <a:t>Our Focus Recommendations:</a:t>
            </a:r>
          </a:p>
          <a:p>
            <a:endParaRPr lang="en-US" sz="1000" dirty="0"/>
          </a:p>
          <a:p>
            <a:r>
              <a:rPr lang="en-US" b="1" i="1" dirty="0"/>
              <a:t>Systems building and infrastructure for scale…recommendations 10, 12</a:t>
            </a:r>
          </a:p>
          <a:p>
            <a:pPr lvl="1"/>
            <a:r>
              <a:rPr lang="en-US" b="1" dirty="0"/>
              <a:t>#10</a:t>
            </a:r>
            <a:r>
              <a:rPr lang="en-US" dirty="0"/>
              <a:t> Support workforce development with coherent funding, oversight and policies</a:t>
            </a:r>
          </a:p>
          <a:p>
            <a:pPr lvl="1"/>
            <a:endParaRPr lang="en-US" dirty="0"/>
          </a:p>
          <a:p>
            <a:pPr lvl="1"/>
            <a:r>
              <a:rPr lang="en-US" b="1" dirty="0"/>
              <a:t>#12 </a:t>
            </a:r>
            <a:r>
              <a:rPr lang="en-US" dirty="0"/>
              <a:t>Support comprehensive state and local-level efforts to transform the workforce for children from birth to age 8.</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463176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522</Words>
  <Application>Microsoft Office PowerPoint</Application>
  <PresentationFormat>On-screen Show (4:3)</PresentationFormat>
  <Paragraphs>84</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Wingdings</vt:lpstr>
      <vt:lpstr>Office Theme</vt:lpstr>
      <vt:lpstr>                     National Academy of Medicine</vt:lpstr>
      <vt:lpstr>B8 State Pathways to  Implementation Project</vt:lpstr>
      <vt:lpstr>B8 State Pathways to  Implementation Project</vt:lpstr>
      <vt:lpstr>B8 State Pathways to  Implementation Project</vt:lpstr>
      <vt:lpstr>B8 State Pathways to  Implementation Project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Academy of Medicine</dc:title>
  <dc:creator>Kristen Kerr</dc:creator>
  <cp:lastModifiedBy>Jessica Krupski</cp:lastModifiedBy>
  <cp:revision>9</cp:revision>
  <cp:lastPrinted>2017-12-14T14:32:23Z</cp:lastPrinted>
  <dcterms:created xsi:type="dcterms:W3CDTF">2017-12-14T13:13:13Z</dcterms:created>
  <dcterms:modified xsi:type="dcterms:W3CDTF">2019-02-01T04:47:59Z</dcterms:modified>
</cp:coreProperties>
</file>