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7" r:id="rId3"/>
  </p:sldMasterIdLst>
  <p:notesMasterIdLst>
    <p:notesMasterId r:id="rId14"/>
  </p:notesMasterIdLst>
  <p:handoutMasterIdLst>
    <p:handoutMasterId r:id="rId15"/>
  </p:handoutMasterIdLst>
  <p:sldIdLst>
    <p:sldId id="256" r:id="rId4"/>
    <p:sldId id="258" r:id="rId5"/>
    <p:sldId id="264" r:id="rId6"/>
    <p:sldId id="259" r:id="rId7"/>
    <p:sldId id="272" r:id="rId8"/>
    <p:sldId id="268" r:id="rId9"/>
    <p:sldId id="273" r:id="rId10"/>
    <p:sldId id="261" r:id="rId11"/>
    <p:sldId id="274" r:id="rId12"/>
    <p:sldId id="262" r:id="rId13"/>
  </p:sldIdLst>
  <p:sldSz cx="12192000" cy="6858000"/>
  <p:notesSz cx="7010400" cy="9296400"/>
  <p:defaultTextStyle>
    <a:defPPr>
      <a:defRPr lang="en-US"/>
    </a:defPPr>
    <a:lvl1pPr marL="0" algn="l" defTabSz="1141171" rtl="0" eaLnBrk="1" latinLnBrk="0" hangingPunct="1">
      <a:defRPr sz="2200" kern="1200">
        <a:solidFill>
          <a:schemeClr val="tx1"/>
        </a:solidFill>
        <a:latin typeface="+mn-lt"/>
        <a:ea typeface="+mn-ea"/>
        <a:cs typeface="+mn-cs"/>
      </a:defRPr>
    </a:lvl1pPr>
    <a:lvl2pPr marL="570586" algn="l" defTabSz="1141171" rtl="0" eaLnBrk="1" latinLnBrk="0" hangingPunct="1">
      <a:defRPr sz="2200" kern="1200">
        <a:solidFill>
          <a:schemeClr val="tx1"/>
        </a:solidFill>
        <a:latin typeface="+mn-lt"/>
        <a:ea typeface="+mn-ea"/>
        <a:cs typeface="+mn-cs"/>
      </a:defRPr>
    </a:lvl2pPr>
    <a:lvl3pPr marL="1141171" algn="l" defTabSz="1141171" rtl="0" eaLnBrk="1" latinLnBrk="0" hangingPunct="1">
      <a:defRPr sz="2200" kern="1200">
        <a:solidFill>
          <a:schemeClr val="tx1"/>
        </a:solidFill>
        <a:latin typeface="+mn-lt"/>
        <a:ea typeface="+mn-ea"/>
        <a:cs typeface="+mn-cs"/>
      </a:defRPr>
    </a:lvl3pPr>
    <a:lvl4pPr marL="1711757" algn="l" defTabSz="1141171" rtl="0" eaLnBrk="1" latinLnBrk="0" hangingPunct="1">
      <a:defRPr sz="2200" kern="1200">
        <a:solidFill>
          <a:schemeClr val="tx1"/>
        </a:solidFill>
        <a:latin typeface="+mn-lt"/>
        <a:ea typeface="+mn-ea"/>
        <a:cs typeface="+mn-cs"/>
      </a:defRPr>
    </a:lvl4pPr>
    <a:lvl5pPr marL="2282342" algn="l" defTabSz="1141171" rtl="0" eaLnBrk="1" latinLnBrk="0" hangingPunct="1">
      <a:defRPr sz="2200" kern="1200">
        <a:solidFill>
          <a:schemeClr val="tx1"/>
        </a:solidFill>
        <a:latin typeface="+mn-lt"/>
        <a:ea typeface="+mn-ea"/>
        <a:cs typeface="+mn-cs"/>
      </a:defRPr>
    </a:lvl5pPr>
    <a:lvl6pPr marL="2852928" algn="l" defTabSz="1141171" rtl="0" eaLnBrk="1" latinLnBrk="0" hangingPunct="1">
      <a:defRPr sz="2200" kern="1200">
        <a:solidFill>
          <a:schemeClr val="tx1"/>
        </a:solidFill>
        <a:latin typeface="+mn-lt"/>
        <a:ea typeface="+mn-ea"/>
        <a:cs typeface="+mn-cs"/>
      </a:defRPr>
    </a:lvl6pPr>
    <a:lvl7pPr marL="3423514" algn="l" defTabSz="1141171" rtl="0" eaLnBrk="1" latinLnBrk="0" hangingPunct="1">
      <a:defRPr sz="2200" kern="1200">
        <a:solidFill>
          <a:schemeClr val="tx1"/>
        </a:solidFill>
        <a:latin typeface="+mn-lt"/>
        <a:ea typeface="+mn-ea"/>
        <a:cs typeface="+mn-cs"/>
      </a:defRPr>
    </a:lvl7pPr>
    <a:lvl8pPr marL="3994099" algn="l" defTabSz="1141171" rtl="0" eaLnBrk="1" latinLnBrk="0" hangingPunct="1">
      <a:defRPr sz="2200" kern="1200">
        <a:solidFill>
          <a:schemeClr val="tx1"/>
        </a:solidFill>
        <a:latin typeface="+mn-lt"/>
        <a:ea typeface="+mn-ea"/>
        <a:cs typeface="+mn-cs"/>
      </a:defRPr>
    </a:lvl8pPr>
    <a:lvl9pPr marL="4564685" algn="l" defTabSz="1141171"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56548" autoAdjust="0"/>
  </p:normalViewPr>
  <p:slideViewPr>
    <p:cSldViewPr snapToGrid="0">
      <p:cViewPr varScale="1">
        <p:scale>
          <a:sx n="40" d="100"/>
          <a:sy n="40" d="100"/>
        </p:scale>
        <p:origin x="1818" y="60"/>
      </p:cViewPr>
      <p:guideLst>
        <p:guide orient="horz" pos="2160"/>
        <p:guide pos="3840"/>
      </p:guideLst>
    </p:cSldViewPr>
  </p:slideViewPr>
  <p:notesTextViewPr>
    <p:cViewPr>
      <p:scale>
        <a:sx n="1" d="1"/>
        <a:sy n="1" d="1"/>
      </p:scale>
      <p:origin x="0" y="0"/>
    </p:cViewPr>
  </p:notesTextViewPr>
  <p:notesViewPr>
    <p:cSldViewPr snapToGrid="0">
      <p:cViewPr varScale="1">
        <p:scale>
          <a:sx n="69" d="100"/>
          <a:sy n="69" d="100"/>
        </p:scale>
        <p:origin x="278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2DCE3AF-C1E8-48C5-9BA8-8A8D389414D0}"/>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4B1B6B92-FD67-4D31-A585-C257F723D527}"/>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CFF7D4C-1535-44DB-B2EE-E56A3E22A6B6}" type="datetimeFigureOut">
              <a:rPr lang="en-US" smtClean="0"/>
              <a:t>1/31/2019</a:t>
            </a:fld>
            <a:endParaRPr lang="en-US"/>
          </a:p>
        </p:txBody>
      </p:sp>
      <p:sp>
        <p:nvSpPr>
          <p:cNvPr id="4" name="Footer Placeholder 3">
            <a:extLst>
              <a:ext uri="{FF2B5EF4-FFF2-40B4-BE49-F238E27FC236}">
                <a16:creationId xmlns:a16="http://schemas.microsoft.com/office/drawing/2014/main" id="{03EAF508-CA69-472F-B6AA-ADDEAE1B23A7}"/>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E993F09-E8CE-4A6B-9965-4BD421A667BA}"/>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90E79D0-2539-4675-99AA-135933F97B40}" type="slidenum">
              <a:rPr lang="en-US" smtClean="0"/>
              <a:t>‹#›</a:t>
            </a:fld>
            <a:endParaRPr lang="en-US"/>
          </a:p>
        </p:txBody>
      </p:sp>
    </p:spTree>
    <p:extLst>
      <p:ext uri="{BB962C8B-B14F-4D97-AF65-F5344CB8AC3E}">
        <p14:creationId xmlns:p14="http://schemas.microsoft.com/office/powerpoint/2010/main" val="4101323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CA1ED2B-022B-4F5E-9354-03CDDAB02AA7}" type="datetimeFigureOut">
              <a:rPr lang="en-US" smtClean="0"/>
              <a:t>1/31/2019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7433C56-DC91-4856-B769-D63CC8EE4DBC}" type="slidenum">
              <a:rPr lang="en-US" smtClean="0"/>
              <a:t>‹#›</a:t>
            </a:fld>
            <a:endParaRPr lang="en-US"/>
          </a:p>
        </p:txBody>
      </p:sp>
    </p:spTree>
    <p:extLst>
      <p:ext uri="{BB962C8B-B14F-4D97-AF65-F5344CB8AC3E}">
        <p14:creationId xmlns:p14="http://schemas.microsoft.com/office/powerpoint/2010/main" val="3337118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This grant is a new funding opportunity from the Department of Health and Human Services and Department of Education, administered by the federal Office of Child Care.</a:t>
            </a:r>
          </a:p>
          <a:p>
            <a:endParaRPr lang="en-US" sz="1600" dirty="0"/>
          </a:p>
          <a:p>
            <a:r>
              <a:rPr lang="en-US" sz="1600" dirty="0"/>
              <a:t>The NY State Education Department- Office of Early Learning received the first PEG/PDG  grant  in NY that implemented Federal PreK For All in 5 districts: NYC, Port Chester, Uniondale, Watertown and Yonkers.</a:t>
            </a:r>
          </a:p>
          <a:p>
            <a:endParaRPr lang="en-US" sz="1600" dirty="0"/>
          </a:p>
          <a:p>
            <a:pPr defTabSz="931774"/>
            <a:r>
              <a:rPr lang="en-US" sz="2000" dirty="0"/>
              <a:t>Maybe Betsy wants to say a few words about the current Preschool expansion grant???)</a:t>
            </a:r>
          </a:p>
          <a:p>
            <a:pPr defTabSz="931774"/>
            <a:r>
              <a:rPr lang="en-US" sz="2000" baseline="0" dirty="0"/>
              <a:t>-Thank you Betsy</a:t>
            </a:r>
          </a:p>
          <a:p>
            <a:endParaRPr lang="en-US" sz="2000" dirty="0"/>
          </a:p>
          <a:p>
            <a:endParaRPr lang="en-US" sz="2000" dirty="0"/>
          </a:p>
        </p:txBody>
      </p:sp>
      <p:sp>
        <p:nvSpPr>
          <p:cNvPr id="4" name="Slide Number Placeholder 3"/>
          <p:cNvSpPr>
            <a:spLocks noGrp="1"/>
          </p:cNvSpPr>
          <p:nvPr>
            <p:ph type="sldNum" sz="quarter" idx="10"/>
          </p:nvPr>
        </p:nvSpPr>
        <p:spPr/>
        <p:txBody>
          <a:bodyPr/>
          <a:lstStyle/>
          <a:p>
            <a:fld id="{77433C56-DC91-4856-B769-D63CC8EE4DBC}" type="slidenum">
              <a:rPr lang="en-US" smtClean="0"/>
              <a:t>1</a:t>
            </a:fld>
            <a:endParaRPr lang="en-US"/>
          </a:p>
        </p:txBody>
      </p:sp>
    </p:spTree>
    <p:extLst>
      <p:ext uri="{BB962C8B-B14F-4D97-AF65-F5344CB8AC3E}">
        <p14:creationId xmlns:p14="http://schemas.microsoft.com/office/powerpoint/2010/main" val="743607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a:p>
            <a:r>
              <a:rPr lang="en-US" sz="1600" dirty="0"/>
              <a:t>You have a copy of the grant on your table, and also the link was sent to you by Jessica earlier in the week, incase you want to search the document for key words.</a:t>
            </a:r>
          </a:p>
          <a:p>
            <a:endParaRPr lang="en-US" sz="1600" dirty="0"/>
          </a:p>
          <a:p>
            <a:r>
              <a:rPr lang="en-US" sz="1600" dirty="0"/>
              <a:t>Any Questions</a:t>
            </a:r>
            <a:r>
              <a:rPr lang="en-US" sz="1600" baseline="0" dirty="0"/>
              <a:t> about  the task at hand?</a:t>
            </a:r>
          </a:p>
        </p:txBody>
      </p:sp>
      <p:sp>
        <p:nvSpPr>
          <p:cNvPr id="4" name="Slide Number Placeholder 3"/>
          <p:cNvSpPr>
            <a:spLocks noGrp="1"/>
          </p:cNvSpPr>
          <p:nvPr>
            <p:ph type="sldNum" sz="quarter" idx="10"/>
          </p:nvPr>
        </p:nvSpPr>
        <p:spPr/>
        <p:txBody>
          <a:bodyPr/>
          <a:lstStyle/>
          <a:p>
            <a:fld id="{77433C56-DC91-4856-B769-D63CC8EE4DBC}" type="slidenum">
              <a:rPr lang="en-US" smtClean="0"/>
              <a:t>10</a:t>
            </a:fld>
            <a:endParaRPr lang="en-US"/>
          </a:p>
        </p:txBody>
      </p:sp>
    </p:spTree>
    <p:extLst>
      <p:ext uri="{BB962C8B-B14F-4D97-AF65-F5344CB8AC3E}">
        <p14:creationId xmlns:p14="http://schemas.microsoft.com/office/powerpoint/2010/main" val="2732700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sz="2000" dirty="0"/>
              <a:t>For this grant opportunity each state’s governor’s office must select a state or local agency to apply for the grant.  SED, OCFS and CCF met prior to the grant award and together decided to ask the governor’s office to select CCF. After the FOA was posted the </a:t>
            </a:r>
            <a:r>
              <a:rPr lang="en-US" sz="1200" kern="1200" dirty="0" err="1">
                <a:solidFill>
                  <a:schemeClr val="tx1"/>
                </a:solidFill>
                <a:effectLst/>
                <a:latin typeface="+mn-lt"/>
                <a:ea typeface="+mn-ea"/>
                <a:cs typeface="+mn-cs"/>
              </a:rPr>
              <a:t>Gov’s</a:t>
            </a:r>
            <a:r>
              <a:rPr lang="en-US" sz="1200" kern="1200" dirty="0">
                <a:solidFill>
                  <a:schemeClr val="tx1"/>
                </a:solidFill>
                <a:effectLst/>
                <a:latin typeface="+mn-lt"/>
                <a:ea typeface="+mn-ea"/>
                <a:cs typeface="+mn-cs"/>
              </a:rPr>
              <a:t> office designated CCF as the applicant.</a:t>
            </a:r>
            <a:endParaRPr lang="en-US" sz="2000" dirty="0"/>
          </a:p>
          <a:p>
            <a:pPr defTabSz="931774"/>
            <a:endParaRPr lang="en-US" sz="1600" dirty="0"/>
          </a:p>
          <a:p>
            <a:pPr defTabSz="931774"/>
            <a:r>
              <a:rPr lang="en-US" sz="1600" dirty="0"/>
              <a:t>Up to 40 awards, out of 56 possible applicants. </a:t>
            </a:r>
            <a:endParaRPr lang="en-US" dirty="0"/>
          </a:p>
          <a:p>
            <a:pPr defTabSz="931774"/>
            <a:endParaRPr lang="en-US" dirty="0"/>
          </a:p>
          <a:p>
            <a:pPr defTabSz="931774"/>
            <a:endParaRPr lang="en-US" b="1" dirty="0">
              <a:solidFill>
                <a:srgbClr val="00B0F0"/>
              </a:solidFill>
              <a:latin typeface="Arial" panose="020B0604020202020204" pitchFamily="34" charset="0"/>
              <a:cs typeface="Arial" panose="020B0604020202020204" pitchFamily="34" charset="0"/>
            </a:endParaRPr>
          </a:p>
          <a:p>
            <a:pPr defTabSz="931774"/>
            <a:r>
              <a:rPr lang="en-US" sz="2000" b="0" dirty="0">
                <a:solidFill>
                  <a:srgbClr val="00B0F0"/>
                </a:solidFill>
                <a:latin typeface="Arial" panose="020B0604020202020204" pitchFamily="34" charset="0"/>
                <a:cs typeface="Arial" panose="020B0604020202020204" pitchFamily="34" charset="0"/>
              </a:rPr>
              <a:t>The grant Requires 30% match – which we are very confident we can meet. </a:t>
            </a:r>
          </a:p>
          <a:p>
            <a:endParaRPr lang="en-US" dirty="0"/>
          </a:p>
        </p:txBody>
      </p:sp>
      <p:sp>
        <p:nvSpPr>
          <p:cNvPr id="4" name="Slide Number Placeholder 3"/>
          <p:cNvSpPr>
            <a:spLocks noGrp="1"/>
          </p:cNvSpPr>
          <p:nvPr>
            <p:ph type="sldNum" sz="quarter" idx="10"/>
          </p:nvPr>
        </p:nvSpPr>
        <p:spPr/>
        <p:txBody>
          <a:bodyPr/>
          <a:lstStyle/>
          <a:p>
            <a:fld id="{77433C56-DC91-4856-B769-D63CC8EE4DBC}" type="slidenum">
              <a:rPr lang="en-US" smtClean="0"/>
              <a:t>2</a:t>
            </a:fld>
            <a:endParaRPr lang="en-US"/>
          </a:p>
        </p:txBody>
      </p:sp>
    </p:spTree>
    <p:extLst>
      <p:ext uri="{BB962C8B-B14F-4D97-AF65-F5344CB8AC3E}">
        <p14:creationId xmlns:p14="http://schemas.microsoft.com/office/powerpoint/2010/main" val="1332820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sz="1400" dirty="0"/>
          </a:p>
          <a:p>
            <a:pPr defTabSz="931774"/>
            <a:r>
              <a:rPr lang="en-US" sz="1400" dirty="0"/>
              <a:t>This is such an exciting opportunity for the state agencies and partners to work together to help streamline the systems to better meet</a:t>
            </a:r>
            <a:r>
              <a:rPr lang="en-US" sz="1400" baseline="0" dirty="0"/>
              <a:t> the needs of the youngest children in NY.  We are so happy to be working together on this.  State agencies and many possible partners are already represented on the ECAC and so much of this aligns with what is already in our plans.</a:t>
            </a:r>
          </a:p>
          <a:p>
            <a:pPr defTabSz="931774">
              <a:defRPr/>
            </a:pPr>
            <a:endParaRPr lang="en-US" sz="1400" b="1" dirty="0">
              <a:solidFill>
                <a:srgbClr val="00B0F0"/>
              </a:solidFill>
              <a:latin typeface="Arial" panose="020B0604020202020204" pitchFamily="34" charset="0"/>
              <a:cs typeface="Arial" panose="020B0604020202020204" pitchFamily="34" charset="0"/>
            </a:endParaRPr>
          </a:p>
          <a:p>
            <a:r>
              <a:rPr lang="en-US" sz="1400" dirty="0"/>
              <a:t>This Grant aligns with current state initiatives:</a:t>
            </a:r>
          </a:p>
          <a:p>
            <a:r>
              <a:rPr lang="en-US" sz="1400" dirty="0"/>
              <a:t>ECAC Strategic Plan</a:t>
            </a:r>
          </a:p>
          <a:p>
            <a:r>
              <a:rPr lang="en-US" sz="1400" dirty="0"/>
              <a:t>First 1000 Days on Medicaid </a:t>
            </a:r>
          </a:p>
          <a:p>
            <a:r>
              <a:rPr lang="en-US" sz="1400" dirty="0"/>
              <a:t>NYS Board of Regents Early Childhood Blue Ribbon Committee</a:t>
            </a:r>
          </a:p>
          <a:p>
            <a:r>
              <a:rPr lang="en-US" sz="1400" dirty="0"/>
              <a:t>Child Care Development Fund Plan</a:t>
            </a:r>
          </a:p>
          <a:p>
            <a:r>
              <a:rPr lang="en-US" sz="1400" dirty="0"/>
              <a:t>Early</a:t>
            </a:r>
            <a:r>
              <a:rPr lang="en-US" sz="1400" baseline="0" dirty="0"/>
              <a:t> Intervention Coordinating Council</a:t>
            </a:r>
          </a:p>
          <a:p>
            <a:r>
              <a:rPr lang="en-US" sz="1400" baseline="0" dirty="0"/>
              <a:t>And others </a:t>
            </a:r>
          </a:p>
          <a:p>
            <a:pPr defTabSz="931774"/>
            <a:endParaRPr lang="en-US" sz="1400" baseline="0" dirty="0"/>
          </a:p>
          <a:p>
            <a:pPr defTabSz="931774">
              <a:defRPr/>
            </a:pPr>
            <a:r>
              <a:rPr lang="en-US" sz="1400" dirty="0"/>
              <a:t>This initial 1-year grant </a:t>
            </a:r>
            <a:r>
              <a:rPr lang="en-US" sz="1400" b="1" i="1" dirty="0"/>
              <a:t>differs significantly </a:t>
            </a:r>
            <a:r>
              <a:rPr lang="en-US" sz="1400" dirty="0"/>
              <a:t>from the PDG grants that are currently funded.   The first year is not for</a:t>
            </a:r>
            <a:r>
              <a:rPr lang="en-US" sz="1400" baseline="0" dirty="0"/>
              <a:t> additional </a:t>
            </a:r>
            <a:r>
              <a:rPr lang="en-US" sz="1400" baseline="0" dirty="0" err="1"/>
              <a:t>Prek</a:t>
            </a:r>
            <a:r>
              <a:rPr lang="en-US" sz="1400" baseline="0" dirty="0"/>
              <a:t> slots.  It is for mixed-delivery systems building and quality improvement. </a:t>
            </a:r>
          </a:p>
          <a:p>
            <a:pPr defTabSz="931774"/>
            <a:endParaRPr lang="en-US" sz="1400" dirty="0"/>
          </a:p>
          <a:p>
            <a:pPr defTabSz="931774"/>
            <a:endParaRPr lang="en-US" sz="1400" baseline="0" dirty="0"/>
          </a:p>
          <a:p>
            <a:pPr defTabSz="931774"/>
            <a:r>
              <a:rPr lang="en-US" sz="1400" baseline="0" dirty="0"/>
              <a:t>In short -  the  nuts and bolts of the new grant  is looking for states to : </a:t>
            </a:r>
            <a:endParaRPr lang="en-US" sz="1400" dirty="0"/>
          </a:p>
          <a:p>
            <a:pPr defTabSz="931774"/>
            <a:endParaRPr lang="en-US" sz="1400" dirty="0"/>
          </a:p>
          <a:p>
            <a:pPr marL="342900" indent="-342900">
              <a:buAutoNum type="arabicPeriod"/>
            </a:pPr>
            <a:r>
              <a:rPr lang="en-US" sz="1400" dirty="0"/>
              <a:t>Conduct or update a thorough Statewide Birth through 5 needs assessment of the availability and quality of existing programs and services in the state.</a:t>
            </a:r>
          </a:p>
          <a:p>
            <a:pPr marL="0" indent="0">
              <a:buNone/>
            </a:pPr>
            <a:endParaRPr lang="en-US" sz="1400" dirty="0"/>
          </a:p>
          <a:p>
            <a:r>
              <a:rPr lang="en-US" sz="1400" dirty="0"/>
              <a:t>2. Develop, update, or implement a strategic plan that facilitates collaboration and coordination among existing early childhood care and education programs in a mixed delivery system across a state that are designed to prepare low-income and disadvantaged children to enter kindergarten and to improve </a:t>
            </a:r>
            <a:r>
              <a:rPr lang="en-US" sz="1400" b="1" dirty="0"/>
              <a:t>transitions</a:t>
            </a:r>
            <a:r>
              <a:rPr lang="en-US" sz="1400" dirty="0"/>
              <a:t> from such systems into elementary school.</a:t>
            </a:r>
          </a:p>
          <a:p>
            <a:pPr marL="0" indent="0">
              <a:buFont typeface="+mj-lt"/>
              <a:buNone/>
            </a:pPr>
            <a:endParaRPr lang="en-US" sz="1400" b="1" dirty="0"/>
          </a:p>
          <a:p>
            <a:pPr marL="0" indent="0">
              <a:buFont typeface="+mj-lt"/>
              <a:buNone/>
            </a:pPr>
            <a:r>
              <a:rPr lang="en-US" sz="1400" b="1" dirty="0"/>
              <a:t>3. Align and strengthen the delivery of existing programs</a:t>
            </a:r>
          </a:p>
          <a:p>
            <a:pPr marL="0" indent="0">
              <a:buFont typeface="+mj-lt"/>
              <a:buNone/>
            </a:pPr>
            <a:r>
              <a:rPr lang="en-US" sz="1400" dirty="0"/>
              <a:t>Encourage partnerships among Head Start providers, state and local governments, Native American tribes and tribal organizations, private entities (including faith- and community-based entities), and local educational agencies.</a:t>
            </a:r>
          </a:p>
          <a:p>
            <a:pPr marL="0" indent="0">
              <a:buFont typeface="+mj-lt"/>
              <a:buNone/>
            </a:pPr>
            <a:endParaRPr lang="en-US" sz="1400" dirty="0"/>
          </a:p>
          <a:p>
            <a:pPr marL="0" indent="0">
              <a:buFont typeface="+mj-lt"/>
              <a:buNone/>
            </a:pPr>
            <a:r>
              <a:rPr lang="en-US" sz="1400" dirty="0"/>
              <a:t>4.  Maximize </a:t>
            </a:r>
            <a:r>
              <a:rPr lang="en-US" sz="1400" b="1" u="sng" dirty="0"/>
              <a:t>parental choice and knowledge </a:t>
            </a:r>
            <a:r>
              <a:rPr lang="en-US" sz="1400" dirty="0"/>
              <a:t>about the state’s mixed-delivery system of early childhood care and education programs/ providers and services.</a:t>
            </a:r>
          </a:p>
          <a:p>
            <a:endParaRPr lang="en-US" sz="1400" dirty="0"/>
          </a:p>
          <a:p>
            <a:r>
              <a:rPr lang="en-US" sz="1400" dirty="0"/>
              <a:t>5. Quality Improvement and Alignment:  More efficiently use existing federal, state, local, and nongovernmental resources to </a:t>
            </a:r>
            <a:r>
              <a:rPr lang="en-US" sz="1400" b="1" dirty="0"/>
              <a:t>align and strengthen the delivery of existing programs</a:t>
            </a:r>
            <a:r>
              <a:rPr lang="en-US" sz="1400" dirty="0"/>
              <a:t>; coordinate the existing delivery models and funding streams within the state's mixed delivery system; and develop recommendations to better use existing resources.</a:t>
            </a:r>
          </a:p>
        </p:txBody>
      </p:sp>
      <p:sp>
        <p:nvSpPr>
          <p:cNvPr id="4" name="Slide Number Placeholder 3"/>
          <p:cNvSpPr>
            <a:spLocks noGrp="1"/>
          </p:cNvSpPr>
          <p:nvPr>
            <p:ph type="sldNum" sz="quarter" idx="10"/>
          </p:nvPr>
        </p:nvSpPr>
        <p:spPr/>
        <p:txBody>
          <a:bodyPr/>
          <a:lstStyle/>
          <a:p>
            <a:fld id="{77433C56-DC91-4856-B769-D63CC8EE4DBC}" type="slidenum">
              <a:rPr lang="en-US" smtClean="0"/>
              <a:t>3</a:t>
            </a:fld>
            <a:endParaRPr lang="en-US"/>
          </a:p>
        </p:txBody>
      </p:sp>
    </p:spTree>
    <p:extLst>
      <p:ext uri="{BB962C8B-B14F-4D97-AF65-F5344CB8AC3E}">
        <p14:creationId xmlns:p14="http://schemas.microsoft.com/office/powerpoint/2010/main" val="3501459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sz="1600" dirty="0"/>
              <a:t>We have asked each state</a:t>
            </a:r>
            <a:r>
              <a:rPr lang="en-US" sz="1600" baseline="0" dirty="0"/>
              <a:t> </a:t>
            </a:r>
            <a:r>
              <a:rPr lang="en-US" sz="1600" dirty="0"/>
              <a:t> agency to provide the following as it relates to children birth to 5.</a:t>
            </a:r>
          </a:p>
          <a:p>
            <a:pPr defTabSz="931774"/>
            <a:endParaRPr lang="en-US" sz="1600" dirty="0"/>
          </a:p>
          <a:p>
            <a:pPr marL="285750" indent="-285750">
              <a:buFont typeface="Arial" panose="020B0604020202020204" pitchFamily="34" charset="0"/>
              <a:buChar char="•"/>
            </a:pPr>
            <a:r>
              <a:rPr lang="en-US" sz="1600" dirty="0"/>
              <a:t>Agency Point of Contact for this grant </a:t>
            </a:r>
          </a:p>
          <a:p>
            <a:pPr marL="285750" indent="-285750">
              <a:buFont typeface="Arial" panose="020B0604020202020204" pitchFamily="34" charset="0"/>
              <a:buChar char="•"/>
            </a:pPr>
            <a:r>
              <a:rPr lang="en-US" sz="1600" dirty="0"/>
              <a:t>Needs Assessments/ Gap analysis/ Strategic plan</a:t>
            </a:r>
          </a:p>
          <a:p>
            <a:pPr marL="285750" indent="-285750">
              <a:buFont typeface="Arial" panose="020B0604020202020204" pitchFamily="34" charset="0"/>
              <a:buChar char="•"/>
            </a:pPr>
            <a:r>
              <a:rPr lang="en-US" sz="1600" dirty="0"/>
              <a:t>Share your agency’s Birth through 5 data  </a:t>
            </a:r>
          </a:p>
          <a:p>
            <a:pPr marL="285750" indent="-285750">
              <a:buFont typeface="Arial" panose="020B0604020202020204" pitchFamily="34" charset="0"/>
              <a:buChar char="•"/>
            </a:pPr>
            <a:r>
              <a:rPr lang="en-US" sz="1600" dirty="0"/>
              <a:t>Proposed activities and associated budget narrative </a:t>
            </a:r>
          </a:p>
          <a:p>
            <a:pPr marL="285750" indent="-285750">
              <a:buFont typeface="Arial" panose="020B0604020202020204" pitchFamily="34" charset="0"/>
              <a:buChar char="•"/>
            </a:pPr>
            <a:r>
              <a:rPr lang="en-US" sz="1600" dirty="0"/>
              <a:t>Ideas for partners </a:t>
            </a:r>
          </a:p>
          <a:p>
            <a:pPr marL="285750" indent="-285750">
              <a:buFont typeface="Arial" panose="020B0604020202020204" pitchFamily="34" charset="0"/>
              <a:buChar char="•"/>
            </a:pPr>
            <a:r>
              <a:rPr lang="en-US" sz="1600" dirty="0"/>
              <a:t>Policy changes that might be needed to eliminate obstacles to mixed-delivery</a:t>
            </a:r>
          </a:p>
          <a:p>
            <a:pPr marL="285750" indent="-285750">
              <a:buFont typeface="Arial" panose="020B0604020202020204" pitchFamily="34" charset="0"/>
              <a:buChar char="•"/>
            </a:pPr>
            <a:r>
              <a:rPr lang="en-US" sz="1600" dirty="0"/>
              <a:t>Identify the barriers for a more mixed-delivery system, and possible solutions</a:t>
            </a:r>
          </a:p>
          <a:p>
            <a:pPr marL="285750" indent="-285750">
              <a:buFont typeface="Arial" panose="020B0604020202020204" pitchFamily="34" charset="0"/>
              <a:buChar char="•"/>
            </a:pPr>
            <a:r>
              <a:rPr lang="en-US" sz="1600" dirty="0"/>
              <a:t>Sustainability ideas</a:t>
            </a:r>
          </a:p>
          <a:p>
            <a:pPr defTabSz="931774"/>
            <a:endParaRPr lang="en-US" sz="1600" dirty="0"/>
          </a:p>
          <a:p>
            <a:pPr defTabSz="931774"/>
            <a:endParaRPr lang="en-US" sz="1600" dirty="0"/>
          </a:p>
          <a:p>
            <a:endParaRPr lang="en-US" dirty="0"/>
          </a:p>
        </p:txBody>
      </p:sp>
      <p:sp>
        <p:nvSpPr>
          <p:cNvPr id="4" name="Slide Number Placeholder 3"/>
          <p:cNvSpPr>
            <a:spLocks noGrp="1"/>
          </p:cNvSpPr>
          <p:nvPr>
            <p:ph type="sldNum" sz="quarter" idx="10"/>
          </p:nvPr>
        </p:nvSpPr>
        <p:spPr/>
        <p:txBody>
          <a:bodyPr/>
          <a:lstStyle/>
          <a:p>
            <a:fld id="{77433C56-DC91-4856-B769-D63CC8EE4DBC}" type="slidenum">
              <a:rPr lang="en-US" smtClean="0"/>
              <a:t>4</a:t>
            </a:fld>
            <a:endParaRPr lang="en-US"/>
          </a:p>
        </p:txBody>
      </p:sp>
    </p:spTree>
    <p:extLst>
      <p:ext uri="{BB962C8B-B14F-4D97-AF65-F5344CB8AC3E}">
        <p14:creationId xmlns:p14="http://schemas.microsoft.com/office/powerpoint/2010/main" val="2757823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We also need to identify local</a:t>
            </a:r>
            <a:r>
              <a:rPr lang="en-US" sz="1400" baseline="0" dirty="0"/>
              <a:t> partners and stakeholders.</a:t>
            </a:r>
          </a:p>
          <a:p>
            <a:endParaRPr lang="en-US" sz="1200" dirty="0"/>
          </a:p>
          <a:p>
            <a:r>
              <a:rPr lang="en-US" sz="1200" dirty="0"/>
              <a:t>This list</a:t>
            </a:r>
            <a:r>
              <a:rPr lang="en-US" sz="1200" baseline="0" dirty="0"/>
              <a:t> is not comprehensive, it is from the FOA, we are seeking partners you think would be interested/ valuable in this process.</a:t>
            </a:r>
            <a:endParaRPr lang="en-US" sz="1200" dirty="0"/>
          </a:p>
          <a:p>
            <a:r>
              <a:rPr lang="en-US" sz="1200" dirty="0"/>
              <a:t>We are looking for state</a:t>
            </a:r>
            <a:r>
              <a:rPr lang="en-US" sz="1200" baseline="0" dirty="0"/>
              <a:t> agency support  in identifying them.</a:t>
            </a:r>
            <a:endParaRPr lang="en-US" sz="1200" dirty="0"/>
          </a:p>
          <a:p>
            <a:endParaRPr lang="en-US" sz="1200" dirty="0"/>
          </a:p>
          <a:p>
            <a:r>
              <a:rPr lang="en-US" sz="1200" dirty="0"/>
              <a:t>The grant Invites</a:t>
            </a:r>
            <a:r>
              <a:rPr lang="en-US" sz="1200" u="sng" dirty="0"/>
              <a:t> state </a:t>
            </a:r>
            <a:r>
              <a:rPr lang="en-US" sz="1200" dirty="0"/>
              <a:t>innovation in planning, designing, enhancing, implementing, and evaluating their early childhood care and education mixed delivery system to support the </a:t>
            </a:r>
            <a:r>
              <a:rPr lang="en-US" sz="1200" b="1" u="sng" dirty="0">
                <a:solidFill>
                  <a:srgbClr val="00B050"/>
                </a:solidFill>
              </a:rPr>
              <a:t>healthy growth </a:t>
            </a:r>
            <a:r>
              <a:rPr lang="en-US" sz="1200" dirty="0"/>
              <a:t>and development of all infants, toddlers, and young children, particularly low-income and disadvantaged children. </a:t>
            </a:r>
          </a:p>
          <a:p>
            <a:endParaRPr lang="en-US" sz="1200" dirty="0"/>
          </a:p>
          <a:p>
            <a:r>
              <a:rPr lang="en-US" sz="1200" dirty="0"/>
              <a:t>States are strongly encouraged to engage and develop their application jointly with a full range of early childhood care and education </a:t>
            </a:r>
            <a:r>
              <a:rPr lang="en-US" sz="1200" u="sng" dirty="0"/>
              <a:t>stakeholders</a:t>
            </a:r>
            <a:r>
              <a:rPr lang="en-US" sz="1200" dirty="0"/>
              <a:t>, including </a:t>
            </a:r>
            <a:r>
              <a:rPr lang="en-US" sz="1200" b="1" u="sng" dirty="0">
                <a:solidFill>
                  <a:srgbClr val="00B050"/>
                </a:solidFill>
              </a:rPr>
              <a:t>partners at the community level</a:t>
            </a:r>
            <a:r>
              <a:rPr lang="en-US" sz="1200" u="sng" dirty="0"/>
              <a:t>. </a:t>
            </a:r>
          </a:p>
          <a:p>
            <a:endParaRPr lang="en-US" sz="1200" dirty="0"/>
          </a:p>
          <a:p>
            <a:r>
              <a:rPr lang="en-US" sz="1200" dirty="0"/>
              <a:t>Coordination with </a:t>
            </a:r>
            <a:r>
              <a:rPr lang="en-US" sz="1200" u="sng" dirty="0"/>
              <a:t>partners</a:t>
            </a:r>
            <a:r>
              <a:rPr lang="en-US" sz="1200" dirty="0"/>
              <a:t> should incorporate </a:t>
            </a:r>
            <a:r>
              <a:rPr lang="en-US" sz="1200" b="1" u="sng" dirty="0">
                <a:solidFill>
                  <a:srgbClr val="00B050"/>
                </a:solidFill>
              </a:rPr>
              <a:t>parental input </a:t>
            </a:r>
            <a:r>
              <a:rPr lang="en-US" sz="1200" dirty="0"/>
              <a:t>and reflect system design and development that best meets the needs of families and their children.</a:t>
            </a:r>
          </a:p>
          <a:p>
            <a:endParaRPr lang="en-US" dirty="0"/>
          </a:p>
        </p:txBody>
      </p:sp>
      <p:sp>
        <p:nvSpPr>
          <p:cNvPr id="4" name="Slide Number Placeholder 3"/>
          <p:cNvSpPr>
            <a:spLocks noGrp="1"/>
          </p:cNvSpPr>
          <p:nvPr>
            <p:ph type="sldNum" sz="quarter" idx="10"/>
          </p:nvPr>
        </p:nvSpPr>
        <p:spPr/>
        <p:txBody>
          <a:bodyPr/>
          <a:lstStyle/>
          <a:p>
            <a:fld id="{77433C56-DC91-4856-B769-D63CC8EE4DBC}" type="slidenum">
              <a:rPr lang="en-US" smtClean="0"/>
              <a:t>5</a:t>
            </a:fld>
            <a:endParaRPr lang="en-US"/>
          </a:p>
        </p:txBody>
      </p:sp>
    </p:spTree>
    <p:extLst>
      <p:ext uri="{BB962C8B-B14F-4D97-AF65-F5344CB8AC3E}">
        <p14:creationId xmlns:p14="http://schemas.microsoft.com/office/powerpoint/2010/main" val="679768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In grant on  page 18</a:t>
            </a:r>
          </a:p>
          <a:p>
            <a:endParaRPr lang="en-US" sz="1600" dirty="0"/>
          </a:p>
        </p:txBody>
      </p:sp>
      <p:sp>
        <p:nvSpPr>
          <p:cNvPr id="4" name="Slide Number Placeholder 3"/>
          <p:cNvSpPr>
            <a:spLocks noGrp="1"/>
          </p:cNvSpPr>
          <p:nvPr>
            <p:ph type="sldNum" sz="quarter" idx="10"/>
          </p:nvPr>
        </p:nvSpPr>
        <p:spPr/>
        <p:txBody>
          <a:bodyPr/>
          <a:lstStyle/>
          <a:p>
            <a:fld id="{77433C56-DC91-4856-B769-D63CC8EE4DBC}" type="slidenum">
              <a:rPr lang="en-US" smtClean="0"/>
              <a:t>6</a:t>
            </a:fld>
            <a:endParaRPr lang="en-US"/>
          </a:p>
        </p:txBody>
      </p:sp>
    </p:spTree>
    <p:extLst>
      <p:ext uri="{BB962C8B-B14F-4D97-AF65-F5344CB8AC3E}">
        <p14:creationId xmlns:p14="http://schemas.microsoft.com/office/powerpoint/2010/main" val="3587417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dirty="0"/>
              <a:t>Page 47- 51</a:t>
            </a:r>
          </a:p>
          <a:p>
            <a:r>
              <a:rPr lang="en-US" sz="1800" b="0" dirty="0"/>
              <a:t>Total possible points for us is 105</a:t>
            </a:r>
          </a:p>
          <a:p>
            <a:r>
              <a:rPr lang="en-US" sz="1800" b="0" dirty="0"/>
              <a:t>Others states is 115!!</a:t>
            </a:r>
          </a:p>
          <a:p>
            <a:pPr rtl="0" eaLnBrk="1" fontAlgn="t" latinLnBrk="0" hangingPunct="1"/>
            <a:r>
              <a:rPr lang="en-US" sz="1600" b="0" i="0" u="none" strike="noStrike" kern="1200" dirty="0">
                <a:solidFill>
                  <a:schemeClr val="tx1"/>
                </a:solidFill>
                <a:effectLst/>
                <a:latin typeface="+mn-lt"/>
                <a:ea typeface="+mn-ea"/>
                <a:cs typeface="+mn-cs"/>
              </a:rPr>
              <a:t> BONUS POINTS – For not receiving a RTT-ELC or PDG grant (NY is NOT eligible) 10</a:t>
            </a:r>
          </a:p>
          <a:p>
            <a:pPr rtl="0" eaLnBrk="1" fontAlgn="t" latinLnBrk="0" hangingPunct="1"/>
            <a:endParaRPr lang="en-US" sz="1600" b="0" i="0" u="none" strike="noStrike" kern="1200" dirty="0">
              <a:solidFill>
                <a:schemeClr val="tx1"/>
              </a:solidFill>
              <a:effectLst/>
              <a:latin typeface="+mn-lt"/>
              <a:ea typeface="+mn-ea"/>
              <a:cs typeface="+mn-cs"/>
            </a:endParaRPr>
          </a:p>
          <a:p>
            <a:pPr rtl="0" eaLnBrk="1" fontAlgn="t" latinLnBrk="0" hangingPunct="1"/>
            <a:r>
              <a:rPr lang="en-US" sz="1600" b="0" i="0" u="none" strike="noStrike" kern="1200" dirty="0">
                <a:solidFill>
                  <a:schemeClr val="tx1"/>
                </a:solidFill>
                <a:effectLst/>
                <a:latin typeface="+mn-lt"/>
                <a:ea typeface="+mn-ea"/>
                <a:cs typeface="+mn-cs"/>
              </a:rPr>
              <a:t>As you can see </a:t>
            </a:r>
          </a:p>
          <a:p>
            <a:pPr rtl="0" eaLnBrk="1" fontAlgn="t" latinLnBrk="0" hangingPunct="1"/>
            <a:r>
              <a:rPr lang="en-US" sz="1600" b="0" i="0" u="none" strike="noStrike" kern="1200" dirty="0">
                <a:solidFill>
                  <a:schemeClr val="tx1"/>
                </a:solidFill>
                <a:effectLst/>
                <a:latin typeface="+mn-lt"/>
                <a:ea typeface="+mn-ea"/>
                <a:cs typeface="+mn-cs"/>
              </a:rPr>
              <a:t>The Needs assessment and strategic plan are worth a lot of points.</a:t>
            </a:r>
          </a:p>
          <a:p>
            <a:pPr rtl="0" eaLnBrk="1" fontAlgn="t" latinLnBrk="0" hangingPunct="1"/>
            <a:r>
              <a:rPr lang="en-US" sz="1600" b="0" i="0" u="none" strike="noStrike" kern="1200" dirty="0">
                <a:solidFill>
                  <a:schemeClr val="tx1"/>
                </a:solidFill>
                <a:effectLst/>
                <a:latin typeface="+mn-lt"/>
                <a:ea typeface="+mn-ea"/>
                <a:cs typeface="+mn-cs"/>
              </a:rPr>
              <a:t>And the evaluation and logic model together are worth 21 points.</a:t>
            </a:r>
            <a:endParaRPr lang="en-US" sz="1800" b="0" dirty="0"/>
          </a:p>
        </p:txBody>
      </p:sp>
      <p:sp>
        <p:nvSpPr>
          <p:cNvPr id="4" name="Slide Number Placeholder 3"/>
          <p:cNvSpPr>
            <a:spLocks noGrp="1"/>
          </p:cNvSpPr>
          <p:nvPr>
            <p:ph type="sldNum" sz="quarter" idx="10"/>
          </p:nvPr>
        </p:nvSpPr>
        <p:spPr/>
        <p:txBody>
          <a:bodyPr/>
          <a:lstStyle/>
          <a:p>
            <a:fld id="{77433C56-DC91-4856-B769-D63CC8EE4DBC}" type="slidenum">
              <a:rPr lang="en-US" smtClean="0"/>
              <a:t>7</a:t>
            </a:fld>
            <a:endParaRPr lang="en-US"/>
          </a:p>
        </p:txBody>
      </p:sp>
    </p:spTree>
    <p:extLst>
      <p:ext uri="{BB962C8B-B14F-4D97-AF65-F5344CB8AC3E}">
        <p14:creationId xmlns:p14="http://schemas.microsoft.com/office/powerpoint/2010/main" val="2861937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Grant is due on election day!!!!!    That’s not good for anyone, so we have to back the dates up.</a:t>
            </a:r>
          </a:p>
          <a:p>
            <a:endParaRPr lang="en-US" sz="1600" dirty="0"/>
          </a:p>
          <a:p>
            <a:r>
              <a:rPr lang="en-US" sz="1600" dirty="0"/>
              <a:t>We have 5 weeks to work on the grant and get it approved by the DOB and the Governor’s Office.</a:t>
            </a:r>
          </a:p>
          <a:p>
            <a:endParaRPr lang="en-US" sz="1600" dirty="0"/>
          </a:p>
          <a:p>
            <a:endParaRPr lang="en-US" dirty="0"/>
          </a:p>
        </p:txBody>
      </p:sp>
      <p:sp>
        <p:nvSpPr>
          <p:cNvPr id="4" name="Slide Number Placeholder 3"/>
          <p:cNvSpPr>
            <a:spLocks noGrp="1"/>
          </p:cNvSpPr>
          <p:nvPr>
            <p:ph type="sldNum" sz="quarter" idx="10"/>
          </p:nvPr>
        </p:nvSpPr>
        <p:spPr/>
        <p:txBody>
          <a:bodyPr/>
          <a:lstStyle/>
          <a:p>
            <a:fld id="{77433C56-DC91-4856-B769-D63CC8EE4DBC}" type="slidenum">
              <a:rPr lang="en-US" smtClean="0"/>
              <a:t>8</a:t>
            </a:fld>
            <a:endParaRPr lang="en-US"/>
          </a:p>
        </p:txBody>
      </p:sp>
    </p:spTree>
    <p:extLst>
      <p:ext uri="{BB962C8B-B14F-4D97-AF65-F5344CB8AC3E}">
        <p14:creationId xmlns:p14="http://schemas.microsoft.com/office/powerpoint/2010/main" val="4121238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433C56-DC91-4856-B769-D63CC8EE4DBC}" type="slidenum">
              <a:rPr lang="en-US" smtClean="0"/>
              <a:t>9</a:t>
            </a:fld>
            <a:endParaRPr lang="en-US"/>
          </a:p>
        </p:txBody>
      </p:sp>
    </p:spTree>
    <p:extLst>
      <p:ext uri="{BB962C8B-B14F-4D97-AF65-F5344CB8AC3E}">
        <p14:creationId xmlns:p14="http://schemas.microsoft.com/office/powerpoint/2010/main" val="1470994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9985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ED0365-0D65-4032-85A6-BECCAB4E9A68}"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40524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t>1/31/2019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810975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2"/>
            <a:ext cx="4011084" cy="1162049"/>
          </a:xfrm>
        </p:spPr>
        <p:txBody>
          <a:bodyPr anchor="b"/>
          <a:lstStyle>
            <a:lvl1pPr algn="l">
              <a:defRPr sz="2206" b="1"/>
            </a:lvl1pPr>
          </a:lstStyle>
          <a:p>
            <a:r>
              <a:rPr lang="en-US"/>
              <a:t>Click to edit Master title style</a:t>
            </a:r>
          </a:p>
        </p:txBody>
      </p:sp>
      <p:sp>
        <p:nvSpPr>
          <p:cNvPr id="3" name="Content Placeholder 2"/>
          <p:cNvSpPr>
            <a:spLocks noGrp="1"/>
          </p:cNvSpPr>
          <p:nvPr>
            <p:ph idx="1"/>
          </p:nvPr>
        </p:nvSpPr>
        <p:spPr>
          <a:xfrm>
            <a:off x="4766734" y="273051"/>
            <a:ext cx="6815667" cy="5852583"/>
          </a:xfrm>
        </p:spPr>
        <p:txBody>
          <a:bodyPr/>
          <a:lstStyle>
            <a:lvl1pPr>
              <a:defRPr sz="3530"/>
            </a:lvl1pPr>
            <a:lvl2pPr>
              <a:defRPr sz="3088"/>
            </a:lvl2pPr>
            <a:lvl3pPr>
              <a:defRPr sz="2647"/>
            </a:lvl3pPr>
            <a:lvl4pPr>
              <a:defRPr sz="2206"/>
            </a:lvl4pPr>
            <a:lvl5pPr>
              <a:defRPr sz="2206"/>
            </a:lvl5pPr>
            <a:lvl6pPr>
              <a:defRPr sz="2206"/>
            </a:lvl6pPr>
            <a:lvl7pPr>
              <a:defRPr sz="2206"/>
            </a:lvl7pPr>
            <a:lvl8pPr>
              <a:defRPr sz="2206"/>
            </a:lvl8pPr>
            <a:lvl9pPr>
              <a:defRPr sz="220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0"/>
            <a:ext cx="4011084" cy="4690534"/>
          </a:xfrm>
        </p:spPr>
        <p:txBody>
          <a:bodyPr/>
          <a:lstStyle>
            <a:lvl1pPr marL="0" indent="0">
              <a:buNone/>
              <a:defRPr sz="1500"/>
            </a:lvl1pPr>
            <a:lvl2pPr marL="503485" indent="0">
              <a:buNone/>
              <a:defRPr sz="1324"/>
            </a:lvl2pPr>
            <a:lvl3pPr marL="1006969" indent="0">
              <a:buNone/>
              <a:defRPr sz="1059"/>
            </a:lvl3pPr>
            <a:lvl4pPr marL="1510454" indent="0">
              <a:buNone/>
              <a:defRPr sz="971"/>
            </a:lvl4pPr>
            <a:lvl5pPr marL="2013939" indent="0">
              <a:buNone/>
              <a:defRPr sz="971"/>
            </a:lvl5pPr>
            <a:lvl6pPr marL="2517424" indent="0">
              <a:buNone/>
              <a:defRPr sz="971"/>
            </a:lvl6pPr>
            <a:lvl7pPr marL="3020909" indent="0">
              <a:buNone/>
              <a:defRPr sz="971"/>
            </a:lvl7pPr>
            <a:lvl8pPr marL="3524393" indent="0">
              <a:buNone/>
              <a:defRPr sz="971"/>
            </a:lvl8pPr>
            <a:lvl9pPr marL="4027878" indent="0">
              <a:buNone/>
              <a:defRPr sz="971"/>
            </a:lvl9pPr>
          </a:lstStyle>
          <a:p>
            <a:pPr lvl="0"/>
            <a:r>
              <a:rPr lang="en-US"/>
              <a:t>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989110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7266"/>
          </a:xfrm>
        </p:spPr>
        <p:txBody>
          <a:bodyPr anchor="b"/>
          <a:lstStyle>
            <a:lvl1pPr algn="l">
              <a:defRPr sz="2206" b="1"/>
            </a:lvl1pPr>
          </a:lstStyle>
          <a:p>
            <a:r>
              <a:rPr lang="en-US"/>
              <a:t>Click to edit Master title style</a:t>
            </a:r>
          </a:p>
        </p:txBody>
      </p:sp>
      <p:sp>
        <p:nvSpPr>
          <p:cNvPr id="3" name="Picture Placeholder 2"/>
          <p:cNvSpPr>
            <a:spLocks noGrp="1"/>
          </p:cNvSpPr>
          <p:nvPr>
            <p:ph type="pic" idx="1"/>
          </p:nvPr>
        </p:nvSpPr>
        <p:spPr>
          <a:xfrm>
            <a:off x="2389718" y="613834"/>
            <a:ext cx="7315200" cy="4114800"/>
          </a:xfrm>
        </p:spPr>
        <p:txBody>
          <a:bodyPr/>
          <a:lstStyle>
            <a:lvl1pPr marL="0" indent="0">
              <a:buNone/>
              <a:defRPr sz="3530"/>
            </a:lvl1pPr>
            <a:lvl2pPr marL="503485" indent="0">
              <a:buNone/>
              <a:defRPr sz="3088"/>
            </a:lvl2pPr>
            <a:lvl3pPr marL="1006969" indent="0">
              <a:buNone/>
              <a:defRPr sz="2647"/>
            </a:lvl3pPr>
            <a:lvl4pPr marL="1510454" indent="0">
              <a:buNone/>
              <a:defRPr sz="2206"/>
            </a:lvl4pPr>
            <a:lvl5pPr marL="2013939" indent="0">
              <a:buNone/>
              <a:defRPr sz="2206"/>
            </a:lvl5pPr>
            <a:lvl6pPr marL="2517424" indent="0">
              <a:buNone/>
              <a:defRPr sz="2206"/>
            </a:lvl6pPr>
            <a:lvl7pPr marL="3020909" indent="0">
              <a:buNone/>
              <a:defRPr sz="2206"/>
            </a:lvl7pPr>
            <a:lvl8pPr marL="3524393" indent="0">
              <a:buNone/>
              <a:defRPr sz="2206"/>
            </a:lvl8pPr>
            <a:lvl9pPr marL="4027878" indent="0">
              <a:buNone/>
              <a:defRPr sz="2206"/>
            </a:lvl9pPr>
          </a:lstStyle>
          <a:p>
            <a:r>
              <a:rPr lang="en-US"/>
              <a:t>Click icon to add picture</a:t>
            </a:r>
          </a:p>
        </p:txBody>
      </p:sp>
      <p:sp>
        <p:nvSpPr>
          <p:cNvPr id="4" name="Text Placeholder 3"/>
          <p:cNvSpPr>
            <a:spLocks noGrp="1"/>
          </p:cNvSpPr>
          <p:nvPr>
            <p:ph type="body" sz="half" idx="2"/>
          </p:nvPr>
        </p:nvSpPr>
        <p:spPr>
          <a:xfrm>
            <a:off x="2389718" y="5367866"/>
            <a:ext cx="7315200" cy="804334"/>
          </a:xfrm>
        </p:spPr>
        <p:txBody>
          <a:bodyPr/>
          <a:lstStyle>
            <a:lvl1pPr marL="0" indent="0">
              <a:buNone/>
              <a:defRPr sz="1500"/>
            </a:lvl1pPr>
            <a:lvl2pPr marL="503485" indent="0">
              <a:buNone/>
              <a:defRPr sz="1324"/>
            </a:lvl2pPr>
            <a:lvl3pPr marL="1006969" indent="0">
              <a:buNone/>
              <a:defRPr sz="1059"/>
            </a:lvl3pPr>
            <a:lvl4pPr marL="1510454" indent="0">
              <a:buNone/>
              <a:defRPr sz="971"/>
            </a:lvl4pPr>
            <a:lvl5pPr marL="2013939" indent="0">
              <a:buNone/>
              <a:defRPr sz="971"/>
            </a:lvl5pPr>
            <a:lvl6pPr marL="2517424" indent="0">
              <a:buNone/>
              <a:defRPr sz="971"/>
            </a:lvl6pPr>
            <a:lvl7pPr marL="3020909" indent="0">
              <a:buNone/>
              <a:defRPr sz="971"/>
            </a:lvl7pPr>
            <a:lvl8pPr marL="3524393" indent="0">
              <a:buNone/>
              <a:defRPr sz="971"/>
            </a:lvl8pPr>
            <a:lvl9pPr marL="4027878" indent="0">
              <a:buNone/>
              <a:defRPr sz="971"/>
            </a:lvl9pPr>
          </a:lstStyle>
          <a:p>
            <a:pPr lvl="0"/>
            <a:r>
              <a:rPr lang="en-US"/>
              <a:t>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276872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145939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167"/>
            <a:ext cx="2743200" cy="58504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167"/>
            <a:ext cx="8026400" cy="585046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71063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6963-ED38-4C0A-ABFC-6B7441B217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2B5552-7F59-4183-8B9D-01FA030F3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679AF1-E48C-4D50-A7D4-52BD1F2FF0B4}"/>
              </a:ext>
            </a:extLst>
          </p:cNvPr>
          <p:cNvSpPr>
            <a:spLocks noGrp="1"/>
          </p:cNvSpPr>
          <p:nvPr>
            <p:ph type="dt" sz="half" idx="10"/>
          </p:nvPr>
        </p:nvSpPr>
        <p:spPr/>
        <p:txBody>
          <a:bodyPr/>
          <a:lstStyle/>
          <a:p>
            <a:fld id="{9C9464EA-E199-4639-93C8-BD9F5614B685}" type="datetimeFigureOut">
              <a:rPr lang="en-US" smtClean="0"/>
              <a:t>1/31/2019</a:t>
            </a:fld>
            <a:endParaRPr lang="en-US"/>
          </a:p>
        </p:txBody>
      </p:sp>
      <p:sp>
        <p:nvSpPr>
          <p:cNvPr id="5" name="Footer Placeholder 4">
            <a:extLst>
              <a:ext uri="{FF2B5EF4-FFF2-40B4-BE49-F238E27FC236}">
                <a16:creationId xmlns:a16="http://schemas.microsoft.com/office/drawing/2014/main" id="{74DD9D4D-3F13-48C0-A605-99E958E962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BBD213-C87F-4769-ACFB-9F3D67547C42}"/>
              </a:ext>
            </a:extLst>
          </p:cNvPr>
          <p:cNvSpPr>
            <a:spLocks noGrp="1"/>
          </p:cNvSpPr>
          <p:nvPr>
            <p:ph type="sldNum" sz="quarter" idx="12"/>
          </p:nvPr>
        </p:nvSpPr>
        <p:spPr/>
        <p:txBody>
          <a:bodyPr/>
          <a:lstStyle/>
          <a:p>
            <a:fld id="{C026A704-4863-4A24-888D-C24961D7850A}" type="slidenum">
              <a:rPr lang="en-US" smtClean="0"/>
              <a:t>‹#›</a:t>
            </a:fld>
            <a:endParaRPr lang="en-US"/>
          </a:p>
        </p:txBody>
      </p:sp>
    </p:spTree>
    <p:extLst>
      <p:ext uri="{BB962C8B-B14F-4D97-AF65-F5344CB8AC3E}">
        <p14:creationId xmlns:p14="http://schemas.microsoft.com/office/powerpoint/2010/main" val="249371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496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6963-ED38-4C0A-ABFC-6B7441B217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2B5552-7F59-4183-8B9D-01FA030F3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679AF1-E48C-4D50-A7D4-52BD1F2FF0B4}"/>
              </a:ext>
            </a:extLst>
          </p:cNvPr>
          <p:cNvSpPr>
            <a:spLocks noGrp="1"/>
          </p:cNvSpPr>
          <p:nvPr>
            <p:ph type="dt" sz="half" idx="10"/>
          </p:nvPr>
        </p:nvSpPr>
        <p:spPr/>
        <p:txBody>
          <a:bodyPr/>
          <a:lstStyle/>
          <a:p>
            <a:fld id="{9C9464EA-E199-4639-93C8-BD9F5614B685}" type="datetimeFigureOut">
              <a:rPr lang="en-US" smtClean="0"/>
              <a:t>1/31/2019</a:t>
            </a:fld>
            <a:endParaRPr lang="en-US"/>
          </a:p>
        </p:txBody>
      </p:sp>
      <p:sp>
        <p:nvSpPr>
          <p:cNvPr id="5" name="Footer Placeholder 4">
            <a:extLst>
              <a:ext uri="{FF2B5EF4-FFF2-40B4-BE49-F238E27FC236}">
                <a16:creationId xmlns:a16="http://schemas.microsoft.com/office/drawing/2014/main" id="{74DD9D4D-3F13-48C0-A605-99E958E962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BBD213-C87F-4769-ACFB-9F3D67547C42}"/>
              </a:ext>
            </a:extLst>
          </p:cNvPr>
          <p:cNvSpPr>
            <a:spLocks noGrp="1"/>
          </p:cNvSpPr>
          <p:nvPr>
            <p:ph type="sldNum" sz="quarter" idx="12"/>
          </p:nvPr>
        </p:nvSpPr>
        <p:spPr/>
        <p:txBody>
          <a:bodyPr/>
          <a:lstStyle/>
          <a:p>
            <a:fld id="{C026A704-4863-4A24-888D-C24961D7850A}" type="slidenum">
              <a:rPr lang="en-US" smtClean="0"/>
              <a:t>‹#›</a:t>
            </a:fld>
            <a:endParaRPr lang="en-US"/>
          </a:p>
        </p:txBody>
      </p:sp>
    </p:spTree>
    <p:extLst>
      <p:ext uri="{BB962C8B-B14F-4D97-AF65-F5344CB8AC3E}">
        <p14:creationId xmlns:p14="http://schemas.microsoft.com/office/powerpoint/2010/main" val="1601196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1485"/>
            <a:ext cx="10363200" cy="1468967"/>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503485" indent="0" algn="ctr">
              <a:buNone/>
              <a:defRPr>
                <a:solidFill>
                  <a:schemeClr val="tx1">
                    <a:tint val="75000"/>
                  </a:schemeClr>
                </a:solidFill>
              </a:defRPr>
            </a:lvl2pPr>
            <a:lvl3pPr marL="1006969" indent="0" algn="ctr">
              <a:buNone/>
              <a:defRPr>
                <a:solidFill>
                  <a:schemeClr val="tx1">
                    <a:tint val="75000"/>
                  </a:schemeClr>
                </a:solidFill>
              </a:defRPr>
            </a:lvl3pPr>
            <a:lvl4pPr marL="1510454" indent="0" algn="ctr">
              <a:buNone/>
              <a:defRPr>
                <a:solidFill>
                  <a:schemeClr val="tx1">
                    <a:tint val="75000"/>
                  </a:schemeClr>
                </a:solidFill>
              </a:defRPr>
            </a:lvl4pPr>
            <a:lvl5pPr marL="2013939" indent="0" algn="ctr">
              <a:buNone/>
              <a:defRPr>
                <a:solidFill>
                  <a:schemeClr val="tx1">
                    <a:tint val="75000"/>
                  </a:schemeClr>
                </a:solidFill>
              </a:defRPr>
            </a:lvl5pPr>
            <a:lvl6pPr marL="2517424" indent="0" algn="ctr">
              <a:buNone/>
              <a:defRPr>
                <a:solidFill>
                  <a:schemeClr val="tx1">
                    <a:tint val="75000"/>
                  </a:schemeClr>
                </a:solidFill>
              </a:defRPr>
            </a:lvl6pPr>
            <a:lvl7pPr marL="3020909" indent="0" algn="ctr">
              <a:buNone/>
              <a:defRPr>
                <a:solidFill>
                  <a:schemeClr val="tx1">
                    <a:tint val="75000"/>
                  </a:schemeClr>
                </a:solidFill>
              </a:defRPr>
            </a:lvl7pPr>
            <a:lvl8pPr marL="3524393" indent="0" algn="ctr">
              <a:buNone/>
              <a:defRPr>
                <a:solidFill>
                  <a:schemeClr val="tx1">
                    <a:tint val="75000"/>
                  </a:schemeClr>
                </a:solidFill>
              </a:defRPr>
            </a:lvl8pPr>
            <a:lvl9pPr marL="40278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ED0365-0D65-4032-85A6-BECCAB4E9A6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21501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258026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0"/>
            <a:ext cx="10363200" cy="1363133"/>
          </a:xfrm>
        </p:spPr>
        <p:txBody>
          <a:bodyPr anchor="t"/>
          <a:lstStyle>
            <a:lvl1pPr algn="l">
              <a:defRPr sz="4412" b="1" cap="all"/>
            </a:lvl1pPr>
          </a:lstStyle>
          <a:p>
            <a:r>
              <a:rPr lang="en-US"/>
              <a:t>Click to edit Master title style</a:t>
            </a:r>
          </a:p>
        </p:txBody>
      </p:sp>
      <p:sp>
        <p:nvSpPr>
          <p:cNvPr id="3" name="Text Placeholder 2"/>
          <p:cNvSpPr>
            <a:spLocks noGrp="1"/>
          </p:cNvSpPr>
          <p:nvPr>
            <p:ph type="body" idx="1"/>
          </p:nvPr>
        </p:nvSpPr>
        <p:spPr>
          <a:xfrm>
            <a:off x="963084" y="2906185"/>
            <a:ext cx="10363200" cy="1500716"/>
          </a:xfrm>
        </p:spPr>
        <p:txBody>
          <a:bodyPr anchor="b"/>
          <a:lstStyle>
            <a:lvl1pPr marL="0" indent="0">
              <a:buNone/>
              <a:defRPr sz="2206">
                <a:solidFill>
                  <a:schemeClr val="tx1">
                    <a:tint val="75000"/>
                  </a:schemeClr>
                </a:solidFill>
              </a:defRPr>
            </a:lvl1pPr>
            <a:lvl2pPr marL="503485" indent="0">
              <a:buNone/>
              <a:defRPr sz="1941">
                <a:solidFill>
                  <a:schemeClr val="tx1">
                    <a:tint val="75000"/>
                  </a:schemeClr>
                </a:solidFill>
              </a:defRPr>
            </a:lvl2pPr>
            <a:lvl3pPr marL="1006969" indent="0">
              <a:buNone/>
              <a:defRPr sz="1765">
                <a:solidFill>
                  <a:schemeClr val="tx1">
                    <a:tint val="75000"/>
                  </a:schemeClr>
                </a:solidFill>
              </a:defRPr>
            </a:lvl3pPr>
            <a:lvl4pPr marL="1510454" indent="0">
              <a:buNone/>
              <a:defRPr sz="1500">
                <a:solidFill>
                  <a:schemeClr val="tx1">
                    <a:tint val="75000"/>
                  </a:schemeClr>
                </a:solidFill>
              </a:defRPr>
            </a:lvl4pPr>
            <a:lvl5pPr marL="2013939" indent="0">
              <a:buNone/>
              <a:defRPr sz="1500">
                <a:solidFill>
                  <a:schemeClr val="tx1">
                    <a:tint val="75000"/>
                  </a:schemeClr>
                </a:solidFill>
              </a:defRPr>
            </a:lvl5pPr>
            <a:lvl6pPr marL="2517424" indent="0">
              <a:buNone/>
              <a:defRPr sz="1500">
                <a:solidFill>
                  <a:schemeClr val="tx1">
                    <a:tint val="75000"/>
                  </a:schemeClr>
                </a:solidFill>
              </a:defRPr>
            </a:lvl6pPr>
            <a:lvl7pPr marL="3020909" indent="0">
              <a:buNone/>
              <a:defRPr sz="1500">
                <a:solidFill>
                  <a:schemeClr val="tx1">
                    <a:tint val="75000"/>
                  </a:schemeClr>
                </a:solidFill>
              </a:defRPr>
            </a:lvl7pPr>
            <a:lvl8pPr marL="3524393" indent="0">
              <a:buNone/>
              <a:defRPr sz="1500">
                <a:solidFill>
                  <a:schemeClr val="tx1">
                    <a:tint val="75000"/>
                  </a:schemeClr>
                </a:solidFill>
              </a:defRPr>
            </a:lvl8pPr>
            <a:lvl9pPr marL="4027878" indent="0">
              <a:buNone/>
              <a:defRPr sz="15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889302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433"/>
          </a:xfrm>
        </p:spPr>
        <p:txBody>
          <a:bodyPr/>
          <a:lstStyle>
            <a:lvl1pPr>
              <a:defRPr sz="3088"/>
            </a:lvl1pPr>
            <a:lvl2pPr>
              <a:defRPr sz="2647"/>
            </a:lvl2pPr>
            <a:lvl3pPr>
              <a:defRPr sz="2206"/>
            </a:lvl3pPr>
            <a:lvl4pPr>
              <a:defRPr sz="1941"/>
            </a:lvl4pPr>
            <a:lvl5pPr>
              <a:defRPr sz="1941"/>
            </a:lvl5pPr>
            <a:lvl6pPr>
              <a:defRPr sz="1941"/>
            </a:lvl6pPr>
            <a:lvl7pPr>
              <a:defRPr sz="1941"/>
            </a:lvl7pPr>
            <a:lvl8pPr>
              <a:defRPr sz="1941"/>
            </a:lvl8pPr>
            <a:lvl9pPr>
              <a:defRPr sz="194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433"/>
          </a:xfrm>
        </p:spPr>
        <p:txBody>
          <a:bodyPr/>
          <a:lstStyle>
            <a:lvl1pPr>
              <a:defRPr sz="3088"/>
            </a:lvl1pPr>
            <a:lvl2pPr>
              <a:defRPr sz="2647"/>
            </a:lvl2pPr>
            <a:lvl3pPr>
              <a:defRPr sz="2206"/>
            </a:lvl3pPr>
            <a:lvl4pPr>
              <a:defRPr sz="1941"/>
            </a:lvl4pPr>
            <a:lvl5pPr>
              <a:defRPr sz="1941"/>
            </a:lvl5pPr>
            <a:lvl6pPr>
              <a:defRPr sz="1941"/>
            </a:lvl6pPr>
            <a:lvl7pPr>
              <a:defRPr sz="1941"/>
            </a:lvl7pPr>
            <a:lvl8pPr>
              <a:defRPr sz="1941"/>
            </a:lvl8pPr>
            <a:lvl9pPr>
              <a:defRPr sz="194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ED0365-0D65-4032-85A6-BECCAB4E9A68}"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258983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534584"/>
            <a:ext cx="5386918" cy="641350"/>
          </a:xfrm>
        </p:spPr>
        <p:txBody>
          <a:bodyPr anchor="b"/>
          <a:lstStyle>
            <a:lvl1pPr marL="0" indent="0">
              <a:buNone/>
              <a:defRPr sz="2647" b="1"/>
            </a:lvl1pPr>
            <a:lvl2pPr marL="503485" indent="0">
              <a:buNone/>
              <a:defRPr sz="2206" b="1"/>
            </a:lvl2pPr>
            <a:lvl3pPr marL="1006969" indent="0">
              <a:buNone/>
              <a:defRPr sz="1941" b="1"/>
            </a:lvl3pPr>
            <a:lvl4pPr marL="1510454" indent="0">
              <a:buNone/>
              <a:defRPr sz="1765" b="1"/>
            </a:lvl4pPr>
            <a:lvl5pPr marL="2013939" indent="0">
              <a:buNone/>
              <a:defRPr sz="1765" b="1"/>
            </a:lvl5pPr>
            <a:lvl6pPr marL="2517424" indent="0">
              <a:buNone/>
              <a:defRPr sz="1765" b="1"/>
            </a:lvl6pPr>
            <a:lvl7pPr marL="3020909" indent="0">
              <a:buNone/>
              <a:defRPr sz="1765" b="1"/>
            </a:lvl7pPr>
            <a:lvl8pPr marL="3524393" indent="0">
              <a:buNone/>
              <a:defRPr sz="1765" b="1"/>
            </a:lvl8pPr>
            <a:lvl9pPr marL="4027878" indent="0">
              <a:buNone/>
              <a:defRPr sz="1765" b="1"/>
            </a:lvl9pPr>
          </a:lstStyle>
          <a:p>
            <a:pPr lvl="0"/>
            <a:r>
              <a:rPr lang="en-US"/>
              <a:t>Edit Master text styles</a:t>
            </a:r>
          </a:p>
        </p:txBody>
      </p:sp>
      <p:sp>
        <p:nvSpPr>
          <p:cNvPr id="4" name="Content Placeholder 3"/>
          <p:cNvSpPr>
            <a:spLocks noGrp="1"/>
          </p:cNvSpPr>
          <p:nvPr>
            <p:ph sz="half" idx="2"/>
          </p:nvPr>
        </p:nvSpPr>
        <p:spPr>
          <a:xfrm>
            <a:off x="609600" y="2175934"/>
            <a:ext cx="5386918" cy="3949700"/>
          </a:xfrm>
        </p:spPr>
        <p:txBody>
          <a:bodyPr/>
          <a:lstStyle>
            <a:lvl1pPr>
              <a:defRPr sz="2647"/>
            </a:lvl1pPr>
            <a:lvl2pPr>
              <a:defRPr sz="2206"/>
            </a:lvl2pPr>
            <a:lvl3pPr>
              <a:defRPr sz="1941"/>
            </a:lvl3pPr>
            <a:lvl4pPr>
              <a:defRPr sz="1765"/>
            </a:lvl4pPr>
            <a:lvl5pPr>
              <a:defRPr sz="1765"/>
            </a:lvl5pPr>
            <a:lvl6pPr>
              <a:defRPr sz="1765"/>
            </a:lvl6pPr>
            <a:lvl7pPr>
              <a:defRPr sz="1765"/>
            </a:lvl7pPr>
            <a:lvl8pPr>
              <a:defRPr sz="1765"/>
            </a:lvl8pPr>
            <a:lvl9pPr>
              <a:defRPr sz="176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534584"/>
            <a:ext cx="5389034" cy="641350"/>
          </a:xfrm>
        </p:spPr>
        <p:txBody>
          <a:bodyPr anchor="b"/>
          <a:lstStyle>
            <a:lvl1pPr marL="0" indent="0">
              <a:buNone/>
              <a:defRPr sz="2647" b="1"/>
            </a:lvl1pPr>
            <a:lvl2pPr marL="503485" indent="0">
              <a:buNone/>
              <a:defRPr sz="2206" b="1"/>
            </a:lvl2pPr>
            <a:lvl3pPr marL="1006969" indent="0">
              <a:buNone/>
              <a:defRPr sz="1941" b="1"/>
            </a:lvl3pPr>
            <a:lvl4pPr marL="1510454" indent="0">
              <a:buNone/>
              <a:defRPr sz="1765" b="1"/>
            </a:lvl4pPr>
            <a:lvl5pPr marL="2013939" indent="0">
              <a:buNone/>
              <a:defRPr sz="1765" b="1"/>
            </a:lvl5pPr>
            <a:lvl6pPr marL="2517424" indent="0">
              <a:buNone/>
              <a:defRPr sz="1765" b="1"/>
            </a:lvl6pPr>
            <a:lvl7pPr marL="3020909" indent="0">
              <a:buNone/>
              <a:defRPr sz="1765" b="1"/>
            </a:lvl7pPr>
            <a:lvl8pPr marL="3524393" indent="0">
              <a:buNone/>
              <a:defRPr sz="1765" b="1"/>
            </a:lvl8pPr>
            <a:lvl9pPr marL="4027878" indent="0">
              <a:buNone/>
              <a:defRPr sz="1765" b="1"/>
            </a:lvl9pPr>
          </a:lstStyle>
          <a:p>
            <a:pPr lvl="0"/>
            <a:r>
              <a:rPr lang="en-US"/>
              <a:t>Edit Master text styles</a:t>
            </a:r>
          </a:p>
        </p:txBody>
      </p:sp>
      <p:sp>
        <p:nvSpPr>
          <p:cNvPr id="6" name="Content Placeholder 5"/>
          <p:cNvSpPr>
            <a:spLocks noGrp="1"/>
          </p:cNvSpPr>
          <p:nvPr>
            <p:ph sz="quarter" idx="4"/>
          </p:nvPr>
        </p:nvSpPr>
        <p:spPr>
          <a:xfrm>
            <a:off x="6193368" y="2175934"/>
            <a:ext cx="5389034" cy="3949700"/>
          </a:xfrm>
        </p:spPr>
        <p:txBody>
          <a:bodyPr/>
          <a:lstStyle>
            <a:lvl1pPr>
              <a:defRPr sz="2647"/>
            </a:lvl1pPr>
            <a:lvl2pPr>
              <a:defRPr sz="2206"/>
            </a:lvl2pPr>
            <a:lvl3pPr>
              <a:defRPr sz="1941"/>
            </a:lvl3pPr>
            <a:lvl4pPr>
              <a:defRPr sz="1765"/>
            </a:lvl4pPr>
            <a:lvl5pPr>
              <a:defRPr sz="1765"/>
            </a:lvl5pPr>
            <a:lvl6pPr>
              <a:defRPr sz="1765"/>
            </a:lvl6pPr>
            <a:lvl7pPr>
              <a:defRPr sz="1765"/>
            </a:lvl7pPr>
            <a:lvl8pPr>
              <a:defRPr sz="1765"/>
            </a:lvl8pPr>
            <a:lvl9pPr>
              <a:defRPr sz="176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ED0365-0D65-4032-85A6-BECCAB4E9A68}" type="datetimeFigureOut">
              <a:rPr lang="en-US" smtClean="0"/>
              <a:t>1/31/2019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46813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gif"/></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jp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629400"/>
            <a:ext cx="12192000" cy="3048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lIns="100691" tIns="50346" rIns="100691" bIns="50346" rtlCol="0" anchor="ctr"/>
          <a:lstStyle/>
          <a:p>
            <a:pPr algn="ctr"/>
            <a:endParaRPr lang="en-US" sz="1588"/>
          </a:p>
        </p:txBody>
      </p:sp>
      <p:sp>
        <p:nvSpPr>
          <p:cNvPr id="8" name="Rectangle 7"/>
          <p:cNvSpPr/>
          <p:nvPr/>
        </p:nvSpPr>
        <p:spPr>
          <a:xfrm>
            <a:off x="0" y="6578601"/>
            <a:ext cx="12192000" cy="1016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lIns="100691" tIns="50346" rIns="100691" bIns="50346" rtlCol="0" anchor="ctr"/>
          <a:lstStyle/>
          <a:p>
            <a:pPr algn="ctr"/>
            <a:endParaRPr lang="en-US" sz="1588"/>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6545" y="268941"/>
            <a:ext cx="9217891" cy="1371600"/>
          </a:xfrm>
          <a:prstGeom prst="rect">
            <a:avLst/>
          </a:prstGeom>
        </p:spPr>
      </p:pic>
    </p:spTree>
    <p:extLst>
      <p:ext uri="{BB962C8B-B14F-4D97-AF65-F5344CB8AC3E}">
        <p14:creationId xmlns:p14="http://schemas.microsoft.com/office/powerpoint/2010/main" val="293993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1006969" rtl="0" eaLnBrk="1" latinLnBrk="0" hangingPunct="1">
        <a:spcBef>
          <a:spcPct val="0"/>
        </a:spcBef>
        <a:buNone/>
        <a:defRPr sz="4853" kern="1200">
          <a:solidFill>
            <a:schemeClr val="tx1"/>
          </a:solidFill>
          <a:latin typeface="+mj-lt"/>
          <a:ea typeface="+mj-ea"/>
          <a:cs typeface="+mj-cs"/>
        </a:defRPr>
      </a:lvl1pPr>
    </p:titleStyle>
    <p:bodyStyle>
      <a:lvl1pPr marL="377613" indent="-377613" algn="l" defTabSz="1006969" rtl="0" eaLnBrk="1" latinLnBrk="0" hangingPunct="1">
        <a:spcBef>
          <a:spcPct val="20000"/>
        </a:spcBef>
        <a:buFont typeface="Arial" panose="020B0604020202020204" pitchFamily="34" charset="0"/>
        <a:buChar char="•"/>
        <a:defRPr sz="3530" kern="1200">
          <a:solidFill>
            <a:schemeClr val="tx1"/>
          </a:solidFill>
          <a:latin typeface="+mn-lt"/>
          <a:ea typeface="+mn-ea"/>
          <a:cs typeface="+mn-cs"/>
        </a:defRPr>
      </a:lvl1pPr>
      <a:lvl2pPr marL="818163" indent="-314678" algn="l" defTabSz="1006969" rtl="0" eaLnBrk="1" latinLnBrk="0" hangingPunct="1">
        <a:spcBef>
          <a:spcPct val="20000"/>
        </a:spcBef>
        <a:buFont typeface="Arial" panose="020B0604020202020204" pitchFamily="34" charset="0"/>
        <a:buChar char="–"/>
        <a:defRPr sz="3088" kern="1200">
          <a:solidFill>
            <a:schemeClr val="tx1"/>
          </a:solidFill>
          <a:latin typeface="+mn-lt"/>
          <a:ea typeface="+mn-ea"/>
          <a:cs typeface="+mn-cs"/>
        </a:defRPr>
      </a:lvl2pPr>
      <a:lvl3pPr marL="1258712" indent="-251743" algn="l" defTabSz="1006969" rtl="0" eaLnBrk="1" latinLnBrk="0" hangingPunct="1">
        <a:spcBef>
          <a:spcPct val="20000"/>
        </a:spcBef>
        <a:buFont typeface="Arial" panose="020B0604020202020204" pitchFamily="34" charset="0"/>
        <a:buChar char="•"/>
        <a:defRPr sz="2647" kern="1200">
          <a:solidFill>
            <a:schemeClr val="tx1"/>
          </a:solidFill>
          <a:latin typeface="+mn-lt"/>
          <a:ea typeface="+mn-ea"/>
          <a:cs typeface="+mn-cs"/>
        </a:defRPr>
      </a:lvl3pPr>
      <a:lvl4pPr marL="1762197"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4pPr>
      <a:lvl5pPr marL="2265681"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5pPr>
      <a:lvl6pPr marL="2769166"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6pPr>
      <a:lvl7pPr marL="3272650"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7pPr>
      <a:lvl8pPr marL="3776136"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8pPr>
      <a:lvl9pPr marL="4279621"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9pPr>
    </p:bodyStyle>
    <p:otherStyle>
      <a:defPPr>
        <a:defRPr lang="en-US"/>
      </a:defPPr>
      <a:lvl1pPr marL="0" algn="l" defTabSz="1006969" rtl="0" eaLnBrk="1" latinLnBrk="0" hangingPunct="1">
        <a:defRPr sz="1941" kern="1200">
          <a:solidFill>
            <a:schemeClr val="tx1"/>
          </a:solidFill>
          <a:latin typeface="+mn-lt"/>
          <a:ea typeface="+mn-ea"/>
          <a:cs typeface="+mn-cs"/>
        </a:defRPr>
      </a:lvl1pPr>
      <a:lvl2pPr marL="503485" algn="l" defTabSz="1006969" rtl="0" eaLnBrk="1" latinLnBrk="0" hangingPunct="1">
        <a:defRPr sz="1941" kern="1200">
          <a:solidFill>
            <a:schemeClr val="tx1"/>
          </a:solidFill>
          <a:latin typeface="+mn-lt"/>
          <a:ea typeface="+mn-ea"/>
          <a:cs typeface="+mn-cs"/>
        </a:defRPr>
      </a:lvl2pPr>
      <a:lvl3pPr marL="1006969" algn="l" defTabSz="1006969" rtl="0" eaLnBrk="1" latinLnBrk="0" hangingPunct="1">
        <a:defRPr sz="1941" kern="1200">
          <a:solidFill>
            <a:schemeClr val="tx1"/>
          </a:solidFill>
          <a:latin typeface="+mn-lt"/>
          <a:ea typeface="+mn-ea"/>
          <a:cs typeface="+mn-cs"/>
        </a:defRPr>
      </a:lvl3pPr>
      <a:lvl4pPr marL="1510454" algn="l" defTabSz="1006969" rtl="0" eaLnBrk="1" latinLnBrk="0" hangingPunct="1">
        <a:defRPr sz="1941" kern="1200">
          <a:solidFill>
            <a:schemeClr val="tx1"/>
          </a:solidFill>
          <a:latin typeface="+mn-lt"/>
          <a:ea typeface="+mn-ea"/>
          <a:cs typeface="+mn-cs"/>
        </a:defRPr>
      </a:lvl4pPr>
      <a:lvl5pPr marL="2013939" algn="l" defTabSz="1006969" rtl="0" eaLnBrk="1" latinLnBrk="0" hangingPunct="1">
        <a:defRPr sz="1941" kern="1200">
          <a:solidFill>
            <a:schemeClr val="tx1"/>
          </a:solidFill>
          <a:latin typeface="+mn-lt"/>
          <a:ea typeface="+mn-ea"/>
          <a:cs typeface="+mn-cs"/>
        </a:defRPr>
      </a:lvl5pPr>
      <a:lvl6pPr marL="2517424" algn="l" defTabSz="1006969" rtl="0" eaLnBrk="1" latinLnBrk="0" hangingPunct="1">
        <a:defRPr sz="1941" kern="1200">
          <a:solidFill>
            <a:schemeClr val="tx1"/>
          </a:solidFill>
          <a:latin typeface="+mn-lt"/>
          <a:ea typeface="+mn-ea"/>
          <a:cs typeface="+mn-cs"/>
        </a:defRPr>
      </a:lvl6pPr>
      <a:lvl7pPr marL="3020909" algn="l" defTabSz="1006969" rtl="0" eaLnBrk="1" latinLnBrk="0" hangingPunct="1">
        <a:defRPr sz="1941" kern="1200">
          <a:solidFill>
            <a:schemeClr val="tx1"/>
          </a:solidFill>
          <a:latin typeface="+mn-lt"/>
          <a:ea typeface="+mn-ea"/>
          <a:cs typeface="+mn-cs"/>
        </a:defRPr>
      </a:lvl7pPr>
      <a:lvl8pPr marL="3524393" algn="l" defTabSz="1006969" rtl="0" eaLnBrk="1" latinLnBrk="0" hangingPunct="1">
        <a:defRPr sz="1941" kern="1200">
          <a:solidFill>
            <a:schemeClr val="tx1"/>
          </a:solidFill>
          <a:latin typeface="+mn-lt"/>
          <a:ea typeface="+mn-ea"/>
          <a:cs typeface="+mn-cs"/>
        </a:defRPr>
      </a:lvl8pPr>
      <a:lvl9pPr marL="4027878" algn="l" defTabSz="1006969" rtl="0" eaLnBrk="1" latinLnBrk="0" hangingPunct="1">
        <a:defRPr sz="194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ectangle 13"/>
          <p:cNvSpPr/>
          <p:nvPr/>
        </p:nvSpPr>
        <p:spPr>
          <a:xfrm>
            <a:off x="0" y="6629400"/>
            <a:ext cx="12192000" cy="3048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lIns="100691" tIns="50346" rIns="100691" bIns="50346" rtlCol="0" anchor="ctr"/>
          <a:lstStyle/>
          <a:p>
            <a:pPr algn="ctr"/>
            <a:endParaRPr lang="en-US" sz="1941"/>
          </a:p>
        </p:txBody>
      </p:sp>
      <p:sp>
        <p:nvSpPr>
          <p:cNvPr id="15" name="Rectangle 14"/>
          <p:cNvSpPr/>
          <p:nvPr/>
        </p:nvSpPr>
        <p:spPr>
          <a:xfrm>
            <a:off x="0" y="6578601"/>
            <a:ext cx="12192000" cy="1016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lIns="100691" tIns="50346" rIns="100691" bIns="50346" rtlCol="0" anchor="ctr"/>
          <a:lstStyle/>
          <a:p>
            <a:pPr algn="ctr"/>
            <a:endParaRPr lang="en-US" sz="1941"/>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05818" y="6118412"/>
            <a:ext cx="2309091" cy="342900"/>
          </a:xfrm>
          <a:prstGeom prst="rect">
            <a:avLst/>
          </a:prstGeom>
        </p:spPr>
      </p:pic>
    </p:spTree>
    <p:extLst>
      <p:ext uri="{BB962C8B-B14F-4D97-AF65-F5344CB8AC3E}">
        <p14:creationId xmlns:p14="http://schemas.microsoft.com/office/powerpoint/2010/main" val="3354170763"/>
      </p:ext>
    </p:extLst>
  </p:cSld>
  <p:clrMap bg1="lt1" tx1="dk1" bg2="lt2" tx2="dk2" accent1="accent1" accent2="accent2" accent3="accent3" accent4="accent4" accent5="accent5" accent6="accent6" hlink="hlink" folHlink="folHlink"/>
  <p:sldLayoutIdLst>
    <p:sldLayoutId id="2147483664" r:id="rId1"/>
    <p:sldLayoutId id="2147483679" r:id="rId2"/>
  </p:sldLayoutIdLst>
  <p:txStyles>
    <p:titleStyle>
      <a:lvl1pPr algn="ctr" defTabSz="1006969" rtl="0" eaLnBrk="1" latinLnBrk="0" hangingPunct="1">
        <a:spcBef>
          <a:spcPct val="0"/>
        </a:spcBef>
        <a:buNone/>
        <a:defRPr sz="4853" kern="1200">
          <a:solidFill>
            <a:schemeClr val="tx1"/>
          </a:solidFill>
          <a:latin typeface="+mj-lt"/>
          <a:ea typeface="+mj-ea"/>
          <a:cs typeface="+mj-cs"/>
        </a:defRPr>
      </a:lvl1pPr>
    </p:titleStyle>
    <p:bodyStyle>
      <a:lvl1pPr marL="377613" indent="-377613" algn="l" defTabSz="1006969" rtl="0" eaLnBrk="1" latinLnBrk="0" hangingPunct="1">
        <a:spcBef>
          <a:spcPct val="20000"/>
        </a:spcBef>
        <a:buFont typeface="Arial" panose="020B0604020202020204" pitchFamily="34" charset="0"/>
        <a:buChar char="•"/>
        <a:defRPr sz="3530" kern="1200">
          <a:solidFill>
            <a:schemeClr val="tx1"/>
          </a:solidFill>
          <a:latin typeface="+mn-lt"/>
          <a:ea typeface="+mn-ea"/>
          <a:cs typeface="+mn-cs"/>
        </a:defRPr>
      </a:lvl1pPr>
      <a:lvl2pPr marL="818163" indent="-314678" algn="l" defTabSz="1006969" rtl="0" eaLnBrk="1" latinLnBrk="0" hangingPunct="1">
        <a:spcBef>
          <a:spcPct val="20000"/>
        </a:spcBef>
        <a:buFont typeface="Arial" panose="020B0604020202020204" pitchFamily="34" charset="0"/>
        <a:buChar char="–"/>
        <a:defRPr sz="3088" kern="1200">
          <a:solidFill>
            <a:schemeClr val="tx1"/>
          </a:solidFill>
          <a:latin typeface="+mn-lt"/>
          <a:ea typeface="+mn-ea"/>
          <a:cs typeface="+mn-cs"/>
        </a:defRPr>
      </a:lvl2pPr>
      <a:lvl3pPr marL="1258712" indent="-251743" algn="l" defTabSz="1006969" rtl="0" eaLnBrk="1" latinLnBrk="0" hangingPunct="1">
        <a:spcBef>
          <a:spcPct val="20000"/>
        </a:spcBef>
        <a:buFont typeface="Arial" panose="020B0604020202020204" pitchFamily="34" charset="0"/>
        <a:buChar char="•"/>
        <a:defRPr sz="2647" kern="1200">
          <a:solidFill>
            <a:schemeClr val="tx1"/>
          </a:solidFill>
          <a:latin typeface="+mn-lt"/>
          <a:ea typeface="+mn-ea"/>
          <a:cs typeface="+mn-cs"/>
        </a:defRPr>
      </a:lvl3pPr>
      <a:lvl4pPr marL="1762197"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4pPr>
      <a:lvl5pPr marL="2265681"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5pPr>
      <a:lvl6pPr marL="2769166"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6pPr>
      <a:lvl7pPr marL="3272650"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7pPr>
      <a:lvl8pPr marL="3776136"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8pPr>
      <a:lvl9pPr marL="4279621"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9pPr>
    </p:bodyStyle>
    <p:otherStyle>
      <a:defPPr>
        <a:defRPr lang="en-US"/>
      </a:defPPr>
      <a:lvl1pPr marL="0" algn="l" defTabSz="1006969" rtl="0" eaLnBrk="1" latinLnBrk="0" hangingPunct="1">
        <a:defRPr sz="1941" kern="1200">
          <a:solidFill>
            <a:schemeClr val="tx1"/>
          </a:solidFill>
          <a:latin typeface="+mn-lt"/>
          <a:ea typeface="+mn-ea"/>
          <a:cs typeface="+mn-cs"/>
        </a:defRPr>
      </a:lvl1pPr>
      <a:lvl2pPr marL="503485" algn="l" defTabSz="1006969" rtl="0" eaLnBrk="1" latinLnBrk="0" hangingPunct="1">
        <a:defRPr sz="1941" kern="1200">
          <a:solidFill>
            <a:schemeClr val="tx1"/>
          </a:solidFill>
          <a:latin typeface="+mn-lt"/>
          <a:ea typeface="+mn-ea"/>
          <a:cs typeface="+mn-cs"/>
        </a:defRPr>
      </a:lvl2pPr>
      <a:lvl3pPr marL="1006969" algn="l" defTabSz="1006969" rtl="0" eaLnBrk="1" latinLnBrk="0" hangingPunct="1">
        <a:defRPr sz="1941" kern="1200">
          <a:solidFill>
            <a:schemeClr val="tx1"/>
          </a:solidFill>
          <a:latin typeface="+mn-lt"/>
          <a:ea typeface="+mn-ea"/>
          <a:cs typeface="+mn-cs"/>
        </a:defRPr>
      </a:lvl3pPr>
      <a:lvl4pPr marL="1510454" algn="l" defTabSz="1006969" rtl="0" eaLnBrk="1" latinLnBrk="0" hangingPunct="1">
        <a:defRPr sz="1941" kern="1200">
          <a:solidFill>
            <a:schemeClr val="tx1"/>
          </a:solidFill>
          <a:latin typeface="+mn-lt"/>
          <a:ea typeface="+mn-ea"/>
          <a:cs typeface="+mn-cs"/>
        </a:defRPr>
      </a:lvl4pPr>
      <a:lvl5pPr marL="2013939" algn="l" defTabSz="1006969" rtl="0" eaLnBrk="1" latinLnBrk="0" hangingPunct="1">
        <a:defRPr sz="1941" kern="1200">
          <a:solidFill>
            <a:schemeClr val="tx1"/>
          </a:solidFill>
          <a:latin typeface="+mn-lt"/>
          <a:ea typeface="+mn-ea"/>
          <a:cs typeface="+mn-cs"/>
        </a:defRPr>
      </a:lvl5pPr>
      <a:lvl6pPr marL="2517424" algn="l" defTabSz="1006969" rtl="0" eaLnBrk="1" latinLnBrk="0" hangingPunct="1">
        <a:defRPr sz="1941" kern="1200">
          <a:solidFill>
            <a:schemeClr val="tx1"/>
          </a:solidFill>
          <a:latin typeface="+mn-lt"/>
          <a:ea typeface="+mn-ea"/>
          <a:cs typeface="+mn-cs"/>
        </a:defRPr>
      </a:lvl6pPr>
      <a:lvl7pPr marL="3020909" algn="l" defTabSz="1006969" rtl="0" eaLnBrk="1" latinLnBrk="0" hangingPunct="1">
        <a:defRPr sz="1941" kern="1200">
          <a:solidFill>
            <a:schemeClr val="tx1"/>
          </a:solidFill>
          <a:latin typeface="+mn-lt"/>
          <a:ea typeface="+mn-ea"/>
          <a:cs typeface="+mn-cs"/>
        </a:defRPr>
      </a:lvl7pPr>
      <a:lvl8pPr marL="3524393" algn="l" defTabSz="1006969" rtl="0" eaLnBrk="1" latinLnBrk="0" hangingPunct="1">
        <a:defRPr sz="1941" kern="1200">
          <a:solidFill>
            <a:schemeClr val="tx1"/>
          </a:solidFill>
          <a:latin typeface="+mn-lt"/>
          <a:ea typeface="+mn-ea"/>
          <a:cs typeface="+mn-cs"/>
        </a:defRPr>
      </a:lvl8pPr>
      <a:lvl9pPr marL="4027878" algn="l" defTabSz="1006969" rtl="0" eaLnBrk="1" latinLnBrk="0" hangingPunct="1">
        <a:defRPr sz="194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5167"/>
            <a:ext cx="10972800" cy="1143000"/>
          </a:xfrm>
          <a:prstGeom prst="rect">
            <a:avLst/>
          </a:prstGeom>
        </p:spPr>
        <p:txBody>
          <a:bodyPr vert="horz" lIns="114117" tIns="57059" rIns="114117" bIns="57059"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433"/>
          </a:xfrm>
          <a:prstGeom prst="rect">
            <a:avLst/>
          </a:prstGeom>
        </p:spPr>
        <p:txBody>
          <a:bodyPr vert="horz" lIns="114117" tIns="57059" rIns="114117" bIns="5705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2"/>
            <a:ext cx="2844800" cy="366183"/>
          </a:xfrm>
          <a:prstGeom prst="rect">
            <a:avLst/>
          </a:prstGeom>
        </p:spPr>
        <p:txBody>
          <a:bodyPr vert="horz" lIns="114117" tIns="57059" rIns="114117" bIns="57059" rtlCol="0" anchor="ctr"/>
          <a:lstStyle>
            <a:lvl1pPr algn="l">
              <a:defRPr sz="1324">
                <a:solidFill>
                  <a:schemeClr val="tx1">
                    <a:tint val="75000"/>
                  </a:schemeClr>
                </a:solidFill>
              </a:defRPr>
            </a:lvl1pPr>
          </a:lstStyle>
          <a:p>
            <a:fld id="{ACED0365-0D65-4032-85A6-BECCAB4E9A68}" type="datetimeFigureOut">
              <a:rPr lang="en-US" smtClean="0"/>
              <a:t>1/31/2019</a:t>
            </a:fld>
            <a:endParaRPr lang="en-US"/>
          </a:p>
        </p:txBody>
      </p:sp>
      <p:sp>
        <p:nvSpPr>
          <p:cNvPr id="5" name="Footer Placeholder 4"/>
          <p:cNvSpPr>
            <a:spLocks noGrp="1"/>
          </p:cNvSpPr>
          <p:nvPr>
            <p:ph type="ftr" sz="quarter" idx="3"/>
          </p:nvPr>
        </p:nvSpPr>
        <p:spPr>
          <a:xfrm>
            <a:off x="4165600" y="6356352"/>
            <a:ext cx="3860800" cy="366183"/>
          </a:xfrm>
          <a:prstGeom prst="rect">
            <a:avLst/>
          </a:prstGeom>
        </p:spPr>
        <p:txBody>
          <a:bodyPr vert="horz" lIns="114117" tIns="57059" rIns="114117" bIns="57059" rtlCol="0" anchor="ctr"/>
          <a:lstStyle>
            <a:lvl1pPr algn="ctr">
              <a:defRPr sz="132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2"/>
            <a:ext cx="2844800" cy="366183"/>
          </a:xfrm>
          <a:prstGeom prst="rect">
            <a:avLst/>
          </a:prstGeom>
        </p:spPr>
        <p:txBody>
          <a:bodyPr vert="horz" lIns="114117" tIns="57059" rIns="114117" bIns="57059" rtlCol="0" anchor="ctr"/>
          <a:lstStyle>
            <a:lvl1pPr algn="r">
              <a:defRPr sz="1324">
                <a:solidFill>
                  <a:schemeClr val="tx1">
                    <a:tint val="75000"/>
                  </a:schemeClr>
                </a:solidFill>
              </a:defRPr>
            </a:lvl1pPr>
          </a:lstStyle>
          <a:p>
            <a:fld id="{A7754AA7-8025-408E-B296-E2B43FE08638}" type="slidenum">
              <a:rPr lang="en-US" smtClean="0"/>
              <a:t>‹#›</a:t>
            </a:fld>
            <a:endParaRPr lang="en-US"/>
          </a:p>
        </p:txBody>
      </p:sp>
      <p:sp>
        <p:nvSpPr>
          <p:cNvPr id="7" name="Rectangle 6"/>
          <p:cNvSpPr/>
          <p:nvPr/>
        </p:nvSpPr>
        <p:spPr>
          <a:xfrm>
            <a:off x="0" y="83126"/>
            <a:ext cx="12192000" cy="399473"/>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lIns="100691" tIns="50346" rIns="100691" bIns="50346" rtlCol="0" anchor="ctr"/>
          <a:lstStyle/>
          <a:p>
            <a:pPr algn="ctr"/>
            <a:endParaRPr lang="en-US" sz="1941"/>
          </a:p>
        </p:txBody>
      </p:sp>
      <p:sp>
        <p:nvSpPr>
          <p:cNvPr id="8" name="Date Placeholder 1"/>
          <p:cNvSpPr txBox="1">
            <a:spLocks/>
          </p:cNvSpPr>
          <p:nvPr/>
        </p:nvSpPr>
        <p:spPr>
          <a:xfrm>
            <a:off x="203200" y="117473"/>
            <a:ext cx="2844800" cy="365126"/>
          </a:xfrm>
          <a:prstGeom prst="rect">
            <a:avLst/>
          </a:prstGeom>
        </p:spPr>
        <p:txBody>
          <a:bodyPr lIns="100691" tIns="50346" rIns="100691" bIns="50346"/>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324" smtClean="0"/>
              <a:pPr/>
              <a:t>January 31, 2019</a:t>
            </a:fld>
            <a:endParaRPr lang="en-US" sz="1324" dirty="0"/>
          </a:p>
        </p:txBody>
      </p:sp>
      <p:sp>
        <p:nvSpPr>
          <p:cNvPr id="9" name="Slide Number Placeholder 3"/>
          <p:cNvSpPr txBox="1">
            <a:spLocks/>
          </p:cNvSpPr>
          <p:nvPr/>
        </p:nvSpPr>
        <p:spPr>
          <a:xfrm>
            <a:off x="11074400" y="117473"/>
            <a:ext cx="914400" cy="365126"/>
          </a:xfrm>
          <a:prstGeom prst="rect">
            <a:avLst/>
          </a:prstGeom>
        </p:spPr>
        <p:txBody>
          <a:bodyPr lIns="100691" tIns="50346" rIns="100691" bIns="50346"/>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324" smtClean="0"/>
              <a:pPr/>
              <a:t>‹#›</a:t>
            </a:fld>
            <a:endParaRPr lang="en-US" sz="1324" dirty="0"/>
          </a:p>
        </p:txBody>
      </p:sp>
      <p:sp>
        <p:nvSpPr>
          <p:cNvPr id="10" name="Rectangle 9"/>
          <p:cNvSpPr/>
          <p:nvPr/>
        </p:nvSpPr>
        <p:spPr>
          <a:xfrm>
            <a:off x="0" y="-25399"/>
            <a:ext cx="12192000" cy="108525"/>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lIns="100691" tIns="50346" rIns="100691" bIns="50346" rtlCol="0" anchor="ctr"/>
          <a:lstStyle/>
          <a:p>
            <a:pPr algn="ctr"/>
            <a:endParaRPr lang="en-US" sz="1941"/>
          </a:p>
        </p:txBody>
      </p:sp>
      <p:pic>
        <p:nvPicPr>
          <p:cNvPr id="11" name="Picture 10"/>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513455" y="6387353"/>
            <a:ext cx="2309091" cy="342900"/>
          </a:xfrm>
          <a:prstGeom prst="rect">
            <a:avLst/>
          </a:prstGeom>
        </p:spPr>
      </p:pic>
    </p:spTree>
    <p:extLst>
      <p:ext uri="{BB962C8B-B14F-4D97-AF65-F5344CB8AC3E}">
        <p14:creationId xmlns:p14="http://schemas.microsoft.com/office/powerpoint/2010/main" val="240701373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defTabSz="1006969" rtl="0" eaLnBrk="1" latinLnBrk="0" hangingPunct="1">
        <a:spcBef>
          <a:spcPct val="0"/>
        </a:spcBef>
        <a:buNone/>
        <a:defRPr sz="4853" kern="1200">
          <a:solidFill>
            <a:schemeClr val="tx1"/>
          </a:solidFill>
          <a:latin typeface="Arial" panose="020B0604020202020204" pitchFamily="34" charset="0"/>
          <a:ea typeface="+mj-ea"/>
          <a:cs typeface="Arial" panose="020B0604020202020204" pitchFamily="34" charset="0"/>
        </a:defRPr>
      </a:lvl1pPr>
    </p:titleStyle>
    <p:bodyStyle>
      <a:lvl1pPr marL="377613" indent="-377613" algn="l" defTabSz="1006969" rtl="0" eaLnBrk="1" latinLnBrk="0" hangingPunct="1">
        <a:spcBef>
          <a:spcPct val="20000"/>
        </a:spcBef>
        <a:buFont typeface="Arial" panose="020B0604020202020204" pitchFamily="34" charset="0"/>
        <a:buChar char="•"/>
        <a:defRPr sz="3530" kern="1200">
          <a:solidFill>
            <a:schemeClr val="tx1"/>
          </a:solidFill>
          <a:latin typeface="Arial" panose="020B0604020202020204" pitchFamily="34" charset="0"/>
          <a:ea typeface="+mn-ea"/>
          <a:cs typeface="Arial" panose="020B0604020202020204" pitchFamily="34" charset="0"/>
        </a:defRPr>
      </a:lvl1pPr>
      <a:lvl2pPr marL="818163" indent="-314678" algn="l" defTabSz="1006969" rtl="0" eaLnBrk="1" latinLnBrk="0" hangingPunct="1">
        <a:spcBef>
          <a:spcPct val="20000"/>
        </a:spcBef>
        <a:buFont typeface="Arial" panose="020B0604020202020204" pitchFamily="34" charset="0"/>
        <a:buChar char="–"/>
        <a:defRPr sz="3088" kern="1200">
          <a:solidFill>
            <a:schemeClr val="tx1"/>
          </a:solidFill>
          <a:latin typeface="Arial" panose="020B0604020202020204" pitchFamily="34" charset="0"/>
          <a:ea typeface="+mn-ea"/>
          <a:cs typeface="Arial" panose="020B0604020202020204" pitchFamily="34" charset="0"/>
        </a:defRPr>
      </a:lvl2pPr>
      <a:lvl3pPr marL="1258712" indent="-251743" algn="l" defTabSz="1006969" rtl="0" eaLnBrk="1" latinLnBrk="0" hangingPunct="1">
        <a:spcBef>
          <a:spcPct val="20000"/>
        </a:spcBef>
        <a:buFont typeface="Arial" panose="020B0604020202020204" pitchFamily="34" charset="0"/>
        <a:buChar char="•"/>
        <a:defRPr sz="2647" kern="1200">
          <a:solidFill>
            <a:schemeClr val="tx1"/>
          </a:solidFill>
          <a:latin typeface="Arial" panose="020B0604020202020204" pitchFamily="34" charset="0"/>
          <a:ea typeface="+mn-ea"/>
          <a:cs typeface="Arial" panose="020B0604020202020204" pitchFamily="34" charset="0"/>
        </a:defRPr>
      </a:lvl3pPr>
      <a:lvl4pPr marL="1762197" indent="-251743" algn="l" defTabSz="1006969" rtl="0" eaLnBrk="1" latinLnBrk="0" hangingPunct="1">
        <a:spcBef>
          <a:spcPct val="20000"/>
        </a:spcBef>
        <a:buFont typeface="Arial" panose="020B0604020202020204" pitchFamily="34" charset="0"/>
        <a:buChar char="–"/>
        <a:defRPr sz="2206" kern="1200">
          <a:solidFill>
            <a:schemeClr val="tx1"/>
          </a:solidFill>
          <a:latin typeface="Arial" panose="020B0604020202020204" pitchFamily="34" charset="0"/>
          <a:ea typeface="+mn-ea"/>
          <a:cs typeface="Arial" panose="020B0604020202020204" pitchFamily="34" charset="0"/>
        </a:defRPr>
      </a:lvl4pPr>
      <a:lvl5pPr marL="2265681" indent="-251743" algn="l" defTabSz="1006969" rtl="0" eaLnBrk="1" latinLnBrk="0" hangingPunct="1">
        <a:spcBef>
          <a:spcPct val="20000"/>
        </a:spcBef>
        <a:buFont typeface="Arial" panose="020B0604020202020204" pitchFamily="34" charset="0"/>
        <a:buChar char="»"/>
        <a:defRPr sz="2206" kern="1200">
          <a:solidFill>
            <a:schemeClr val="tx1"/>
          </a:solidFill>
          <a:latin typeface="Arial" panose="020B0604020202020204" pitchFamily="34" charset="0"/>
          <a:ea typeface="+mn-ea"/>
          <a:cs typeface="Arial" panose="020B0604020202020204" pitchFamily="34" charset="0"/>
        </a:defRPr>
      </a:lvl5pPr>
      <a:lvl6pPr marL="2769166"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6pPr>
      <a:lvl7pPr marL="3272650"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7pPr>
      <a:lvl8pPr marL="3776136"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8pPr>
      <a:lvl9pPr marL="4279621" indent="-251743" algn="l" defTabSz="1006969" rtl="0" eaLnBrk="1" latinLnBrk="0" hangingPunct="1">
        <a:spcBef>
          <a:spcPct val="20000"/>
        </a:spcBef>
        <a:buFont typeface="Arial" panose="020B0604020202020204" pitchFamily="34" charset="0"/>
        <a:buChar char="•"/>
        <a:defRPr sz="2206" kern="1200">
          <a:solidFill>
            <a:schemeClr val="tx1"/>
          </a:solidFill>
          <a:latin typeface="+mn-lt"/>
          <a:ea typeface="+mn-ea"/>
          <a:cs typeface="+mn-cs"/>
        </a:defRPr>
      </a:lvl9pPr>
    </p:bodyStyle>
    <p:otherStyle>
      <a:defPPr>
        <a:defRPr lang="en-US"/>
      </a:defPPr>
      <a:lvl1pPr marL="0" algn="l" defTabSz="1006969" rtl="0" eaLnBrk="1" latinLnBrk="0" hangingPunct="1">
        <a:defRPr sz="1941" kern="1200">
          <a:solidFill>
            <a:schemeClr val="tx1"/>
          </a:solidFill>
          <a:latin typeface="+mn-lt"/>
          <a:ea typeface="+mn-ea"/>
          <a:cs typeface="+mn-cs"/>
        </a:defRPr>
      </a:lvl1pPr>
      <a:lvl2pPr marL="503485" algn="l" defTabSz="1006969" rtl="0" eaLnBrk="1" latinLnBrk="0" hangingPunct="1">
        <a:defRPr sz="1941" kern="1200">
          <a:solidFill>
            <a:schemeClr val="tx1"/>
          </a:solidFill>
          <a:latin typeface="+mn-lt"/>
          <a:ea typeface="+mn-ea"/>
          <a:cs typeface="+mn-cs"/>
        </a:defRPr>
      </a:lvl2pPr>
      <a:lvl3pPr marL="1006969" algn="l" defTabSz="1006969" rtl="0" eaLnBrk="1" latinLnBrk="0" hangingPunct="1">
        <a:defRPr sz="1941" kern="1200">
          <a:solidFill>
            <a:schemeClr val="tx1"/>
          </a:solidFill>
          <a:latin typeface="+mn-lt"/>
          <a:ea typeface="+mn-ea"/>
          <a:cs typeface="+mn-cs"/>
        </a:defRPr>
      </a:lvl3pPr>
      <a:lvl4pPr marL="1510454" algn="l" defTabSz="1006969" rtl="0" eaLnBrk="1" latinLnBrk="0" hangingPunct="1">
        <a:defRPr sz="1941" kern="1200">
          <a:solidFill>
            <a:schemeClr val="tx1"/>
          </a:solidFill>
          <a:latin typeface="+mn-lt"/>
          <a:ea typeface="+mn-ea"/>
          <a:cs typeface="+mn-cs"/>
        </a:defRPr>
      </a:lvl4pPr>
      <a:lvl5pPr marL="2013939" algn="l" defTabSz="1006969" rtl="0" eaLnBrk="1" latinLnBrk="0" hangingPunct="1">
        <a:defRPr sz="1941" kern="1200">
          <a:solidFill>
            <a:schemeClr val="tx1"/>
          </a:solidFill>
          <a:latin typeface="+mn-lt"/>
          <a:ea typeface="+mn-ea"/>
          <a:cs typeface="+mn-cs"/>
        </a:defRPr>
      </a:lvl5pPr>
      <a:lvl6pPr marL="2517424" algn="l" defTabSz="1006969" rtl="0" eaLnBrk="1" latinLnBrk="0" hangingPunct="1">
        <a:defRPr sz="1941" kern="1200">
          <a:solidFill>
            <a:schemeClr val="tx1"/>
          </a:solidFill>
          <a:latin typeface="+mn-lt"/>
          <a:ea typeface="+mn-ea"/>
          <a:cs typeface="+mn-cs"/>
        </a:defRPr>
      </a:lvl6pPr>
      <a:lvl7pPr marL="3020909" algn="l" defTabSz="1006969" rtl="0" eaLnBrk="1" latinLnBrk="0" hangingPunct="1">
        <a:defRPr sz="1941" kern="1200">
          <a:solidFill>
            <a:schemeClr val="tx1"/>
          </a:solidFill>
          <a:latin typeface="+mn-lt"/>
          <a:ea typeface="+mn-ea"/>
          <a:cs typeface="+mn-cs"/>
        </a:defRPr>
      </a:lvl7pPr>
      <a:lvl8pPr marL="3524393" algn="l" defTabSz="1006969" rtl="0" eaLnBrk="1" latinLnBrk="0" hangingPunct="1">
        <a:defRPr sz="1941" kern="1200">
          <a:solidFill>
            <a:schemeClr val="tx1"/>
          </a:solidFill>
          <a:latin typeface="+mn-lt"/>
          <a:ea typeface="+mn-ea"/>
          <a:cs typeface="+mn-cs"/>
        </a:defRPr>
      </a:lvl8pPr>
      <a:lvl9pPr marL="4027878" algn="l" defTabSz="1006969" rtl="0" eaLnBrk="1" latinLnBrk="0" hangingPunct="1">
        <a:defRPr sz="19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33AD9-0D9A-46F1-A568-B15E2CDEFE35}"/>
              </a:ext>
            </a:extLst>
          </p:cNvPr>
          <p:cNvSpPr>
            <a:spLocks noGrp="1"/>
          </p:cNvSpPr>
          <p:nvPr>
            <p:ph type="ctrTitle"/>
          </p:nvPr>
        </p:nvSpPr>
        <p:spPr>
          <a:xfrm>
            <a:off x="516367" y="1122363"/>
            <a:ext cx="11123407" cy="2387600"/>
          </a:xfrm>
        </p:spPr>
        <p:txBody>
          <a:bodyPr/>
          <a:lstStyle/>
          <a:p>
            <a:r>
              <a:rPr lang="en-US" dirty="0"/>
              <a:t>Preschool Development Grant Birth through Five</a:t>
            </a:r>
            <a:br>
              <a:rPr lang="en-US" dirty="0"/>
            </a:br>
            <a:r>
              <a:rPr lang="en-US" sz="4400" dirty="0"/>
              <a:t>(PDG B-5)</a:t>
            </a:r>
            <a:endParaRPr lang="en-US" dirty="0"/>
          </a:p>
        </p:txBody>
      </p:sp>
      <p:sp>
        <p:nvSpPr>
          <p:cNvPr id="3" name="Subtitle 2">
            <a:extLst>
              <a:ext uri="{FF2B5EF4-FFF2-40B4-BE49-F238E27FC236}">
                <a16:creationId xmlns:a16="http://schemas.microsoft.com/office/drawing/2014/main" id="{C8020CDF-CCEB-445D-931B-32D11496AF6E}"/>
              </a:ext>
            </a:extLst>
          </p:cNvPr>
          <p:cNvSpPr>
            <a:spLocks noGrp="1"/>
          </p:cNvSpPr>
          <p:nvPr>
            <p:ph type="subTitle" idx="1"/>
          </p:nvPr>
        </p:nvSpPr>
        <p:spPr>
          <a:xfrm>
            <a:off x="1506070" y="5622745"/>
            <a:ext cx="9144000" cy="836407"/>
          </a:xfrm>
        </p:spPr>
        <p:txBody>
          <a:bodyPr/>
          <a:lstStyle/>
          <a:p>
            <a:r>
              <a:rPr lang="en-US" b="1" dirty="0"/>
              <a:t>NYS Council on Children and Families </a:t>
            </a:r>
          </a:p>
          <a:p>
            <a:r>
              <a:rPr lang="en-US" dirty="0"/>
              <a:t>September 17, 2018</a:t>
            </a:r>
          </a:p>
        </p:txBody>
      </p:sp>
      <p:pic>
        <p:nvPicPr>
          <p:cNvPr id="4" name="Picture 3">
            <a:extLst>
              <a:ext uri="{FF2B5EF4-FFF2-40B4-BE49-F238E27FC236}">
                <a16:creationId xmlns:a16="http://schemas.microsoft.com/office/drawing/2014/main" id="{090A5B3E-7805-4876-AD60-79B244656D23}"/>
              </a:ext>
            </a:extLst>
          </p:cNvPr>
          <p:cNvPicPr>
            <a:picLocks noChangeAspect="1"/>
          </p:cNvPicPr>
          <p:nvPr/>
        </p:nvPicPr>
        <p:blipFill>
          <a:blip r:embed="rId3"/>
          <a:stretch>
            <a:fillRect/>
          </a:stretch>
        </p:blipFill>
        <p:spPr>
          <a:xfrm>
            <a:off x="3919384" y="3530317"/>
            <a:ext cx="3733800" cy="1885950"/>
          </a:xfrm>
          <a:prstGeom prst="rect">
            <a:avLst/>
          </a:prstGeom>
        </p:spPr>
      </p:pic>
    </p:spTree>
    <p:extLst>
      <p:ext uri="{BB962C8B-B14F-4D97-AF65-F5344CB8AC3E}">
        <p14:creationId xmlns:p14="http://schemas.microsoft.com/office/powerpoint/2010/main" val="3904506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B08C1-290E-43FD-9929-AD0624B91550}"/>
              </a:ext>
            </a:extLst>
          </p:cNvPr>
          <p:cNvSpPr>
            <a:spLocks noGrp="1"/>
          </p:cNvSpPr>
          <p:nvPr>
            <p:ph type="title"/>
          </p:nvPr>
        </p:nvSpPr>
        <p:spPr>
          <a:xfrm>
            <a:off x="609600" y="601739"/>
            <a:ext cx="10972800" cy="1143000"/>
          </a:xfrm>
        </p:spPr>
        <p:txBody>
          <a:bodyPr/>
          <a:lstStyle/>
          <a:p>
            <a:r>
              <a:rPr lang="en-US" dirty="0"/>
              <a:t>Next Steps </a:t>
            </a:r>
          </a:p>
        </p:txBody>
      </p:sp>
      <p:sp>
        <p:nvSpPr>
          <p:cNvPr id="3" name="Content Placeholder 2">
            <a:extLst>
              <a:ext uri="{FF2B5EF4-FFF2-40B4-BE49-F238E27FC236}">
                <a16:creationId xmlns:a16="http://schemas.microsoft.com/office/drawing/2014/main" id="{2A7AAA2B-473B-4740-8837-8A826520505B}"/>
              </a:ext>
            </a:extLst>
          </p:cNvPr>
          <p:cNvSpPr>
            <a:spLocks noGrp="1"/>
          </p:cNvSpPr>
          <p:nvPr>
            <p:ph idx="1"/>
          </p:nvPr>
        </p:nvSpPr>
        <p:spPr>
          <a:xfrm>
            <a:off x="609600" y="2204358"/>
            <a:ext cx="10972800" cy="5017536"/>
          </a:xfrm>
        </p:spPr>
        <p:txBody>
          <a:bodyPr>
            <a:normAutofit fontScale="92500" lnSpcReduction="20000"/>
          </a:bodyPr>
          <a:lstStyle/>
          <a:p>
            <a:r>
              <a:rPr lang="en-US" dirty="0"/>
              <a:t>We would like to collect your ideas for possible activities for this grant.</a:t>
            </a:r>
          </a:p>
          <a:p>
            <a:r>
              <a:rPr lang="en-US" dirty="0"/>
              <a:t>There is handout in your packet.</a:t>
            </a:r>
          </a:p>
          <a:p>
            <a:r>
              <a:rPr lang="en-US" dirty="0"/>
              <a:t>You have an ECAC Co-Chair as a facilitator at your table.  </a:t>
            </a:r>
          </a:p>
          <a:p>
            <a:r>
              <a:rPr lang="en-US" dirty="0"/>
              <a:t>We ask that you use the handout to outline and idea or two you would like to send forward.</a:t>
            </a:r>
          </a:p>
          <a:p>
            <a:r>
              <a:rPr lang="en-US" dirty="0"/>
              <a:t>We will report out from each table at the end.</a:t>
            </a:r>
          </a:p>
          <a:p>
            <a:endParaRPr lang="en-US" dirty="0"/>
          </a:p>
          <a:p>
            <a:pPr marL="0" indent="0">
              <a:buNone/>
            </a:pPr>
            <a:r>
              <a:rPr lang="en-US" dirty="0"/>
              <a:t>				</a:t>
            </a:r>
          </a:p>
        </p:txBody>
      </p:sp>
    </p:spTree>
    <p:extLst>
      <p:ext uri="{BB962C8B-B14F-4D97-AF65-F5344CB8AC3E}">
        <p14:creationId xmlns:p14="http://schemas.microsoft.com/office/powerpoint/2010/main" val="1541712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7024D-7533-4255-BC3E-BC6050B8FF46}"/>
              </a:ext>
            </a:extLst>
          </p:cNvPr>
          <p:cNvSpPr>
            <a:spLocks noGrp="1"/>
          </p:cNvSpPr>
          <p:nvPr>
            <p:ph type="title"/>
          </p:nvPr>
        </p:nvSpPr>
        <p:spPr>
          <a:xfrm>
            <a:off x="437477" y="813050"/>
            <a:ext cx="10972800" cy="1143000"/>
          </a:xfrm>
        </p:spPr>
        <p:txBody>
          <a:bodyPr/>
          <a:lstStyle/>
          <a:p>
            <a:r>
              <a:rPr lang="en-US" dirty="0"/>
              <a:t>PDG B-5</a:t>
            </a:r>
          </a:p>
        </p:txBody>
      </p:sp>
      <p:sp>
        <p:nvSpPr>
          <p:cNvPr id="3" name="Content Placeholder 2">
            <a:extLst>
              <a:ext uri="{FF2B5EF4-FFF2-40B4-BE49-F238E27FC236}">
                <a16:creationId xmlns:a16="http://schemas.microsoft.com/office/drawing/2014/main" id="{CB2DEAA4-0D76-4402-B362-AB8FF183592F}"/>
              </a:ext>
            </a:extLst>
          </p:cNvPr>
          <p:cNvSpPr>
            <a:spLocks noGrp="1"/>
          </p:cNvSpPr>
          <p:nvPr>
            <p:ph idx="1"/>
          </p:nvPr>
        </p:nvSpPr>
        <p:spPr>
          <a:xfrm>
            <a:off x="588085" y="2342479"/>
            <a:ext cx="10972800" cy="1024665"/>
          </a:xfrm>
        </p:spPr>
        <p:txBody>
          <a:bodyPr/>
          <a:lstStyle/>
          <a:p>
            <a:pPr marL="0" indent="0" algn="ctr">
              <a:buNone/>
            </a:pPr>
            <a:r>
              <a:rPr lang="en-US" sz="5400" b="1" dirty="0">
                <a:solidFill>
                  <a:srgbClr val="00B050"/>
                </a:solidFill>
              </a:rPr>
              <a:t>Exciting News! </a:t>
            </a:r>
          </a:p>
          <a:p>
            <a:pPr marL="0" indent="0" algn="ctr">
              <a:buNone/>
            </a:pPr>
            <a:endParaRPr lang="en-US" sz="5400" b="1" dirty="0">
              <a:solidFill>
                <a:srgbClr val="00B050"/>
              </a:solidFill>
            </a:endParaRPr>
          </a:p>
        </p:txBody>
      </p:sp>
      <p:sp>
        <p:nvSpPr>
          <p:cNvPr id="4" name="Rectangle 3">
            <a:extLst>
              <a:ext uri="{FF2B5EF4-FFF2-40B4-BE49-F238E27FC236}">
                <a16:creationId xmlns:a16="http://schemas.microsoft.com/office/drawing/2014/main" id="{61EFCC4C-103A-4624-AD15-618E82B0D881}"/>
              </a:ext>
            </a:extLst>
          </p:cNvPr>
          <p:cNvSpPr/>
          <p:nvPr/>
        </p:nvSpPr>
        <p:spPr>
          <a:xfrm>
            <a:off x="437477" y="3997329"/>
            <a:ext cx="10972799" cy="1938992"/>
          </a:xfrm>
          <a:prstGeom prst="rect">
            <a:avLst/>
          </a:prstGeom>
        </p:spPr>
        <p:txBody>
          <a:bodyPr wrap="square">
            <a:spAutoFit/>
          </a:bodyPr>
          <a:lstStyle/>
          <a:p>
            <a:pPr algn="ctr"/>
            <a:r>
              <a:rPr lang="en-US" sz="4000" b="1" dirty="0"/>
              <a:t>NY is eligible for up to </a:t>
            </a:r>
          </a:p>
          <a:p>
            <a:pPr algn="ctr"/>
            <a:r>
              <a:rPr lang="en-US" sz="4000" b="1" dirty="0">
                <a:solidFill>
                  <a:srgbClr val="00B050"/>
                </a:solidFill>
              </a:rPr>
              <a:t>$15 MILLION FOR ONE YEAR!</a:t>
            </a:r>
          </a:p>
          <a:p>
            <a:pPr algn="ctr"/>
            <a:r>
              <a:rPr lang="en-US" sz="4000" b="1" dirty="0"/>
              <a:t>Up to 40 Awards</a:t>
            </a:r>
          </a:p>
        </p:txBody>
      </p:sp>
    </p:spTree>
    <p:extLst>
      <p:ext uri="{BB962C8B-B14F-4D97-AF65-F5344CB8AC3E}">
        <p14:creationId xmlns:p14="http://schemas.microsoft.com/office/powerpoint/2010/main" val="175647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wipe(down)">
                                      <p:cBhvr>
                                        <p:cTn id="25" dur="580">
                                          <p:stCondLst>
                                            <p:cond delay="0"/>
                                          </p:stCondLst>
                                        </p:cTn>
                                        <p:tgtEl>
                                          <p:spTgt spid="4">
                                            <p:txEl>
                                              <p:pRg st="1" end="1"/>
                                            </p:txEl>
                                          </p:spTgt>
                                        </p:tgtEl>
                                      </p:cBhvr>
                                    </p:animEffect>
                                    <p:anim calcmode="lin" valueType="num">
                                      <p:cBhvr>
                                        <p:cTn id="26"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xEl>
                                              <p:pRg st="1" end="1"/>
                                            </p:txEl>
                                          </p:spTgt>
                                        </p:tgtEl>
                                      </p:cBhvr>
                                      <p:to x="100000" y="60000"/>
                                    </p:animScale>
                                    <p:animScale>
                                      <p:cBhvr>
                                        <p:cTn id="32" dur="166" decel="50000">
                                          <p:stCondLst>
                                            <p:cond delay="676"/>
                                          </p:stCondLst>
                                        </p:cTn>
                                        <p:tgtEl>
                                          <p:spTgt spid="4">
                                            <p:txEl>
                                              <p:pRg st="1" end="1"/>
                                            </p:txEl>
                                          </p:spTgt>
                                        </p:tgtEl>
                                      </p:cBhvr>
                                      <p:to x="100000" y="100000"/>
                                    </p:animScale>
                                    <p:animScale>
                                      <p:cBhvr>
                                        <p:cTn id="33" dur="26">
                                          <p:stCondLst>
                                            <p:cond delay="1312"/>
                                          </p:stCondLst>
                                        </p:cTn>
                                        <p:tgtEl>
                                          <p:spTgt spid="4">
                                            <p:txEl>
                                              <p:pRg st="1" end="1"/>
                                            </p:txEl>
                                          </p:spTgt>
                                        </p:tgtEl>
                                      </p:cBhvr>
                                      <p:to x="100000" y="80000"/>
                                    </p:animScale>
                                    <p:animScale>
                                      <p:cBhvr>
                                        <p:cTn id="34" dur="166" decel="50000">
                                          <p:stCondLst>
                                            <p:cond delay="1338"/>
                                          </p:stCondLst>
                                        </p:cTn>
                                        <p:tgtEl>
                                          <p:spTgt spid="4">
                                            <p:txEl>
                                              <p:pRg st="1" end="1"/>
                                            </p:txEl>
                                          </p:spTgt>
                                        </p:tgtEl>
                                      </p:cBhvr>
                                      <p:to x="100000" y="100000"/>
                                    </p:animScale>
                                    <p:animScale>
                                      <p:cBhvr>
                                        <p:cTn id="35" dur="26">
                                          <p:stCondLst>
                                            <p:cond delay="1642"/>
                                          </p:stCondLst>
                                        </p:cTn>
                                        <p:tgtEl>
                                          <p:spTgt spid="4">
                                            <p:txEl>
                                              <p:pRg st="1" end="1"/>
                                            </p:txEl>
                                          </p:spTgt>
                                        </p:tgtEl>
                                      </p:cBhvr>
                                      <p:to x="100000" y="90000"/>
                                    </p:animScale>
                                    <p:animScale>
                                      <p:cBhvr>
                                        <p:cTn id="36" dur="166" decel="50000">
                                          <p:stCondLst>
                                            <p:cond delay="1668"/>
                                          </p:stCondLst>
                                        </p:cTn>
                                        <p:tgtEl>
                                          <p:spTgt spid="4">
                                            <p:txEl>
                                              <p:pRg st="1" end="1"/>
                                            </p:txEl>
                                          </p:spTgt>
                                        </p:tgtEl>
                                      </p:cBhvr>
                                      <p:to x="100000" y="100000"/>
                                    </p:animScale>
                                    <p:animScale>
                                      <p:cBhvr>
                                        <p:cTn id="37" dur="26">
                                          <p:stCondLst>
                                            <p:cond delay="1808"/>
                                          </p:stCondLst>
                                        </p:cTn>
                                        <p:tgtEl>
                                          <p:spTgt spid="4">
                                            <p:txEl>
                                              <p:pRg st="1" end="1"/>
                                            </p:txEl>
                                          </p:spTgt>
                                        </p:tgtEl>
                                      </p:cBhvr>
                                      <p:to x="100000" y="95000"/>
                                    </p:animScale>
                                    <p:animScale>
                                      <p:cBhvr>
                                        <p:cTn id="38" dur="166" decel="50000">
                                          <p:stCondLst>
                                            <p:cond delay="1834"/>
                                          </p:stCondLst>
                                        </p:cTn>
                                        <p:tgtEl>
                                          <p:spTgt spid="4">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wipe(down)">
                                      <p:cBhvr>
                                        <p:cTn id="43" dur="580">
                                          <p:stCondLst>
                                            <p:cond delay="0"/>
                                          </p:stCondLst>
                                        </p:cTn>
                                        <p:tgtEl>
                                          <p:spTgt spid="4">
                                            <p:txEl>
                                              <p:pRg st="2" end="2"/>
                                            </p:txEl>
                                          </p:spTgt>
                                        </p:tgtEl>
                                      </p:cBhvr>
                                    </p:animEffect>
                                    <p:anim calcmode="lin" valueType="num">
                                      <p:cBhvr>
                                        <p:cTn id="44"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txEl>
                                              <p:pRg st="2" end="2"/>
                                            </p:txEl>
                                          </p:spTgt>
                                        </p:tgtEl>
                                      </p:cBhvr>
                                      <p:to x="100000" y="60000"/>
                                    </p:animScale>
                                    <p:animScale>
                                      <p:cBhvr>
                                        <p:cTn id="50" dur="166" decel="50000">
                                          <p:stCondLst>
                                            <p:cond delay="676"/>
                                          </p:stCondLst>
                                        </p:cTn>
                                        <p:tgtEl>
                                          <p:spTgt spid="4">
                                            <p:txEl>
                                              <p:pRg st="2" end="2"/>
                                            </p:txEl>
                                          </p:spTgt>
                                        </p:tgtEl>
                                      </p:cBhvr>
                                      <p:to x="100000" y="100000"/>
                                    </p:animScale>
                                    <p:animScale>
                                      <p:cBhvr>
                                        <p:cTn id="51" dur="26">
                                          <p:stCondLst>
                                            <p:cond delay="1312"/>
                                          </p:stCondLst>
                                        </p:cTn>
                                        <p:tgtEl>
                                          <p:spTgt spid="4">
                                            <p:txEl>
                                              <p:pRg st="2" end="2"/>
                                            </p:txEl>
                                          </p:spTgt>
                                        </p:tgtEl>
                                      </p:cBhvr>
                                      <p:to x="100000" y="80000"/>
                                    </p:animScale>
                                    <p:animScale>
                                      <p:cBhvr>
                                        <p:cTn id="52" dur="166" decel="50000">
                                          <p:stCondLst>
                                            <p:cond delay="1338"/>
                                          </p:stCondLst>
                                        </p:cTn>
                                        <p:tgtEl>
                                          <p:spTgt spid="4">
                                            <p:txEl>
                                              <p:pRg st="2" end="2"/>
                                            </p:txEl>
                                          </p:spTgt>
                                        </p:tgtEl>
                                      </p:cBhvr>
                                      <p:to x="100000" y="100000"/>
                                    </p:animScale>
                                    <p:animScale>
                                      <p:cBhvr>
                                        <p:cTn id="53" dur="26">
                                          <p:stCondLst>
                                            <p:cond delay="1642"/>
                                          </p:stCondLst>
                                        </p:cTn>
                                        <p:tgtEl>
                                          <p:spTgt spid="4">
                                            <p:txEl>
                                              <p:pRg st="2" end="2"/>
                                            </p:txEl>
                                          </p:spTgt>
                                        </p:tgtEl>
                                      </p:cBhvr>
                                      <p:to x="100000" y="90000"/>
                                    </p:animScale>
                                    <p:animScale>
                                      <p:cBhvr>
                                        <p:cTn id="54" dur="166" decel="50000">
                                          <p:stCondLst>
                                            <p:cond delay="1668"/>
                                          </p:stCondLst>
                                        </p:cTn>
                                        <p:tgtEl>
                                          <p:spTgt spid="4">
                                            <p:txEl>
                                              <p:pRg st="2" end="2"/>
                                            </p:txEl>
                                          </p:spTgt>
                                        </p:tgtEl>
                                      </p:cBhvr>
                                      <p:to x="100000" y="100000"/>
                                    </p:animScale>
                                    <p:animScale>
                                      <p:cBhvr>
                                        <p:cTn id="55" dur="26">
                                          <p:stCondLst>
                                            <p:cond delay="1808"/>
                                          </p:stCondLst>
                                        </p:cTn>
                                        <p:tgtEl>
                                          <p:spTgt spid="4">
                                            <p:txEl>
                                              <p:pRg st="2" end="2"/>
                                            </p:txEl>
                                          </p:spTgt>
                                        </p:tgtEl>
                                      </p:cBhvr>
                                      <p:to x="100000" y="95000"/>
                                    </p:animScale>
                                    <p:animScale>
                                      <p:cBhvr>
                                        <p:cTn id="56" dur="166" decel="50000">
                                          <p:stCondLst>
                                            <p:cond delay="1834"/>
                                          </p:stCondLst>
                                        </p:cTn>
                                        <p:tgtEl>
                                          <p:spTgt spid="4">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7024D-7533-4255-BC3E-BC6050B8FF46}"/>
              </a:ext>
            </a:extLst>
          </p:cNvPr>
          <p:cNvSpPr>
            <a:spLocks noGrp="1"/>
          </p:cNvSpPr>
          <p:nvPr>
            <p:ph type="title"/>
          </p:nvPr>
        </p:nvSpPr>
        <p:spPr>
          <a:xfrm>
            <a:off x="609600" y="275167"/>
            <a:ext cx="10972800" cy="1143000"/>
          </a:xfrm>
        </p:spPr>
        <p:txBody>
          <a:bodyPr>
            <a:normAutofit/>
          </a:bodyPr>
          <a:lstStyle/>
          <a:p>
            <a:r>
              <a:rPr lang="en-US" sz="4400" dirty="0"/>
              <a:t>PDG B-5</a:t>
            </a:r>
          </a:p>
        </p:txBody>
      </p:sp>
      <p:sp>
        <p:nvSpPr>
          <p:cNvPr id="3" name="Content Placeholder 2">
            <a:extLst>
              <a:ext uri="{FF2B5EF4-FFF2-40B4-BE49-F238E27FC236}">
                <a16:creationId xmlns:a16="http://schemas.microsoft.com/office/drawing/2014/main" id="{CB2DEAA4-0D76-4402-B362-AB8FF183592F}"/>
              </a:ext>
            </a:extLst>
          </p:cNvPr>
          <p:cNvSpPr>
            <a:spLocks noGrp="1"/>
          </p:cNvSpPr>
          <p:nvPr>
            <p:ph idx="1"/>
          </p:nvPr>
        </p:nvSpPr>
        <p:spPr>
          <a:xfrm>
            <a:off x="140677" y="1418167"/>
            <a:ext cx="11775831" cy="5439833"/>
          </a:xfrm>
        </p:spPr>
        <p:txBody>
          <a:bodyPr>
            <a:normAutofit fontScale="92500" lnSpcReduction="10000"/>
          </a:bodyPr>
          <a:lstStyle/>
          <a:p>
            <a:r>
              <a:rPr lang="en-US" dirty="0"/>
              <a:t>Conduct a comprehensive statewide birth through age 5 needs assessment of the availability &amp; quality of existing programs/services in the state</a:t>
            </a:r>
          </a:p>
          <a:p>
            <a:r>
              <a:rPr lang="en-US" dirty="0"/>
              <a:t>Develop a strategic plan </a:t>
            </a:r>
          </a:p>
          <a:p>
            <a:r>
              <a:rPr lang="en-US" dirty="0"/>
              <a:t>Maximize parental choice and knowledge about mixed-delivery of early care and learning</a:t>
            </a:r>
          </a:p>
          <a:p>
            <a:r>
              <a:rPr lang="en-US" dirty="0"/>
              <a:t>Share best practices</a:t>
            </a:r>
          </a:p>
          <a:p>
            <a:r>
              <a:rPr lang="en-US" dirty="0"/>
              <a:t>Improve quality </a:t>
            </a:r>
          </a:p>
          <a:p>
            <a:r>
              <a:rPr lang="en-US" dirty="0"/>
              <a:t>Enhance early childhood data infrastructure </a:t>
            </a:r>
          </a:p>
          <a:p>
            <a:r>
              <a:rPr lang="en-US" dirty="0"/>
              <a:t>Evaluate progress</a:t>
            </a:r>
          </a:p>
        </p:txBody>
      </p:sp>
      <p:pic>
        <p:nvPicPr>
          <p:cNvPr id="14" name="Graphic 13" descr="Nails">
            <a:extLst>
              <a:ext uri="{FF2B5EF4-FFF2-40B4-BE49-F238E27FC236}">
                <a16:creationId xmlns:a16="http://schemas.microsoft.com/office/drawing/2014/main" id="{D6B716D5-8647-48D6-8CF4-86E66B9903D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02108" y="5020210"/>
            <a:ext cx="914400" cy="914400"/>
          </a:xfrm>
          <a:prstGeom prst="rect">
            <a:avLst/>
          </a:prstGeom>
        </p:spPr>
      </p:pic>
      <p:pic>
        <p:nvPicPr>
          <p:cNvPr id="16" name="Graphic 15" descr="Tools">
            <a:extLst>
              <a:ext uri="{FF2B5EF4-FFF2-40B4-BE49-F238E27FC236}">
                <a16:creationId xmlns:a16="http://schemas.microsoft.com/office/drawing/2014/main" id="{C7E9D30B-B691-4622-B31A-7A14F7D9F40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18327" y="4200199"/>
            <a:ext cx="1083781" cy="1083781"/>
          </a:xfrm>
          <a:prstGeom prst="rect">
            <a:avLst/>
          </a:prstGeom>
        </p:spPr>
      </p:pic>
    </p:spTree>
    <p:extLst>
      <p:ext uri="{BB962C8B-B14F-4D97-AF65-F5344CB8AC3E}">
        <p14:creationId xmlns:p14="http://schemas.microsoft.com/office/powerpoint/2010/main" val="2596460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9F86F-10DD-4623-B82D-43ECF12E1569}"/>
              </a:ext>
            </a:extLst>
          </p:cNvPr>
          <p:cNvSpPr>
            <a:spLocks noGrp="1"/>
          </p:cNvSpPr>
          <p:nvPr>
            <p:ph type="title"/>
          </p:nvPr>
        </p:nvSpPr>
        <p:spPr>
          <a:xfrm>
            <a:off x="715107" y="303529"/>
            <a:ext cx="10972800" cy="1143000"/>
          </a:xfrm>
        </p:spPr>
        <p:txBody>
          <a:bodyPr/>
          <a:lstStyle/>
          <a:p>
            <a:r>
              <a:rPr lang="en-US" dirty="0"/>
              <a:t>State Agency Contributions </a:t>
            </a:r>
          </a:p>
        </p:txBody>
      </p:sp>
      <p:sp>
        <p:nvSpPr>
          <p:cNvPr id="3" name="Content Placeholder 2">
            <a:extLst>
              <a:ext uri="{FF2B5EF4-FFF2-40B4-BE49-F238E27FC236}">
                <a16:creationId xmlns:a16="http://schemas.microsoft.com/office/drawing/2014/main" id="{C909B11D-E23E-4C6A-BDB7-ECDB773A4C5A}"/>
              </a:ext>
            </a:extLst>
          </p:cNvPr>
          <p:cNvSpPr>
            <a:spLocks noGrp="1"/>
          </p:cNvSpPr>
          <p:nvPr>
            <p:ph idx="1"/>
          </p:nvPr>
        </p:nvSpPr>
        <p:spPr>
          <a:xfrm>
            <a:off x="506360" y="1446529"/>
            <a:ext cx="11903353" cy="5200456"/>
          </a:xfrm>
        </p:spPr>
        <p:txBody>
          <a:bodyPr>
            <a:normAutofit fontScale="92500" lnSpcReduction="10000"/>
          </a:bodyPr>
          <a:lstStyle/>
          <a:p>
            <a:r>
              <a:rPr lang="en-US" dirty="0"/>
              <a:t>Share agency’s Birth through 5 data  </a:t>
            </a:r>
          </a:p>
          <a:p>
            <a:r>
              <a:rPr lang="en-US" dirty="0"/>
              <a:t>Proposed activities and associated budget narrative </a:t>
            </a:r>
          </a:p>
          <a:p>
            <a:r>
              <a:rPr lang="en-US" dirty="0"/>
              <a:t>Ideas for partners </a:t>
            </a:r>
          </a:p>
          <a:p>
            <a:r>
              <a:rPr lang="en-US" dirty="0"/>
              <a:t>Policy changes that might be needed to eliminate obstacles to mixed-delivery</a:t>
            </a:r>
          </a:p>
          <a:p>
            <a:r>
              <a:rPr lang="en-US" dirty="0"/>
              <a:t>Identify the barriers for a more mixed-delivery system, and possible solutions</a:t>
            </a:r>
          </a:p>
          <a:p>
            <a:r>
              <a:rPr lang="en-US" dirty="0"/>
              <a:t>Sustainability ideas</a:t>
            </a:r>
          </a:p>
          <a:p>
            <a:pPr marL="0" indent="0" algn="ctr">
              <a:buNone/>
            </a:pPr>
            <a:r>
              <a:rPr lang="en-US" sz="4300" dirty="0">
                <a:solidFill>
                  <a:srgbClr val="0070C0"/>
                </a:solidFill>
              </a:rPr>
              <a:t>As it relates to children birth through 5</a:t>
            </a:r>
          </a:p>
        </p:txBody>
      </p:sp>
    </p:spTree>
    <p:extLst>
      <p:ext uri="{BB962C8B-B14F-4D97-AF65-F5344CB8AC3E}">
        <p14:creationId xmlns:p14="http://schemas.microsoft.com/office/powerpoint/2010/main" val="402257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4D2A-CF79-4CE2-8872-6032752B1DDB}"/>
              </a:ext>
            </a:extLst>
          </p:cNvPr>
          <p:cNvSpPr>
            <a:spLocks noGrp="1"/>
          </p:cNvSpPr>
          <p:nvPr>
            <p:ph type="title"/>
          </p:nvPr>
        </p:nvSpPr>
        <p:spPr>
          <a:xfrm>
            <a:off x="609600" y="457201"/>
            <a:ext cx="10972800" cy="1143000"/>
          </a:xfrm>
        </p:spPr>
        <p:txBody>
          <a:bodyPr/>
          <a:lstStyle/>
          <a:p>
            <a:r>
              <a:rPr lang="en-US" dirty="0"/>
              <a:t>Stakeholders Listed in the Grant</a:t>
            </a:r>
          </a:p>
        </p:txBody>
      </p:sp>
      <p:sp>
        <p:nvSpPr>
          <p:cNvPr id="3" name="Content Placeholder 2">
            <a:extLst>
              <a:ext uri="{FF2B5EF4-FFF2-40B4-BE49-F238E27FC236}">
                <a16:creationId xmlns:a16="http://schemas.microsoft.com/office/drawing/2014/main" id="{C95C16A9-A1B7-4340-9EE6-A095739F0D9B}"/>
              </a:ext>
            </a:extLst>
          </p:cNvPr>
          <p:cNvSpPr>
            <a:spLocks noGrp="1"/>
          </p:cNvSpPr>
          <p:nvPr>
            <p:ph idx="1"/>
          </p:nvPr>
        </p:nvSpPr>
        <p:spPr>
          <a:xfrm>
            <a:off x="609600" y="1600201"/>
            <a:ext cx="10972800" cy="5117122"/>
          </a:xfrm>
        </p:spPr>
        <p:txBody>
          <a:bodyPr>
            <a:normAutofit fontScale="85000" lnSpcReduction="20000"/>
          </a:bodyPr>
          <a:lstStyle/>
          <a:p>
            <a:r>
              <a:rPr lang="en-US" dirty="0"/>
              <a:t>State agencies </a:t>
            </a:r>
          </a:p>
          <a:p>
            <a:r>
              <a:rPr lang="en-US" dirty="0"/>
              <a:t>Early Childhood Advisory Council</a:t>
            </a:r>
          </a:p>
          <a:p>
            <a:r>
              <a:rPr lang="en-US" dirty="0"/>
              <a:t>Local education agencies</a:t>
            </a:r>
          </a:p>
          <a:p>
            <a:r>
              <a:rPr lang="en-US" dirty="0"/>
              <a:t>Head Start </a:t>
            </a:r>
          </a:p>
          <a:p>
            <a:r>
              <a:rPr lang="en-US" dirty="0"/>
              <a:t>Indian tribes and tribal organizations</a:t>
            </a:r>
          </a:p>
          <a:p>
            <a:r>
              <a:rPr lang="en-US" dirty="0"/>
              <a:t>WIC</a:t>
            </a:r>
          </a:p>
          <a:p>
            <a:r>
              <a:rPr lang="en-US" dirty="0"/>
              <a:t>CACFP</a:t>
            </a:r>
          </a:p>
          <a:p>
            <a:r>
              <a:rPr lang="en-US" dirty="0"/>
              <a:t>Faith and community-based organizations</a:t>
            </a:r>
          </a:p>
          <a:p>
            <a:r>
              <a:rPr lang="en-US" dirty="0"/>
              <a:t>Parents/caregivers</a:t>
            </a:r>
          </a:p>
          <a:p>
            <a:r>
              <a:rPr lang="en-US" dirty="0"/>
              <a:t>Advocacy organizations</a:t>
            </a:r>
          </a:p>
          <a:p>
            <a:r>
              <a:rPr lang="en-US" dirty="0"/>
              <a:t>Others</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31984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65B37-FCC8-4EC4-90DE-E93B2DAF119E}"/>
              </a:ext>
            </a:extLst>
          </p:cNvPr>
          <p:cNvSpPr>
            <a:spLocks noGrp="1"/>
          </p:cNvSpPr>
          <p:nvPr>
            <p:ph type="title"/>
          </p:nvPr>
        </p:nvSpPr>
        <p:spPr/>
        <p:txBody>
          <a:bodyPr/>
          <a:lstStyle/>
          <a:p>
            <a:r>
              <a:rPr lang="en-US" dirty="0"/>
              <a:t>Contents of the Grant Application </a:t>
            </a:r>
          </a:p>
        </p:txBody>
      </p:sp>
      <p:sp>
        <p:nvSpPr>
          <p:cNvPr id="3" name="Content Placeholder 2">
            <a:extLst>
              <a:ext uri="{FF2B5EF4-FFF2-40B4-BE49-F238E27FC236}">
                <a16:creationId xmlns:a16="http://schemas.microsoft.com/office/drawing/2014/main" id="{08FAAFD8-2BA5-4003-BD4C-A9F692C86FF6}"/>
              </a:ext>
            </a:extLst>
          </p:cNvPr>
          <p:cNvSpPr>
            <a:spLocks noGrp="1"/>
          </p:cNvSpPr>
          <p:nvPr>
            <p:ph idx="1"/>
          </p:nvPr>
        </p:nvSpPr>
        <p:spPr>
          <a:xfrm>
            <a:off x="609600" y="1600201"/>
            <a:ext cx="10972800" cy="4875903"/>
          </a:xfrm>
        </p:spPr>
        <p:txBody>
          <a:bodyPr>
            <a:normAutofit fontScale="55000" lnSpcReduction="20000"/>
          </a:bodyPr>
          <a:lstStyle/>
          <a:p>
            <a:r>
              <a:rPr lang="en-US" dirty="0"/>
              <a:t>Scope &amp; Details </a:t>
            </a:r>
          </a:p>
          <a:p>
            <a:r>
              <a:rPr lang="en-US" dirty="0"/>
              <a:t>Organizational Capacity &amp; Management </a:t>
            </a:r>
          </a:p>
          <a:p>
            <a:r>
              <a:rPr lang="en-US" dirty="0"/>
              <a:t>State B-5 Mixed Delivery System Description and Vision Statement </a:t>
            </a:r>
          </a:p>
          <a:p>
            <a:r>
              <a:rPr lang="en-US" dirty="0"/>
              <a:t>Statewide Needs Assessment </a:t>
            </a:r>
          </a:p>
          <a:p>
            <a:r>
              <a:rPr lang="en-US" dirty="0"/>
              <a:t>Statewide Strategic Plan </a:t>
            </a:r>
          </a:p>
          <a:p>
            <a:r>
              <a:rPr lang="en-US" dirty="0"/>
              <a:t>Maximizing Parental Choice and Knowledge</a:t>
            </a:r>
          </a:p>
          <a:p>
            <a:r>
              <a:rPr lang="en-US" dirty="0"/>
              <a:t>Sharing Best Practices among state Early Childhood Care and Education Providers </a:t>
            </a:r>
          </a:p>
          <a:p>
            <a:r>
              <a:rPr lang="en-US" dirty="0"/>
              <a:t>Improving the overall quality of Early Childhood Care and Education Programs/Providers &amp; Services </a:t>
            </a:r>
          </a:p>
          <a:p>
            <a:r>
              <a:rPr lang="en-US" dirty="0"/>
              <a:t>Project Timeline and Milestones </a:t>
            </a:r>
          </a:p>
          <a:p>
            <a:r>
              <a:rPr lang="en-US" dirty="0"/>
              <a:t>Program Performance and Evaluation Plan </a:t>
            </a:r>
          </a:p>
          <a:p>
            <a:r>
              <a:rPr lang="en-US" dirty="0"/>
              <a:t>Logic Model</a:t>
            </a:r>
          </a:p>
          <a:p>
            <a:r>
              <a:rPr lang="en-US" dirty="0"/>
              <a:t>Project Sustainability Plan </a:t>
            </a:r>
          </a:p>
          <a:p>
            <a:r>
              <a:rPr lang="en-US" dirty="0"/>
              <a:t>Dissemination Plan </a:t>
            </a:r>
          </a:p>
          <a:p>
            <a:r>
              <a:rPr lang="en-US" dirty="0"/>
              <a:t>Third Party agreements </a:t>
            </a:r>
          </a:p>
          <a:p>
            <a:r>
              <a:rPr lang="en-US" dirty="0"/>
              <a:t>Plan for oversight of federal award funds </a:t>
            </a:r>
          </a:p>
        </p:txBody>
      </p:sp>
    </p:spTree>
    <p:extLst>
      <p:ext uri="{BB962C8B-B14F-4D97-AF65-F5344CB8AC3E}">
        <p14:creationId xmlns:p14="http://schemas.microsoft.com/office/powerpoint/2010/main" val="243513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769F93F-9D33-47BA-A6B7-CD1F735376C6}"/>
              </a:ext>
            </a:extLst>
          </p:cNvPr>
          <p:cNvGraphicFramePr>
            <a:graphicFrameLocks noGrp="1"/>
          </p:cNvGraphicFramePr>
          <p:nvPr>
            <p:extLst>
              <p:ext uri="{D42A27DB-BD31-4B8C-83A1-F6EECF244321}">
                <p14:modId xmlns:p14="http://schemas.microsoft.com/office/powerpoint/2010/main" val="2902116658"/>
              </p:ext>
            </p:extLst>
          </p:nvPr>
        </p:nvGraphicFramePr>
        <p:xfrm>
          <a:off x="293914" y="555173"/>
          <a:ext cx="11898086" cy="5832661"/>
        </p:xfrm>
        <a:graphic>
          <a:graphicData uri="http://schemas.openxmlformats.org/drawingml/2006/table">
            <a:tbl>
              <a:tblPr firstRow="1" firstCol="1" bandRow="1">
                <a:tableStyleId>{3B4B98B0-60AC-42C2-AFA5-B58CD77FA1E5}</a:tableStyleId>
              </a:tblPr>
              <a:tblGrid>
                <a:gridCol w="8245929">
                  <a:extLst>
                    <a:ext uri="{9D8B030D-6E8A-4147-A177-3AD203B41FA5}">
                      <a16:colId xmlns:a16="http://schemas.microsoft.com/office/drawing/2014/main" val="945253757"/>
                    </a:ext>
                  </a:extLst>
                </a:gridCol>
                <a:gridCol w="3652157">
                  <a:extLst>
                    <a:ext uri="{9D8B030D-6E8A-4147-A177-3AD203B41FA5}">
                      <a16:colId xmlns:a16="http://schemas.microsoft.com/office/drawing/2014/main" val="4266141339"/>
                    </a:ext>
                  </a:extLst>
                </a:gridCol>
              </a:tblGrid>
              <a:tr h="473527">
                <a:tc>
                  <a:txBody>
                    <a:bodyPr/>
                    <a:lstStyle/>
                    <a:p>
                      <a:pPr marL="0" marR="0" algn="ctr">
                        <a:lnSpc>
                          <a:spcPct val="107000"/>
                        </a:lnSpc>
                        <a:spcBef>
                          <a:spcPts val="0"/>
                        </a:spcBef>
                        <a:spcAft>
                          <a:spcPts val="0"/>
                        </a:spcAft>
                      </a:pPr>
                      <a:r>
                        <a:rPr lang="en-US" sz="2000" dirty="0">
                          <a:effectLst/>
                        </a:rPr>
                        <a:t>SECTION</a:t>
                      </a:r>
                    </a:p>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000">
                          <a:effectLst/>
                        </a:rPr>
                        <a:t>POINTS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2583928577"/>
                  </a:ext>
                </a:extLst>
              </a:tr>
              <a:tr h="318953">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Activity One – Needs Assessment </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highlight>
                            <a:srgbClr val="FFFF00"/>
                          </a:highlight>
                        </a:rPr>
                        <a:t>10</a:t>
                      </a:r>
                      <a:endParaRPr lang="en-US" sz="2400" b="1" dirty="0">
                        <a:effectLst/>
                        <a:highlight>
                          <a:srgbClr val="FFFF00"/>
                        </a:highligh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656443643"/>
                  </a:ext>
                </a:extLst>
              </a:tr>
              <a:tr h="365041">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Activity Two – Strategic Plan</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rPr>
                        <a:t>9</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1730203826"/>
                  </a:ext>
                </a:extLst>
              </a:tr>
              <a:tr h="411035">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Activity Three – Maximizing Parental Knowledge and Choice</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rPr>
                        <a:t>7 </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3439598993"/>
                  </a:ext>
                </a:extLst>
              </a:tr>
              <a:tr h="365041">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Activity Four – Best Practices</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rPr>
                        <a:t>7</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3851784689"/>
                  </a:ext>
                </a:extLst>
              </a:tr>
              <a:tr h="365041">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Activity Five – Improving Overall Quality </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rPr>
                        <a:t>8</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537003305"/>
                  </a:ext>
                </a:extLst>
              </a:tr>
              <a:tr h="365041">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Organizational Capacity and Management</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rPr>
                        <a:t>8</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1653826166"/>
                  </a:ext>
                </a:extLst>
              </a:tr>
              <a:tr h="375248">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Mixed Delivery System Description and Vision Statement</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rPr>
                        <a:t>8</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1661001818"/>
                  </a:ext>
                </a:extLst>
              </a:tr>
              <a:tr h="365041">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Timeline</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rPr>
                        <a:t>7</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1580413062"/>
                  </a:ext>
                </a:extLst>
              </a:tr>
              <a:tr h="375248">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Program Performance and Evaluation</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highlight>
                            <a:srgbClr val="FFFF00"/>
                          </a:highlight>
                        </a:rPr>
                        <a:t>12</a:t>
                      </a:r>
                      <a:endParaRPr lang="en-US" sz="2400" b="1" dirty="0">
                        <a:effectLst/>
                        <a:highlight>
                          <a:srgbClr val="FFFF00"/>
                        </a:highligh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3577925870"/>
                  </a:ext>
                </a:extLst>
              </a:tr>
              <a:tr h="365041">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Logic Model</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highlight>
                            <a:srgbClr val="FFFF00"/>
                          </a:highlight>
                        </a:rPr>
                        <a:t>9</a:t>
                      </a:r>
                      <a:endParaRPr lang="en-US" sz="2400" b="1" dirty="0">
                        <a:effectLst/>
                        <a:highlight>
                          <a:srgbClr val="FFFF00"/>
                        </a:highligh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1220298790"/>
                  </a:ext>
                </a:extLst>
              </a:tr>
              <a:tr h="365041">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Sustainability Plan</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rPr>
                        <a:t>4</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66458789"/>
                  </a:ext>
                </a:extLst>
              </a:tr>
              <a:tr h="464493">
                <a:tc>
                  <a:txBody>
                    <a:bodyPr/>
                    <a:lstStyle/>
                    <a:p>
                      <a:pPr marL="0" marR="0" algn="l">
                        <a:lnSpc>
                          <a:spcPct val="107000"/>
                        </a:lnSpc>
                        <a:spcBef>
                          <a:spcPts val="0"/>
                        </a:spcBef>
                        <a:spcAft>
                          <a:spcPts val="0"/>
                        </a:spcAft>
                      </a:pPr>
                      <a:r>
                        <a:rPr lang="en-US" sz="2400" b="1" dirty="0">
                          <a:effectLst/>
                          <a:latin typeface="Arial Narrow" panose="020B0606020202030204" pitchFamily="34" charset="0"/>
                        </a:rPr>
                        <a:t>  Budget and Budget Justification</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highlight>
                            <a:srgbClr val="FFFF00"/>
                          </a:highlight>
                        </a:rPr>
                        <a:t>11</a:t>
                      </a:r>
                      <a:endParaRPr lang="en-US" sz="2400" b="1" dirty="0">
                        <a:effectLst/>
                        <a:highlight>
                          <a:srgbClr val="FFFF00"/>
                        </a:highligh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1416355906"/>
                  </a:ext>
                </a:extLst>
              </a:tr>
              <a:tr h="375248">
                <a:tc>
                  <a:txBody>
                    <a:bodyPr/>
                    <a:lstStyle/>
                    <a:p>
                      <a:pPr marL="0" marR="0" algn="l">
                        <a:lnSpc>
                          <a:spcPct val="107000"/>
                        </a:lnSpc>
                        <a:spcBef>
                          <a:spcPts val="0"/>
                        </a:spcBef>
                        <a:spcAft>
                          <a:spcPts val="0"/>
                        </a:spcAft>
                      </a:pPr>
                      <a:r>
                        <a:rPr lang="en-US" sz="2000" b="1" dirty="0">
                          <a:effectLst/>
                          <a:latin typeface="Arial Narrow" panose="020B0606020202030204" pitchFamily="34" charset="0"/>
                        </a:rPr>
                        <a:t>  BONUS POINTS - Unduplicated Child Count Explanation </a:t>
                      </a:r>
                      <a:endParaRPr lang="en-US" sz="20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tc>
                  <a:txBody>
                    <a:bodyPr/>
                    <a:lstStyle/>
                    <a:p>
                      <a:pPr marL="0" marR="0" algn="ctr">
                        <a:lnSpc>
                          <a:spcPct val="107000"/>
                        </a:lnSpc>
                        <a:spcBef>
                          <a:spcPts val="0"/>
                        </a:spcBef>
                        <a:spcAft>
                          <a:spcPts val="0"/>
                        </a:spcAft>
                      </a:pPr>
                      <a:r>
                        <a:rPr lang="en-US" sz="2400" b="1" dirty="0">
                          <a:effectLst/>
                        </a:rPr>
                        <a:t>5</a:t>
                      </a:r>
                      <a:endParaRPr lang="en-US" sz="24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4084" marR="64084" marT="0" marB="0"/>
                </a:tc>
                <a:extLst>
                  <a:ext uri="{0D108BD9-81ED-4DB2-BD59-A6C34878D82A}">
                    <a16:rowId xmlns:a16="http://schemas.microsoft.com/office/drawing/2014/main" val="4227103600"/>
                  </a:ext>
                </a:extLst>
              </a:tr>
            </a:tbl>
          </a:graphicData>
        </a:graphic>
      </p:graphicFrame>
    </p:spTree>
    <p:extLst>
      <p:ext uri="{BB962C8B-B14F-4D97-AF65-F5344CB8AC3E}">
        <p14:creationId xmlns:p14="http://schemas.microsoft.com/office/powerpoint/2010/main" val="2565660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3AE1-0965-4589-9DF7-55343A322377}"/>
              </a:ext>
            </a:extLst>
          </p:cNvPr>
          <p:cNvSpPr>
            <a:spLocks noGrp="1"/>
          </p:cNvSpPr>
          <p:nvPr>
            <p:ph type="title"/>
          </p:nvPr>
        </p:nvSpPr>
        <p:spPr>
          <a:xfrm>
            <a:off x="-839755" y="1063689"/>
            <a:ext cx="12422155" cy="914401"/>
          </a:xfrm>
        </p:spPr>
        <p:txBody>
          <a:bodyPr>
            <a:normAutofit/>
          </a:bodyPr>
          <a:lstStyle/>
          <a:p>
            <a:r>
              <a:rPr lang="en-US" dirty="0"/>
              <a:t>Timeline </a:t>
            </a:r>
          </a:p>
        </p:txBody>
      </p:sp>
      <p:sp>
        <p:nvSpPr>
          <p:cNvPr id="3" name="Content Placeholder 2">
            <a:extLst>
              <a:ext uri="{FF2B5EF4-FFF2-40B4-BE49-F238E27FC236}">
                <a16:creationId xmlns:a16="http://schemas.microsoft.com/office/drawing/2014/main" id="{D6FA2EE5-EFD9-462C-B2E3-FAD4063D4778}"/>
              </a:ext>
            </a:extLst>
          </p:cNvPr>
          <p:cNvSpPr>
            <a:spLocks noGrp="1"/>
          </p:cNvSpPr>
          <p:nvPr>
            <p:ph idx="1"/>
          </p:nvPr>
        </p:nvSpPr>
        <p:spPr>
          <a:xfrm>
            <a:off x="1822580" y="2425959"/>
            <a:ext cx="10972800" cy="4147544"/>
          </a:xfrm>
        </p:spPr>
        <p:txBody>
          <a:bodyPr/>
          <a:lstStyle/>
          <a:p>
            <a:r>
              <a:rPr lang="en-US" dirty="0"/>
              <a:t>FOA posted Friday, September 7</a:t>
            </a:r>
            <a:r>
              <a:rPr lang="en-US" baseline="30000" dirty="0"/>
              <a:t>th</a:t>
            </a:r>
            <a:r>
              <a:rPr lang="en-US" dirty="0"/>
              <a:t>  </a:t>
            </a:r>
          </a:p>
          <a:p>
            <a:r>
              <a:rPr lang="en-US" dirty="0"/>
              <a:t>5 weeks to work on the grant</a:t>
            </a:r>
          </a:p>
          <a:p>
            <a:r>
              <a:rPr lang="en-US" dirty="0"/>
              <a:t>Hard Stop for CCF Friday, October 19</a:t>
            </a:r>
            <a:r>
              <a:rPr lang="en-US" baseline="30000" dirty="0"/>
              <a:t>th</a:t>
            </a:r>
            <a:r>
              <a:rPr lang="en-US" dirty="0"/>
              <a:t> </a:t>
            </a:r>
          </a:p>
          <a:p>
            <a:r>
              <a:rPr lang="en-US" dirty="0"/>
              <a:t>Grant due Tuesday, November 6</a:t>
            </a:r>
            <a:r>
              <a:rPr lang="en-US" baseline="30000" dirty="0"/>
              <a:t>th</a:t>
            </a:r>
            <a:r>
              <a:rPr lang="en-US" dirty="0"/>
              <a:t>  </a:t>
            </a:r>
          </a:p>
        </p:txBody>
      </p:sp>
    </p:spTree>
    <p:extLst>
      <p:ext uri="{BB962C8B-B14F-4D97-AF65-F5344CB8AC3E}">
        <p14:creationId xmlns:p14="http://schemas.microsoft.com/office/powerpoint/2010/main" val="539372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94CBC-3068-4832-9536-FA559F20C287}"/>
              </a:ext>
            </a:extLst>
          </p:cNvPr>
          <p:cNvSpPr>
            <a:spLocks noGrp="1"/>
          </p:cNvSpPr>
          <p:nvPr>
            <p:ph type="title"/>
          </p:nvPr>
        </p:nvSpPr>
        <p:spPr/>
        <p:txBody>
          <a:bodyPr>
            <a:noAutofit/>
          </a:bodyPr>
          <a:lstStyle/>
          <a:p>
            <a:pPr algn="l"/>
            <a:r>
              <a:rPr lang="en-US" sz="4000" dirty="0"/>
              <a:t>Brainstorming – Create a Strong Application</a:t>
            </a:r>
          </a:p>
        </p:txBody>
      </p:sp>
      <p:sp>
        <p:nvSpPr>
          <p:cNvPr id="5" name="Content Placeholder 4">
            <a:extLst>
              <a:ext uri="{FF2B5EF4-FFF2-40B4-BE49-F238E27FC236}">
                <a16:creationId xmlns:a16="http://schemas.microsoft.com/office/drawing/2014/main" id="{6D12622D-E207-42C6-AA27-9FD8A9736825}"/>
              </a:ext>
            </a:extLst>
          </p:cNvPr>
          <p:cNvSpPr>
            <a:spLocks noGrp="1"/>
          </p:cNvSpPr>
          <p:nvPr>
            <p:ph idx="1"/>
          </p:nvPr>
        </p:nvSpPr>
        <p:spPr/>
        <p:txBody>
          <a:bodyPr>
            <a:normAutofit fontScale="85000" lnSpcReduction="20000"/>
          </a:bodyPr>
          <a:lstStyle/>
          <a:p>
            <a:r>
              <a:rPr lang="en-US" dirty="0"/>
              <a:t>What is the state currently doing well that could be expanded? </a:t>
            </a:r>
          </a:p>
          <a:p>
            <a:r>
              <a:rPr lang="en-US" dirty="0"/>
              <a:t>Where are the gaps in the system (geographic, by population, type of care/experience)?</a:t>
            </a:r>
          </a:p>
          <a:p>
            <a:r>
              <a:rPr lang="en-US" dirty="0"/>
              <a:t>Where is the state currently coordinating services?  Where are gaps in coordination and how could they be addressed? </a:t>
            </a:r>
          </a:p>
          <a:p>
            <a:r>
              <a:rPr lang="en-US" dirty="0"/>
              <a:t>How could the state improve parental choice across the birth to five spectrum?  What is preventing this from happening now? </a:t>
            </a:r>
          </a:p>
          <a:p>
            <a:r>
              <a:rPr lang="en-US" dirty="0"/>
              <a:t>What should the state’s priorities be to improve quality across the birth to five early childhood system?  </a:t>
            </a:r>
          </a:p>
          <a:p>
            <a:endParaRPr lang="en-US" dirty="0"/>
          </a:p>
        </p:txBody>
      </p:sp>
    </p:spTree>
    <p:extLst>
      <p:ext uri="{BB962C8B-B14F-4D97-AF65-F5344CB8AC3E}">
        <p14:creationId xmlns:p14="http://schemas.microsoft.com/office/powerpoint/2010/main" val="808838713"/>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 Banding slides  CCF</Template>
  <TotalTime>2048</TotalTime>
  <Words>1459</Words>
  <Application>Microsoft Office PowerPoint</Application>
  <PresentationFormat>Widescreen</PresentationFormat>
  <Paragraphs>185</Paragraphs>
  <Slides>10</Slides>
  <Notes>10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10</vt:i4>
      </vt:variant>
    </vt:vector>
  </HeadingPairs>
  <TitlesOfParts>
    <vt:vector size="16" baseType="lpstr">
      <vt:lpstr>Arial</vt:lpstr>
      <vt:lpstr>Arial Narrow</vt:lpstr>
      <vt:lpstr>Calibri</vt:lpstr>
      <vt:lpstr>Cover Master</vt:lpstr>
      <vt:lpstr>Section Master</vt:lpstr>
      <vt:lpstr>2_Custom Design</vt:lpstr>
      <vt:lpstr>Preschool Development Grant Birth through Five (PDG B-5)</vt:lpstr>
      <vt:lpstr>PDG B-5</vt:lpstr>
      <vt:lpstr>PDG B-5</vt:lpstr>
      <vt:lpstr>State Agency Contributions </vt:lpstr>
      <vt:lpstr>Stakeholders Listed in the Grant</vt:lpstr>
      <vt:lpstr>Contents of the Grant Application </vt:lpstr>
      <vt:lpstr>PowerPoint Presentation</vt:lpstr>
      <vt:lpstr>Timeline </vt:lpstr>
      <vt:lpstr>Brainstorming – Create a Strong Application</vt:lpstr>
      <vt:lpstr>Next Steps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PDG B-5</dc:title>
  <dc:creator>Bohn, Cate (CCF)</dc:creator>
  <cp:lastModifiedBy>Jessica Krupski</cp:lastModifiedBy>
  <cp:revision>58</cp:revision>
  <cp:lastPrinted>2018-09-16T16:09:46Z</cp:lastPrinted>
  <dcterms:created xsi:type="dcterms:W3CDTF">2018-09-13T20:14:52Z</dcterms:created>
  <dcterms:modified xsi:type="dcterms:W3CDTF">2019-02-01T02:30:33Z</dcterms:modified>
</cp:coreProperties>
</file>