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4" r:id="rId4"/>
    <p:sldId id="259" r:id="rId5"/>
    <p:sldId id="263" r:id="rId6"/>
    <p:sldId id="268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3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A738E0-19DF-4B0D-871A-660A474EEBD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FDF1D3-C01C-4BFB-B400-9162F04B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7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BD42AB-0BEC-4F85-AAF0-5D678C43D5D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C96F77-D35D-4DB5-BDC6-2BA9CED1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</a:t>
            </a:r>
            <a:r>
              <a:rPr lang="en-US" baseline="0" dirty="0"/>
              <a:t> you for the opportunity to be here today to share a little bit about the power to the profession.</a:t>
            </a:r>
          </a:p>
          <a:p>
            <a:r>
              <a:rPr lang="en-US" baseline="0" dirty="0"/>
              <a:t>How many have heard of this initiative?</a:t>
            </a:r>
          </a:p>
          <a:p>
            <a:r>
              <a:rPr lang="en-US" baseline="0" dirty="0"/>
              <a:t>How many have responded to the requests for feedback?  Has CCAA sent out surveys?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6F77-D35D-4DB5-BDC6-2BA9CED1FF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</a:t>
            </a:r>
            <a:r>
              <a:rPr lang="en-US" baseline="0" dirty="0"/>
              <a:t> year collaborative initiative; a national conversation designed to put the early childhood field itself front and center with many opportunities for engagement and input throughout the two years.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6F77-D35D-4DB5-BDC6-2BA9CED1FF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6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6F77-D35D-4DB5-BDC6-2BA9CED1FF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7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6F77-D35D-4DB5-BDC6-2BA9CED1FF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6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6F77-D35D-4DB5-BDC6-2BA9CED1FF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26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6F77-D35D-4DB5-BDC6-2BA9CED1FF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5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703F-F77C-426C-88DB-A992B364439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CEE9AF-34F0-4BE3-8FA6-54B14BB3E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703F-F77C-426C-88DB-A992B364439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E9AF-34F0-4BE3-8FA6-54B14BB3E2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BCEE9AF-34F0-4BE3-8FA6-54B14BB3E2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703F-F77C-426C-88DB-A992B364439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703F-F77C-426C-88DB-A992B364439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BCEE9AF-34F0-4BE3-8FA6-54B14BB3E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703F-F77C-426C-88DB-A992B364439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CEE9AF-34F0-4BE3-8FA6-54B14BB3E2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5F6703F-F77C-426C-88DB-A992B364439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E9AF-34F0-4BE3-8FA6-54B14BB3E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703F-F77C-426C-88DB-A992B364439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BCEE9AF-34F0-4BE3-8FA6-54B14BB3E29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703F-F77C-426C-88DB-A992B364439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BCEE9AF-34F0-4BE3-8FA6-54B14BB3E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703F-F77C-426C-88DB-A992B364439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EE9AF-34F0-4BE3-8FA6-54B14BB3E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CEE9AF-34F0-4BE3-8FA6-54B14BB3E29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703F-F77C-426C-88DB-A992B364439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BCEE9AF-34F0-4BE3-8FA6-54B14BB3E2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5F6703F-F77C-426C-88DB-A992B364439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5F6703F-F77C-426C-88DB-A992B364439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CEE9AF-34F0-4BE3-8FA6-54B14BB3E29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2p@naeyc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124200"/>
            <a:ext cx="8763000" cy="1752600"/>
          </a:xfrm>
        </p:spPr>
        <p:txBody>
          <a:bodyPr>
            <a:normAutofit/>
          </a:bodyPr>
          <a:lstStyle/>
          <a:p>
            <a:r>
              <a:rPr lang="en-US" sz="2400" dirty="0"/>
              <a:t>Power to the Profession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2148"/>
            <a:ext cx="5917786" cy="19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Shares\Data\NYSAEYC Libraries\Office Administration\Logos\2014 Logo_Original Art\NYSAEYC rgb - Transparent 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3366732" cy="8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71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 the Profession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2" y="1770838"/>
            <a:ext cx="7968163" cy="408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400800"/>
            <a:ext cx="39925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58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Goals…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11" y="1837900"/>
            <a:ext cx="8315665" cy="39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400800"/>
            <a:ext cx="39925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79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What…8 Decision Cycles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5462" y="1752598"/>
            <a:ext cx="4406537" cy="4297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90563" indent="-295275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5"/>
              </a:buClr>
              <a:buSzPct val="100000"/>
              <a:buFont typeface="Lucida Grande"/>
              <a:buChar char="›"/>
              <a:defRPr sz="28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23938" indent="-284163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19213" indent="-295275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50000"/>
              <a:buFont typeface="Wingdings" charset="2"/>
              <a:buChar char=""/>
              <a:defRPr sz="20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03375" indent="-284163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Lucida Grande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E7E8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Professional Identity and Boundary</a:t>
            </a:r>
          </a:p>
          <a:p>
            <a:pPr marL="690563" marR="0" lvl="1" indent="-295275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7E8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Advancing, Influencing &amp; Governing vs. Influencing &amp; Partnering      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E7E8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Competencies (General)</a:t>
            </a:r>
          </a:p>
          <a:p>
            <a:pPr marL="690563" marR="0" lvl="1" indent="-295275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7E8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Know, Understand, Demonstrate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E7E8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Competencies (Specialized)</a:t>
            </a:r>
          </a:p>
          <a:p>
            <a:pPr marL="690563" marR="0" lvl="1" indent="-295275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7E8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Know, Understand, Demonstrate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E7E8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 Competency Attainment Source</a:t>
            </a:r>
          </a:p>
          <a:p>
            <a:pPr marL="914400" marR="0" lvl="1" indent="-51435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7E8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IHEs and non-IHEs where competencies can be earned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6E7E8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6E7E8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0941" y="1828800"/>
            <a:ext cx="4360659" cy="3739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>
                <a:solidFill>
                  <a:srgbClr val="E6E7E8">
                    <a:lumMod val="10000"/>
                  </a:srgbClr>
                </a:solidFill>
                <a:latin typeface="Arial"/>
              </a:rPr>
              <a:t>5. Qualifications and Pathways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6E7E8">
                    <a:lumMod val="10000"/>
                  </a:srgbClr>
                </a:solidFill>
                <a:latin typeface="Arial"/>
              </a:rPr>
              <a:t>3-4 Levels of Mastery </a:t>
            </a:r>
          </a:p>
          <a:p>
            <a:pPr marL="0" indent="0">
              <a:buFont typeface="Arial"/>
              <a:buNone/>
            </a:pPr>
            <a:endParaRPr lang="en-US" sz="1600" b="1" dirty="0">
              <a:solidFill>
                <a:srgbClr val="E6E7E8">
                  <a:lumMod val="10000"/>
                </a:srgbClr>
              </a:solidFill>
              <a:latin typeface="Arial"/>
            </a:endParaRPr>
          </a:p>
          <a:p>
            <a:pPr marL="0" indent="0">
              <a:buFont typeface="Arial"/>
              <a:buNone/>
            </a:pPr>
            <a:r>
              <a:rPr lang="en-US" sz="1600" b="1" dirty="0">
                <a:solidFill>
                  <a:srgbClr val="E6E7E8">
                    <a:lumMod val="10000"/>
                  </a:srgbClr>
                </a:solidFill>
                <a:latin typeface="Arial"/>
              </a:rPr>
              <a:t>6. Compensation Recommendation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6E7E8">
                    <a:lumMod val="10000"/>
                  </a:srgbClr>
                </a:solidFill>
                <a:latin typeface="Arial"/>
              </a:rPr>
              <a:t>Recommendation Per Level of Mastery</a:t>
            </a:r>
          </a:p>
          <a:p>
            <a:pPr marL="457200" lvl="1" indent="0">
              <a:buFont typeface="Arial"/>
              <a:buNone/>
            </a:pPr>
            <a:endParaRPr lang="en-US" sz="1600" dirty="0">
              <a:solidFill>
                <a:srgbClr val="E6E7E8">
                  <a:lumMod val="10000"/>
                </a:srgbClr>
              </a:solidFill>
              <a:latin typeface="Arial"/>
            </a:endParaRPr>
          </a:p>
          <a:p>
            <a:pPr marL="0" indent="0">
              <a:buFont typeface="Arial"/>
              <a:buNone/>
            </a:pPr>
            <a:r>
              <a:rPr lang="en-US" sz="1600" b="1" dirty="0">
                <a:solidFill>
                  <a:srgbClr val="E6E7E8">
                    <a:lumMod val="10000"/>
                  </a:srgbClr>
                </a:solidFill>
                <a:latin typeface="Arial"/>
              </a:rPr>
              <a:t>7. Required Accountability and Quality 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E6E7E8">
                    <a:lumMod val="10000"/>
                  </a:srgbClr>
                </a:solidFill>
                <a:latin typeface="Arial"/>
              </a:rPr>
              <a:t>    Assurance </a:t>
            </a:r>
          </a:p>
          <a:p>
            <a:pPr marL="0" indent="0">
              <a:buFont typeface="Arial"/>
              <a:buNone/>
            </a:pPr>
            <a:r>
              <a:rPr lang="en-US" sz="1600" b="1" dirty="0">
                <a:solidFill>
                  <a:srgbClr val="E6E7E8">
                    <a:lumMod val="10000"/>
                  </a:srgbClr>
                </a:solidFill>
                <a:latin typeface="Arial"/>
              </a:rPr>
              <a:t>  </a:t>
            </a:r>
            <a:r>
              <a:rPr lang="en-US" sz="1600" dirty="0">
                <a:solidFill>
                  <a:srgbClr val="E6E7E8">
                    <a:lumMod val="10000"/>
                  </a:srgbClr>
                </a:solidFill>
                <a:latin typeface="Arial"/>
              </a:rPr>
              <a:t>Certification (Eligibility and Exam)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6E7E8">
                    <a:lumMod val="10000"/>
                  </a:srgbClr>
                </a:solidFill>
                <a:latin typeface="Arial"/>
              </a:rPr>
              <a:t>Approved Competency Attainment Source (IHEs and non-IHEs)</a:t>
            </a:r>
          </a:p>
          <a:p>
            <a:pPr marL="400050" lvl="1" indent="0">
              <a:buNone/>
            </a:pPr>
            <a:endParaRPr lang="en-US" sz="1600" dirty="0">
              <a:solidFill>
                <a:srgbClr val="E6E7E8">
                  <a:lumMod val="10000"/>
                </a:srgbClr>
              </a:solidFill>
              <a:latin typeface="Arial"/>
            </a:endParaRPr>
          </a:p>
          <a:p>
            <a:pPr marL="0" indent="0">
              <a:buFont typeface="Arial"/>
              <a:buNone/>
            </a:pPr>
            <a:r>
              <a:rPr lang="en-US" sz="1600" b="1" dirty="0">
                <a:solidFill>
                  <a:srgbClr val="E6E7E8">
                    <a:lumMod val="10000"/>
                  </a:srgbClr>
                </a:solidFill>
                <a:latin typeface="Arial"/>
              </a:rPr>
              <a:t>8. Required Support and Infrastructure 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6E7E8">
                    <a:lumMod val="10000"/>
                  </a:srgbClr>
                </a:solidFill>
                <a:latin typeface="Arial"/>
              </a:rPr>
              <a:t>Educator, Higher Education, Program, State, Association</a:t>
            </a:r>
          </a:p>
          <a:p>
            <a:pPr marL="0" indent="0">
              <a:buFont typeface="Arial"/>
              <a:buNone/>
            </a:pPr>
            <a:endParaRPr lang="en-US" sz="1600" dirty="0">
              <a:solidFill>
                <a:srgbClr val="E6E7E8">
                  <a:lumMod val="10000"/>
                </a:srgbClr>
              </a:solidFill>
              <a:latin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US" sz="1600" dirty="0">
              <a:solidFill>
                <a:srgbClr val="E6E7E8">
                  <a:lumMod val="10000"/>
                </a:srgbClr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1" y="5757574"/>
            <a:ext cx="4685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Transition to Finalizing and Implementing</a:t>
            </a:r>
          </a:p>
          <a:p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Policy and Financing Agenda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60" y="6370767"/>
            <a:ext cx="39925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5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Our Role…Give voice to defining our profession.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400800"/>
            <a:ext cx="3993226" cy="3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696122"/>
            <a:ext cx="8534400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6E7E8">
                    <a:lumMod val="25000"/>
                  </a:srgbClr>
                </a:solidFill>
                <a:latin typeface="Arial"/>
                <a:cs typeface="Arial"/>
              </a:rPr>
              <a:t>Surveys</a:t>
            </a:r>
          </a:p>
          <a:p>
            <a:pPr marL="457200" lvl="0" indent="-457200" defTabSz="4572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6E7E8">
                    <a:lumMod val="25000"/>
                  </a:srgbClr>
                </a:solidFill>
                <a:latin typeface="Arial"/>
                <a:cs typeface="Arial"/>
              </a:rPr>
              <a:t>Focus Groups</a:t>
            </a:r>
          </a:p>
          <a:p>
            <a:pPr marL="457200" lvl="0" indent="-457200" defTabSz="4572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6E7E8">
                    <a:lumMod val="25000"/>
                  </a:srgbClr>
                </a:solidFill>
                <a:latin typeface="Arial"/>
                <a:cs typeface="Arial"/>
              </a:rPr>
              <a:t>Virtual Town Halls</a:t>
            </a:r>
          </a:p>
          <a:p>
            <a:pPr marL="457200" lvl="0" indent="-457200" defTabSz="4572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6E7E8">
                    <a:lumMod val="25000"/>
                  </a:srgbClr>
                </a:solidFill>
                <a:latin typeface="Arial"/>
                <a:cs typeface="Arial"/>
              </a:rPr>
              <a:t>Sign up for mailing list (</a:t>
            </a:r>
            <a:r>
              <a:rPr lang="en-US" sz="3200" dirty="0">
                <a:solidFill>
                  <a:srgbClr val="E6E7E8">
                    <a:lumMod val="25000"/>
                  </a:srgbClr>
                </a:solidFill>
                <a:latin typeface="Arial"/>
                <a:cs typeface="Arial"/>
                <a:hlinkClick r:id="rId4"/>
              </a:rPr>
              <a:t>p2p@naeyc.org</a:t>
            </a:r>
            <a:r>
              <a:rPr lang="en-US" sz="3200" dirty="0">
                <a:solidFill>
                  <a:srgbClr val="E6E7E8">
                    <a:lumMod val="25000"/>
                  </a:srgbClr>
                </a:solidFill>
                <a:latin typeface="Arial"/>
                <a:cs typeface="Arial"/>
              </a:rPr>
              <a:t>)</a:t>
            </a:r>
          </a:p>
          <a:p>
            <a:pPr marL="457200" lvl="0" indent="-457200" defTabSz="4572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6E7E8">
                    <a:lumMod val="25000"/>
                  </a:srgbClr>
                </a:solidFill>
                <a:latin typeface="Arial"/>
                <a:cs typeface="Arial"/>
              </a:rPr>
              <a:t>Connect with local affiliates</a:t>
            </a:r>
          </a:p>
        </p:txBody>
      </p:sp>
    </p:spTree>
    <p:extLst>
      <p:ext uri="{BB962C8B-B14F-4D97-AF65-F5344CB8AC3E}">
        <p14:creationId xmlns:p14="http://schemas.microsoft.com/office/powerpoint/2010/main" val="369521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Discussions</a:t>
            </a:r>
          </a:p>
        </p:txBody>
      </p:sp>
      <p:pic>
        <p:nvPicPr>
          <p:cNvPr id="11272" name="Picture 8" descr="Image result for q&amp;a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28" y="1685925"/>
            <a:ext cx="5293387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5334000"/>
            <a:ext cx="405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Thank you!!!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1937" y="6324600"/>
            <a:ext cx="4128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http://www.naeyc.org/profession/</a:t>
            </a:r>
          </a:p>
        </p:txBody>
      </p:sp>
    </p:spTree>
    <p:extLst>
      <p:ext uri="{BB962C8B-B14F-4D97-AF65-F5344CB8AC3E}">
        <p14:creationId xmlns:p14="http://schemas.microsoft.com/office/powerpoint/2010/main" val="1641610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263</Words>
  <Application>Microsoft Office PowerPoint</Application>
  <PresentationFormat>On-screen Show (4:3)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Wingdings</vt:lpstr>
      <vt:lpstr>Wingdings 2</vt:lpstr>
      <vt:lpstr>Civic</vt:lpstr>
      <vt:lpstr>PowerPoint Presentation</vt:lpstr>
      <vt:lpstr>Power to the Profession</vt:lpstr>
      <vt:lpstr>The Goals…</vt:lpstr>
      <vt:lpstr>The What…8 Decision Cycles</vt:lpstr>
      <vt:lpstr>Our Role…Give voice to defining our profession.</vt:lpstr>
      <vt:lpstr>Questions &amp;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Kerr</dc:creator>
  <cp:lastModifiedBy>Jessica Krupski</cp:lastModifiedBy>
  <cp:revision>19</cp:revision>
  <cp:lastPrinted>2017-05-10T14:47:04Z</cp:lastPrinted>
  <dcterms:created xsi:type="dcterms:W3CDTF">2017-04-26T12:20:50Z</dcterms:created>
  <dcterms:modified xsi:type="dcterms:W3CDTF">2019-02-08T04:44:27Z</dcterms:modified>
</cp:coreProperties>
</file>