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550ddf67bb_0_122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1550ddf67bb_0_1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45" name="Google Shape;145;g1550ddf67bb_0_122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550ddf67bb_0_130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g1550ddf67bb_0_1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54" name="Google Shape;154;g1550ddf67bb_0_130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550ddf67bb_0_137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1550ddf67bb_0_1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63" name="Google Shape;163;g1550ddf67bb_0_137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550ddf67bb_0_144:notes"/>
          <p:cNvSpPr/>
          <p:nvPr>
            <p:ph idx="2" type="sldImg"/>
          </p:nvPr>
        </p:nvSpPr>
        <p:spPr>
          <a:xfrm>
            <a:off x="729258" y="1143000"/>
            <a:ext cx="5399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1550ddf67bb_0_1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50" lIns="91100" spcFirstLastPara="1" rIns="91100" wrap="square" tIns="455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73" name="Google Shape;173;g1550ddf67bb_0_144:notes"/>
          <p:cNvSpPr txBox="1"/>
          <p:nvPr>
            <p:ph idx="12" type="sldNum"/>
          </p:nvPr>
        </p:nvSpPr>
        <p:spPr>
          <a:xfrm>
            <a:off x="3884613" y="8685213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550" lIns="91100" spcFirstLastPara="1" rIns="91100" wrap="square" tIns="455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" sz="1300"/>
              <a:t>‹#›</a:t>
            </a:fld>
            <a:endParaRPr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675159" y="4693256"/>
            <a:ext cx="82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0" name="Google Shape;90;p18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0" name="Google Shape;10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9" name="Google Shape;109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3" name="Google Shape;113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8" name="Google Shape;118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9" name="Google Shape;119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9669" y="4549762"/>
            <a:ext cx="958650" cy="491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4472C4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72C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ctrTitle"/>
          </p:nvPr>
        </p:nvSpPr>
        <p:spPr>
          <a:xfrm>
            <a:off x="3185750" y="1545450"/>
            <a:ext cx="5958000" cy="2052600"/>
          </a:xfrm>
          <a:prstGeom prst="rect">
            <a:avLst/>
          </a:prstGeom>
          <a:solidFill>
            <a:srgbClr val="FFD966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Entering Classroom Coaching Logs</a:t>
            </a:r>
            <a:endParaRPr/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725" y="1344538"/>
            <a:ext cx="2454425" cy="245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0" y="0"/>
            <a:ext cx="9144000" cy="62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b="1" lang="en" sz="3500">
                <a:latin typeface="Arial"/>
                <a:ea typeface="Arial"/>
                <a:cs typeface="Arial"/>
                <a:sym typeface="Arial"/>
              </a:rPr>
              <a:t>One the home page</a:t>
            </a:r>
            <a:r>
              <a:rPr b="1" lang="en" sz="3500">
                <a:latin typeface="Arial"/>
                <a:ea typeface="Arial"/>
                <a:cs typeface="Arial"/>
                <a:sym typeface="Arial"/>
              </a:rPr>
              <a:t> </a:t>
            </a:r>
            <a:endParaRPr b="1"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963050" y="2128725"/>
            <a:ext cx="3121500" cy="12468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1714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Begin by selecting the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/>
              <a:t>“Classroom Coaching Logs” tab on the PIDS home page.</a:t>
            </a:r>
            <a:endParaRPr/>
          </a:p>
        </p:txBody>
      </p:sp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 b="0" l="0" r="3614" t="0"/>
          <a:stretch/>
        </p:blipFill>
        <p:spPr>
          <a:xfrm>
            <a:off x="4872125" y="867125"/>
            <a:ext cx="2683725" cy="3770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6"/>
          <p:cNvSpPr/>
          <p:nvPr/>
        </p:nvSpPr>
        <p:spPr>
          <a:xfrm rot="3600163">
            <a:off x="7256217" y="2463250"/>
            <a:ext cx="329427" cy="119379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88350" y="689625"/>
            <a:ext cx="5697151" cy="321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7"/>
          <p:cNvSpPr txBox="1"/>
          <p:nvPr>
            <p:ph idx="1" type="body"/>
          </p:nvPr>
        </p:nvSpPr>
        <p:spPr>
          <a:xfrm>
            <a:off x="1388350" y="4044700"/>
            <a:ext cx="5697300" cy="6564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 fontScale="62500" lnSpcReduction="10000"/>
          </a:bodyPr>
          <a:lstStyle/>
          <a:p>
            <a:pPr indent="-121443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You are now in your Classroom Coaching Log Dashboard where you will be able to see all the Coaching Logs that you have added to your program. </a:t>
            </a:r>
            <a:endParaRPr/>
          </a:p>
          <a:p>
            <a:pPr indent="-121443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Select “Add New Coaching Log”</a:t>
            </a:r>
            <a:endParaRPr/>
          </a:p>
        </p:txBody>
      </p:sp>
      <p:sp>
        <p:nvSpPr>
          <p:cNvPr id="158" name="Google Shape;158;p27"/>
          <p:cNvSpPr/>
          <p:nvPr/>
        </p:nvSpPr>
        <p:spPr>
          <a:xfrm rot="4016534">
            <a:off x="6889192" y="1038726"/>
            <a:ext cx="208345" cy="44911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7"/>
          <p:cNvSpPr txBox="1"/>
          <p:nvPr>
            <p:ph type="title"/>
          </p:nvPr>
        </p:nvSpPr>
        <p:spPr>
          <a:xfrm>
            <a:off x="0" y="0"/>
            <a:ext cx="9144000" cy="62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b="1" lang="en" sz="3500">
                <a:latin typeface="Arial"/>
                <a:ea typeface="Arial"/>
                <a:cs typeface="Arial"/>
                <a:sym typeface="Arial"/>
              </a:rPr>
              <a:t>One the home page </a:t>
            </a:r>
            <a:endParaRPr b="1" sz="3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9825" y="2767950"/>
            <a:ext cx="3956100" cy="227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825" y="738750"/>
            <a:ext cx="3956176" cy="1940188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8"/>
          <p:cNvSpPr txBox="1"/>
          <p:nvPr/>
        </p:nvSpPr>
        <p:spPr>
          <a:xfrm>
            <a:off x="4451700" y="3137075"/>
            <a:ext cx="4278600" cy="12246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15875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Beyond “Observations” there are additional sections for “Meetings” and “Follow-Up”.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“Save” when complete.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8"/>
          <p:cNvSpPr txBox="1"/>
          <p:nvPr>
            <p:ph type="title"/>
          </p:nvPr>
        </p:nvSpPr>
        <p:spPr>
          <a:xfrm>
            <a:off x="0" y="0"/>
            <a:ext cx="9144000" cy="62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b="1" lang="en" sz="3500">
                <a:latin typeface="Arial"/>
                <a:ea typeface="Arial"/>
                <a:cs typeface="Arial"/>
                <a:sym typeface="Arial"/>
              </a:rPr>
              <a:t>Creating a New Log and Enter data</a:t>
            </a:r>
            <a:r>
              <a:rPr b="1" lang="en" sz="3500">
                <a:latin typeface="Arial"/>
                <a:ea typeface="Arial"/>
                <a:cs typeface="Arial"/>
                <a:sym typeface="Arial"/>
              </a:rPr>
              <a:t> </a:t>
            </a:r>
            <a:endParaRPr b="1"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8"/>
          <p:cNvSpPr txBox="1"/>
          <p:nvPr/>
        </p:nvSpPr>
        <p:spPr>
          <a:xfrm>
            <a:off x="4421475" y="952475"/>
            <a:ext cx="4308900" cy="14649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4605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the Coaching Log information from your classroom coaching meeting.</a:t>
            </a:r>
            <a:endParaRPr sz="700">
              <a:solidFill>
                <a:schemeClr val="dk1"/>
              </a:solidFill>
            </a:endParaRPr>
          </a:p>
          <a:p>
            <a:pPr indent="-14605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Coach will </a:t>
            </a: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show up in the dropdown list unless they have their </a:t>
            </a:r>
            <a:r>
              <a:rPr lang="en" sz="17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 Based Coaching (PBC)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training in PIDS.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80263" y="774304"/>
            <a:ext cx="6218992" cy="3724972"/>
          </a:xfrm>
          <a:prstGeom prst="rect">
            <a:avLst/>
          </a:prstGeom>
          <a:noFill/>
          <a:ln cap="flat" cmpd="sng" w="9525">
            <a:solidFill>
              <a:srgbClr val="4472C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76" name="Google Shape;176;p29"/>
          <p:cNvSpPr txBox="1"/>
          <p:nvPr/>
        </p:nvSpPr>
        <p:spPr>
          <a:xfrm>
            <a:off x="35738" y="1286840"/>
            <a:ext cx="2891100" cy="25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1590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the Coaching Log is created, you can go into the Classroom Coaching Log Dashboard at any time. 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“Actions” in the same row to view, edit, or delete your Coaching Logs.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9"/>
          <p:cNvSpPr txBox="1"/>
          <p:nvPr>
            <p:ph type="title"/>
          </p:nvPr>
        </p:nvSpPr>
        <p:spPr>
          <a:xfrm>
            <a:off x="0" y="0"/>
            <a:ext cx="9144000" cy="624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70"/>
              <a:buFont typeface="Calibri"/>
              <a:buNone/>
            </a:pPr>
            <a:r>
              <a:rPr b="1" lang="en" sz="3500">
                <a:latin typeface="Arial"/>
                <a:ea typeface="Arial"/>
                <a:cs typeface="Arial"/>
                <a:sym typeface="Arial"/>
              </a:rPr>
              <a:t>Accessing Previous Coaching Logs</a:t>
            </a:r>
            <a:r>
              <a:rPr b="1" lang="en" sz="3500">
                <a:latin typeface="Arial"/>
                <a:ea typeface="Arial"/>
                <a:cs typeface="Arial"/>
                <a:sym typeface="Arial"/>
              </a:rPr>
              <a:t> </a:t>
            </a:r>
            <a:endParaRPr b="1"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8345300" y="2571750"/>
            <a:ext cx="361200" cy="585900"/>
          </a:xfrm>
          <a:prstGeom prst="downArrow">
            <a:avLst>
              <a:gd fmla="val 29167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D0E0E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