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550d9f5475_0_121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g1550d9f5475_0_1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145" name="Google Shape;145;g1550d9f5475_0_121:notes"/>
          <p:cNvSpPr txBox="1"/>
          <p:nvPr>
            <p:ph idx="12" type="sldNum"/>
          </p:nvPr>
        </p:nvSpPr>
        <p:spPr>
          <a:xfrm>
            <a:off x="3884613" y="8685213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550" lIns="91100" spcFirstLastPara="1" rIns="91100" wrap="square" tIns="455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" sz="1300"/>
              <a:t>‹#›</a:t>
            </a:fld>
            <a:endParaRPr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550d9f5475_0_129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g1550d9f5475_0_1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155" name="Google Shape;155;g1550d9f5475_0_129:notes"/>
          <p:cNvSpPr txBox="1"/>
          <p:nvPr>
            <p:ph idx="12" type="sldNum"/>
          </p:nvPr>
        </p:nvSpPr>
        <p:spPr>
          <a:xfrm>
            <a:off x="3884613" y="8685213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550" lIns="91100" spcFirstLastPara="1" rIns="91100" wrap="square" tIns="455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" sz="1300"/>
              <a:t>‹#›</a:t>
            </a:fld>
            <a:endParaRPr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550d9f5475_0_136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g1550d9f5475_0_1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164" name="Google Shape;164;g1550d9f5475_0_136:notes"/>
          <p:cNvSpPr txBox="1"/>
          <p:nvPr>
            <p:ph idx="12" type="sldNum"/>
          </p:nvPr>
        </p:nvSpPr>
        <p:spPr>
          <a:xfrm>
            <a:off x="3884613" y="8685213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550" lIns="91100" spcFirstLastPara="1" rIns="91100" wrap="square" tIns="455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" sz="1300"/>
              <a:t>‹#›</a:t>
            </a:fld>
            <a:endParaRPr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550d9f5475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172" name="Google Shape;172;g1550d9f5475_0_143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675159" y="4693256"/>
            <a:ext cx="82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3" name="Google Shape;73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8" name="Google Shape;88;p18"/>
          <p:cNvSpPr txBox="1"/>
          <p:nvPr>
            <p:ph idx="2" type="body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0" name="Google Shape;90;p18"/>
          <p:cNvSpPr txBox="1"/>
          <p:nvPr>
            <p:ph idx="4" type="body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0" name="Google Shape;100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9" name="Google Shape;109;p21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0" name="Google Shape;110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3" name="Google Shape;113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2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8" name="Google Shape;118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9" name="Google Shape;119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1" name="Google Shape;121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8" name="Google Shape;128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3" name="Google Shape;133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5" name="Google Shape;135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6AA84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AA84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ctrTitle"/>
          </p:nvPr>
        </p:nvSpPr>
        <p:spPr>
          <a:xfrm>
            <a:off x="2696275" y="1452900"/>
            <a:ext cx="6400800" cy="2145300"/>
          </a:xfrm>
          <a:prstGeom prst="rect">
            <a:avLst/>
          </a:prstGeom>
          <a:solidFill>
            <a:srgbClr val="FFD966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Entering the Benchmarks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 Quality (BoQ’s)</a:t>
            </a:r>
            <a:endParaRPr/>
          </a:p>
        </p:txBody>
      </p:sp>
      <p:pic>
        <p:nvPicPr>
          <p:cNvPr id="141" name="Google Shape;14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725" y="1344538"/>
            <a:ext cx="2454425" cy="245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0" y="0"/>
            <a:ext cx="9144000" cy="5622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sz="3500">
                <a:latin typeface="Arial"/>
                <a:ea typeface="Arial"/>
                <a:cs typeface="Arial"/>
                <a:sym typeface="Arial"/>
              </a:rPr>
              <a:t>Entering BOQs into PIDS</a:t>
            </a:r>
            <a:endParaRPr sz="3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>
            <a:off x="156538" y="2000288"/>
            <a:ext cx="4514100" cy="21216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 fontScale="70000" lnSpcReduction="10000"/>
          </a:bodyPr>
          <a:lstStyle/>
          <a:p>
            <a:pPr indent="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-170815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 sz="2700"/>
              <a:t>To enter a BOQ for a program, begin by selecting the “</a:t>
            </a:r>
            <a:r>
              <a:rPr lang="en" sz="2700" u="sng"/>
              <a:t>Benchmarks of Quality Forms 2.0</a:t>
            </a:r>
            <a:r>
              <a:rPr lang="en" sz="2700"/>
              <a:t>” tab on the PIDS home page.</a:t>
            </a:r>
            <a:endParaRPr/>
          </a:p>
          <a:p>
            <a:pPr indent="-762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70815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 sz="2700"/>
              <a:t>Family Child Care (FCC) programs will select the “</a:t>
            </a:r>
            <a:r>
              <a:rPr lang="en" sz="2700" u="sng"/>
              <a:t>Benchmarks of Quality FCC Forms</a:t>
            </a:r>
            <a:r>
              <a:rPr lang="en" sz="2700"/>
              <a:t>” tab.</a:t>
            </a:r>
            <a:endParaRPr sz="2700"/>
          </a:p>
        </p:txBody>
      </p:sp>
      <p:pic>
        <p:nvPicPr>
          <p:cNvPr id="149" name="Google Shape;149;p26"/>
          <p:cNvPicPr preferRelativeResize="0"/>
          <p:nvPr/>
        </p:nvPicPr>
        <p:blipFill rotWithShape="1">
          <a:blip r:embed="rId3">
            <a:alphaModFix/>
          </a:blip>
          <a:srcRect b="0" l="0" r="3614" t="0"/>
          <a:stretch/>
        </p:blipFill>
        <p:spPr>
          <a:xfrm>
            <a:off x="4885725" y="1011587"/>
            <a:ext cx="3021425" cy="409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6"/>
          <p:cNvSpPr/>
          <p:nvPr/>
        </p:nvSpPr>
        <p:spPr>
          <a:xfrm rot="5403837">
            <a:off x="8247376" y="2004893"/>
            <a:ext cx="268800" cy="864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6"/>
          <p:cNvSpPr/>
          <p:nvPr/>
        </p:nvSpPr>
        <p:spPr>
          <a:xfrm rot="5403837">
            <a:off x="8247385" y="2323876"/>
            <a:ext cx="268800" cy="864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99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318" y="921888"/>
            <a:ext cx="5492870" cy="3299706"/>
          </a:xfrm>
          <a:prstGeom prst="rect">
            <a:avLst/>
          </a:prstGeom>
          <a:noFill/>
          <a:ln cap="flat" cmpd="sng" w="9525">
            <a:solidFill>
              <a:srgbClr val="4472C4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5737450" y="1404300"/>
            <a:ext cx="3212700" cy="23349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27"/>
          </a:p>
          <a:p>
            <a:pPr indent="-160496" lvl="0" marL="1778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8"/>
              <a:buChar char="•"/>
            </a:pPr>
            <a:r>
              <a:rPr b="1" lang="en" sz="1927"/>
              <a:t>You are now in your Benchmarks of Quality (BOQ) 2.0 Dashboard where you will be able to see all the BOQs that you have added to your program. </a:t>
            </a:r>
            <a:endParaRPr b="1" sz="1927"/>
          </a:p>
          <a:p>
            <a:pPr indent="-160496" lvl="0" marL="17780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8"/>
              <a:buChar char="•"/>
            </a:pPr>
            <a:r>
              <a:rPr b="1" lang="en" sz="1927"/>
              <a:t>Select “</a:t>
            </a:r>
            <a:r>
              <a:rPr b="1" lang="en" sz="1927" u="sng"/>
              <a:t>Add New BOQ</a:t>
            </a:r>
            <a:r>
              <a:rPr b="1" lang="en" sz="1927"/>
              <a:t>”</a:t>
            </a:r>
            <a:endParaRPr b="1" sz="1927"/>
          </a:p>
        </p:txBody>
      </p:sp>
      <p:sp>
        <p:nvSpPr>
          <p:cNvPr id="159" name="Google Shape;159;p27"/>
          <p:cNvSpPr/>
          <p:nvPr/>
        </p:nvSpPr>
        <p:spPr>
          <a:xfrm>
            <a:off x="4856400" y="602327"/>
            <a:ext cx="268800" cy="6963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7"/>
          <p:cNvSpPr txBox="1"/>
          <p:nvPr>
            <p:ph type="title"/>
          </p:nvPr>
        </p:nvSpPr>
        <p:spPr>
          <a:xfrm>
            <a:off x="0" y="0"/>
            <a:ext cx="9144000" cy="5622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sz="3500">
                <a:latin typeface="Arial"/>
                <a:ea typeface="Arial"/>
                <a:cs typeface="Arial"/>
                <a:sym typeface="Arial"/>
              </a:rPr>
              <a:t>The Dashboard</a:t>
            </a:r>
            <a:endParaRPr sz="3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40979" y="1998781"/>
            <a:ext cx="6108900" cy="254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42948" y="644083"/>
            <a:ext cx="6070444" cy="1252719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8"/>
          <p:cNvSpPr txBox="1"/>
          <p:nvPr/>
        </p:nvSpPr>
        <p:spPr>
          <a:xfrm>
            <a:off x="192750" y="931350"/>
            <a:ext cx="2599800" cy="32808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7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 the date of the BOQ and then your team members present.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Below are </a:t>
            </a:r>
            <a:r>
              <a:rPr b="0" i="0" lang="en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BOQ Critical Elements and Indicators.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You and your team will go through and answer each of the 41 indicators.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“Save” at the bottom when complete.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8"/>
          <p:cNvSpPr txBox="1"/>
          <p:nvPr>
            <p:ph type="title"/>
          </p:nvPr>
        </p:nvSpPr>
        <p:spPr>
          <a:xfrm>
            <a:off x="0" y="0"/>
            <a:ext cx="9144000" cy="5622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sz="3500">
                <a:latin typeface="Arial"/>
                <a:ea typeface="Arial"/>
                <a:cs typeface="Arial"/>
                <a:sym typeface="Arial"/>
              </a:rPr>
              <a:t>Updating your</a:t>
            </a:r>
            <a:r>
              <a:rPr lang="en" sz="3500">
                <a:latin typeface="Arial"/>
                <a:ea typeface="Arial"/>
                <a:cs typeface="Arial"/>
                <a:sym typeface="Arial"/>
              </a:rPr>
              <a:t> BOQs </a:t>
            </a:r>
            <a:endParaRPr sz="3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9783" y="975147"/>
            <a:ext cx="5418628" cy="3193194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9"/>
          <p:cNvSpPr txBox="1"/>
          <p:nvPr>
            <p:ph idx="1" type="body"/>
          </p:nvPr>
        </p:nvSpPr>
        <p:spPr>
          <a:xfrm>
            <a:off x="6018300" y="1163550"/>
            <a:ext cx="2669700" cy="28164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17780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sz="1800"/>
              <a:t>Once the Benchmarks of Quality (BOQ) is created, you can go into the Benchmarks of Quality Dashboard at any time. </a:t>
            </a:r>
            <a:endParaRPr sz="1800"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sz="1800"/>
              <a:t>Select “Actions” in the same row to view, edit, or delete your BOQ.</a:t>
            </a:r>
            <a:endParaRPr sz="1800"/>
          </a:p>
          <a:p>
            <a:pPr indent="-635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176" name="Google Shape;176;p29"/>
          <p:cNvSpPr/>
          <p:nvPr/>
        </p:nvSpPr>
        <p:spPr>
          <a:xfrm>
            <a:off x="5182143" y="2194476"/>
            <a:ext cx="268500" cy="8388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9"/>
          <p:cNvSpPr txBox="1"/>
          <p:nvPr>
            <p:ph type="title"/>
          </p:nvPr>
        </p:nvSpPr>
        <p:spPr>
          <a:xfrm>
            <a:off x="0" y="0"/>
            <a:ext cx="9144000" cy="5622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sz="3500">
                <a:latin typeface="Arial"/>
                <a:ea typeface="Arial"/>
                <a:cs typeface="Arial"/>
                <a:sym typeface="Arial"/>
              </a:rPr>
              <a:t>Accessing/Editing previous</a:t>
            </a:r>
            <a:r>
              <a:rPr lang="en" sz="3500">
                <a:latin typeface="Arial"/>
                <a:ea typeface="Arial"/>
                <a:cs typeface="Arial"/>
                <a:sym typeface="Arial"/>
              </a:rPr>
              <a:t> BOQs </a:t>
            </a:r>
            <a:endParaRPr sz="3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D0E0E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