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5125ff89e_0_269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155125ff89e_0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The BIR Item Detail Report generates this chart for all items of the BIR:</a:t>
            </a:r>
            <a:endParaRPr/>
          </a:p>
          <a:p>
            <a:pPr indent="0" lvl="1" marL="431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Problem Behavior, Activity, Others Involved, Possible Motivation, Strategy Response, and Admin Follow-Up.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21" name="Google Shape;221;g155125ff89e_0_269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55125ff89e_0_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29" name="Google Shape;229;g155125ff89e_0_276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5125ff89e_0_2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37" name="Google Shape;237;g155125ff89e_0_282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5125ff89e_0_288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155125ff89e_0_2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The Green indicators have gone up since the last BOQ (Not in Place to Partially in place)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A legend is included for the critical elements at the end of the BOQ Change Report. </a:t>
            </a:r>
            <a:endParaRPr/>
          </a:p>
        </p:txBody>
      </p:sp>
      <p:sp>
        <p:nvSpPr>
          <p:cNvPr id="245" name="Google Shape;245;g155125ff89e_0_288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55125ff89e_0_2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52" name="Google Shape;252;g155125ff89e_0_294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5125ff89e_0_3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59" name="Google Shape;259;g155125ff89e_0_300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5125ff89e_0_307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55125ff89e_0_3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. </a:t>
            </a:r>
            <a:endParaRPr/>
          </a:p>
        </p:txBody>
      </p:sp>
      <p:sp>
        <p:nvSpPr>
          <p:cNvPr id="269" name="Google Shape;269;g155125ff89e_0_307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55125ff89e_0_314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155125ff89e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This information can help assess your classrooms and how they adhere to Pyramid Model Practices.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77" name="Google Shape;277;g155125ff89e_0_31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5125ff89e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44" name="Google Shape;144;g155125ff89e_0_207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5125ff89e_0_220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155125ff89e_0_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Simply entering BOQ, TPOT, etc. into the search bar will filter the reports sufficiently.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	- You can also select any of the columns to order the reports by that column.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Access to the reports and their contents will vary between user roles with Data Collectors having full access.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60" name="Google Shape;160;g155125ff89e_0_220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5125ff89e_0_227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155125ff89e_0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Entering ASQ, ASQ:SE will also work. This works as a ctrl F function.</a:t>
            </a:r>
            <a:endParaRPr/>
          </a:p>
        </p:txBody>
      </p:sp>
      <p:sp>
        <p:nvSpPr>
          <p:cNvPr id="169" name="Google Shape;169;g155125ff89e_0_227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55125ff89e_0_236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55125ff89e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The ASQ:SE Trend report is to the left as an example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Note: the report will use data from your whole program if you do not select any filters.</a:t>
            </a:r>
            <a:endParaRPr/>
          </a:p>
        </p:txBody>
      </p:sp>
      <p:sp>
        <p:nvSpPr>
          <p:cNvPr id="179" name="Google Shape;179;g155125ff89e_0_236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5125ff89e_0_243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55125ff89e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You can export to PDF, Excel, CSV, image, etc. </a:t>
            </a:r>
            <a:endParaRPr/>
          </a:p>
        </p:txBody>
      </p:sp>
      <p:sp>
        <p:nvSpPr>
          <p:cNvPr id="188" name="Google Shape;188;g155125ff89e_0_243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5125ff89e_0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97" name="Google Shape;197;g155125ff89e_0_251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5125ff89e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04" name="Google Shape;204;g155125ff89e_0_256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55125ff89e_0_263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155125ff89e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Longer PIDS reports like this one can be upwards of 30 pages </a:t>
            </a:r>
            <a:endParaRPr/>
          </a:p>
        </p:txBody>
      </p:sp>
      <p:sp>
        <p:nvSpPr>
          <p:cNvPr id="213" name="Google Shape;213;g155125ff89e_0_263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675159" y="4693256"/>
            <a:ext cx="82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59669" y="4549762"/>
            <a:ext cx="958650" cy="49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6D9E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ctrTitle"/>
          </p:nvPr>
        </p:nvSpPr>
        <p:spPr>
          <a:xfrm>
            <a:off x="2708150" y="1643550"/>
            <a:ext cx="6399600" cy="1856400"/>
          </a:xfrm>
          <a:prstGeom prst="rect">
            <a:avLst/>
          </a:prstGeom>
          <a:solidFill>
            <a:srgbClr val="FFD966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80"/>
              <a:t>Accessing Data &amp; </a:t>
            </a:r>
            <a:r>
              <a:rPr lang="en" sz="4580"/>
              <a:t>Running</a:t>
            </a:r>
            <a:r>
              <a:rPr lang="en" sz="4580"/>
              <a:t> Reports </a:t>
            </a:r>
            <a:endParaRPr sz="4580"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25" y="1344538"/>
            <a:ext cx="2454425" cy="24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5023300" y="1843225"/>
            <a:ext cx="3677400" cy="2871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The “% of Total BIRs by Problem Behavior” chart shows you which problem behaviors are most frequent.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In the chart, you can see Physical Aggression (PA) is the most frequent problem behavior with a total of 5 incidents accounting for 36% of all BIRs.</a:t>
            </a:r>
            <a:endParaRPr/>
          </a:p>
        </p:txBody>
      </p:sp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247" y="1571286"/>
            <a:ext cx="4586928" cy="341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311" y="779336"/>
            <a:ext cx="6287378" cy="73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/>
        </p:nvSpPr>
        <p:spPr>
          <a:xfrm>
            <a:off x="0" y="0"/>
            <a:ext cx="9144000" cy="723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Report format options for the BIRs</a:t>
            </a:r>
            <a:endParaRPr sz="3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966750" y="3908300"/>
            <a:ext cx="7170300" cy="858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-131445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This bar graph in the “BIR Item Detail Report” also shows the number of BIRs by Problem Behavior and their percentage of all BIRs.</a:t>
            </a:r>
            <a:endParaRPr/>
          </a:p>
          <a:p>
            <a:pPr indent="-131445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There are tables after every Problem Behavior, Activity, Other Involved, etc. section that have the totals by each BIR item.</a:t>
            </a:r>
            <a:endParaRPr/>
          </a:p>
        </p:txBody>
      </p:sp>
      <p:pic>
        <p:nvPicPr>
          <p:cNvPr id="232" name="Google Shape;2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859" y="1704746"/>
            <a:ext cx="7170283" cy="192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8211" y="898892"/>
            <a:ext cx="6287378" cy="735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/>
        </p:nvSpPr>
        <p:spPr>
          <a:xfrm>
            <a:off x="0" y="0"/>
            <a:ext cx="9144000" cy="723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BIR’s Bar Graph</a:t>
            </a:r>
            <a:endParaRPr sz="3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/>
        </p:nvSpPr>
        <p:spPr>
          <a:xfrm>
            <a:off x="4339000" y="1472248"/>
            <a:ext cx="4357800" cy="2199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1448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this example, choose the Benchmarks of Quality Change Report from your report list.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448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report will track the changes of your program’s BOQ’s and highlight when BOQ indicators change.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448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date range or use the preset date and run the report.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867" y="903462"/>
            <a:ext cx="3022227" cy="333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/>
        </p:nvSpPr>
        <p:spPr>
          <a:xfrm>
            <a:off x="0" y="0"/>
            <a:ext cx="9144000" cy="641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PIDS Reports – Benchmarks of quality (BOQ)</a:t>
            </a:r>
            <a:endParaRPr sz="3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idx="1" type="body"/>
          </p:nvPr>
        </p:nvSpPr>
        <p:spPr>
          <a:xfrm>
            <a:off x="5576975" y="1520550"/>
            <a:ext cx="3195300" cy="2102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1447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The example above is the BOQs from a program from 2018-2021 with each column representing a different BOQ.</a:t>
            </a:r>
            <a:endParaRPr/>
          </a:p>
          <a:p>
            <a:pPr indent="-151447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All indicators in “Red” have went down from the last BOQ (Partially in Place to Not in Place). </a:t>
            </a:r>
            <a:endParaRPr/>
          </a:p>
        </p:txBody>
      </p:sp>
      <p:pic>
        <p:nvPicPr>
          <p:cNvPr id="248" name="Google Shape;2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000" y="1014450"/>
            <a:ext cx="4915200" cy="311461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/>
        </p:nvSpPr>
        <p:spPr>
          <a:xfrm>
            <a:off x="0" y="0"/>
            <a:ext cx="9144000" cy="723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BOQ Progress O</a:t>
            </a:r>
            <a:r>
              <a:rPr lang="en" sz="3500"/>
              <a:t>ver Time</a:t>
            </a:r>
            <a:r>
              <a:rPr lang="en" sz="3500"/>
              <a:t> </a:t>
            </a:r>
            <a:endParaRPr sz="3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3985237" y="1067850"/>
            <a:ext cx="4633800" cy="3007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For this example, choose the Classroom Coaching Log (CCL) Counts Report.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The CCL counts report will show the total of each coaching log item observed during coaching sessions.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Select the date range and run the report.</a:t>
            </a:r>
            <a:endParaRPr/>
          </a:p>
        </p:txBody>
      </p:sp>
      <p:pic>
        <p:nvPicPr>
          <p:cNvPr id="255" name="Google Shape;25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938" y="1067892"/>
            <a:ext cx="3253243" cy="300771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/>
          <p:nvPr/>
        </p:nvSpPr>
        <p:spPr>
          <a:xfrm>
            <a:off x="0" y="0"/>
            <a:ext cx="9144000" cy="641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PIDS Reports – Classroom Coaching Logs</a:t>
            </a:r>
            <a:endParaRPr sz="3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idx="1" type="body"/>
          </p:nvPr>
        </p:nvSpPr>
        <p:spPr>
          <a:xfrm>
            <a:off x="4271950" y="1910273"/>
            <a:ext cx="4686300" cy="2910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1524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The CCL Counts Report includes the total counts of every coaching log for the item in each section:</a:t>
            </a:r>
            <a:endParaRPr sz="1800"/>
          </a:p>
          <a:p>
            <a:pPr indent="-1587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/>
              <a:t>Observation</a:t>
            </a:r>
            <a:endParaRPr sz="1500"/>
          </a:p>
          <a:p>
            <a:pPr indent="-1587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/>
              <a:t>Meetings</a:t>
            </a:r>
            <a:endParaRPr sz="1500"/>
          </a:p>
          <a:p>
            <a:pPr indent="-158750" lvl="1" marL="5207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/>
              <a:t>Follow-Up</a:t>
            </a:r>
            <a:endParaRPr sz="1500"/>
          </a:p>
          <a:p>
            <a:pPr indent="0" lvl="0" marL="6858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1524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This gives you the number of “Yes” counts for each item so you can know which are most frequent during coaching.</a:t>
            </a:r>
            <a:endParaRPr sz="1800"/>
          </a:p>
        </p:txBody>
      </p:sp>
      <p:pic>
        <p:nvPicPr>
          <p:cNvPr id="262" name="Google Shape;26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8944" y="824668"/>
            <a:ext cx="5986113" cy="98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9"/>
          <p:cNvPicPr preferRelativeResize="0"/>
          <p:nvPr/>
        </p:nvPicPr>
        <p:blipFill rotWithShape="1">
          <a:blip r:embed="rId4">
            <a:alphaModFix/>
          </a:blip>
          <a:srcRect b="39331" l="0" r="0" t="0"/>
          <a:stretch/>
        </p:blipFill>
        <p:spPr>
          <a:xfrm>
            <a:off x="513501" y="1860874"/>
            <a:ext cx="3522359" cy="142177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4" name="Google Shape;26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501" y="3410279"/>
            <a:ext cx="3472347" cy="122175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5" name="Google Shape;265;p39"/>
          <p:cNvSpPr txBox="1"/>
          <p:nvPr/>
        </p:nvSpPr>
        <p:spPr>
          <a:xfrm>
            <a:off x="0" y="0"/>
            <a:ext cx="9144000" cy="723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Classroom Coaching Log Report Details</a:t>
            </a:r>
            <a:endParaRPr sz="3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idx="1" type="body"/>
          </p:nvPr>
        </p:nvSpPr>
        <p:spPr>
          <a:xfrm>
            <a:off x="3818125" y="1268024"/>
            <a:ext cx="5172000" cy="2874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For this example, choose the TPOT Trend Report. 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The TPOT Trend report will show your TPOT scores for each indicator overtime.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 Because the structure of the TPOT and TPITOS are very similar, they identical reports.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Select your date range and run the report.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272" name="Google Shape;27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593" y="1268015"/>
            <a:ext cx="3025588" cy="287466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/>
          <p:cNvSpPr txBox="1"/>
          <p:nvPr/>
        </p:nvSpPr>
        <p:spPr>
          <a:xfrm>
            <a:off x="0" y="0"/>
            <a:ext cx="9144000" cy="641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PIDS Reports – TPOT/TPITOS</a:t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>
            <p:ph idx="1" type="body"/>
          </p:nvPr>
        </p:nvSpPr>
        <p:spPr>
          <a:xfrm>
            <a:off x="1235875" y="4204800"/>
            <a:ext cx="6403200" cy="818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10000"/>
          </a:bodyPr>
          <a:lstStyle/>
          <a:p>
            <a:pPr indent="-134143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The results of the TPOT Trend Report above show the scores for each indicator (1-14) every Spring and Fall.</a:t>
            </a:r>
            <a:endParaRPr/>
          </a:p>
          <a:p>
            <a:pPr indent="-1341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The indicators for this program generally go up from the first TPOT observation in Spring 2018 with a slight decline in the last one in Spring 2020.</a:t>
            </a:r>
            <a:endParaRPr/>
          </a:p>
        </p:txBody>
      </p:sp>
      <p:pic>
        <p:nvPicPr>
          <p:cNvPr id="280" name="Google Shape;28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5875" y="822275"/>
            <a:ext cx="6403200" cy="6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5875" y="1481575"/>
            <a:ext cx="6403300" cy="26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1"/>
          <p:cNvSpPr txBox="1"/>
          <p:nvPr/>
        </p:nvSpPr>
        <p:spPr>
          <a:xfrm>
            <a:off x="0" y="0"/>
            <a:ext cx="9144000" cy="641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TPOT/TPITOS - shift in practices comparison</a:t>
            </a:r>
            <a:endParaRPr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26"/>
          <p:cNvCxnSpPr/>
          <p:nvPr/>
        </p:nvCxnSpPr>
        <p:spPr>
          <a:xfrm>
            <a:off x="6990742" y="1562750"/>
            <a:ext cx="890400" cy="8028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39854"/>
            <a:ext cx="6996367" cy="25383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6"/>
          <p:cNvCxnSpPr/>
          <p:nvPr/>
        </p:nvCxnSpPr>
        <p:spPr>
          <a:xfrm flipH="1">
            <a:off x="4842677" y="1562750"/>
            <a:ext cx="580800" cy="8028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7101575" y="2604700"/>
            <a:ext cx="18630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-131445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To access all PIDS reports, select “Reports” in the navigation bar at the top right of the PIDS webpage. 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7563" y="1946735"/>
            <a:ext cx="3043661" cy="41439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5423477" y="1339854"/>
            <a:ext cx="1572900" cy="222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26"/>
          <p:cNvCxnSpPr/>
          <p:nvPr/>
        </p:nvCxnSpPr>
        <p:spPr>
          <a:xfrm flipH="1">
            <a:off x="4837577" y="1339854"/>
            <a:ext cx="580800" cy="6225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26"/>
          <p:cNvCxnSpPr/>
          <p:nvPr/>
        </p:nvCxnSpPr>
        <p:spPr>
          <a:xfrm>
            <a:off x="7039242" y="1345404"/>
            <a:ext cx="840600" cy="6372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26"/>
          <p:cNvSpPr/>
          <p:nvPr/>
        </p:nvSpPr>
        <p:spPr>
          <a:xfrm>
            <a:off x="4837638" y="1962360"/>
            <a:ext cx="3043500" cy="41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6"/>
          <p:cNvSpPr/>
          <p:nvPr/>
        </p:nvSpPr>
        <p:spPr>
          <a:xfrm rot="8383644">
            <a:off x="6512052" y="2216253"/>
            <a:ext cx="306300" cy="83013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0" y="0"/>
            <a:ext cx="9144000" cy="723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On the home page</a:t>
            </a:r>
            <a:endParaRPr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794550" y="3659550"/>
            <a:ext cx="6992400" cy="1047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154146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You can now “Select” and run any of the reports with your program’s data!</a:t>
            </a:r>
            <a:endParaRPr/>
          </a:p>
          <a:p>
            <a:pPr indent="-154146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Scroll through the list or enter a keyword in the search bar to find a report.</a:t>
            </a:r>
            <a:endParaRPr/>
          </a:p>
          <a:p>
            <a:pPr indent="-154146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Each report has a brief description of its contents. Select the “Documentation” to better understand what the report can show.</a:t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99" y="937518"/>
            <a:ext cx="8686803" cy="24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/>
          <p:nvPr/>
        </p:nvSpPr>
        <p:spPr>
          <a:xfrm>
            <a:off x="131892" y="1254631"/>
            <a:ext cx="2281200" cy="363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0" y="0"/>
            <a:ext cx="9144000" cy="723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Report Selection Page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496750" y="2997275"/>
            <a:ext cx="7998600" cy="1007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161448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For this example, you are going to run an ASQ:SE Trend Report.</a:t>
            </a:r>
            <a:endParaRPr/>
          </a:p>
          <a:p>
            <a:pPr indent="-161448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Locate the report in your report list or enter the name into the search bar.</a:t>
            </a:r>
            <a:endParaRPr/>
          </a:p>
          <a:p>
            <a:pPr indent="-161448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“Select” the ASQ:SE Trend Report to proceed.</a:t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750" y="1168100"/>
            <a:ext cx="7998500" cy="15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/>
          <p:nvPr/>
        </p:nvSpPr>
        <p:spPr>
          <a:xfrm>
            <a:off x="594379" y="1332156"/>
            <a:ext cx="2101500" cy="363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/>
          <p:nvPr/>
        </p:nvSpPr>
        <p:spPr>
          <a:xfrm rot="-7866402">
            <a:off x="6990419" y="2107088"/>
            <a:ext cx="306177" cy="53686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0" y="0"/>
            <a:ext cx="9144000" cy="641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PIDS Reports – ASQ:SE 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3720600" y="1725186"/>
            <a:ext cx="5206800" cy="2432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After selecting your report, the Report Details will appear to the left.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Select your desired date range and filters.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Each report has preset date ranges that you can adjust as needed. 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The filters will vary between reports.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Select “Run Report” when complete.</a:t>
            </a:r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275" y="778875"/>
            <a:ext cx="3164899" cy="432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/>
          <p:nvPr/>
        </p:nvSpPr>
        <p:spPr>
          <a:xfrm rot="5400000">
            <a:off x="2632258" y="1320555"/>
            <a:ext cx="306000" cy="536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0" y="0"/>
            <a:ext cx="9144000" cy="723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Creating the Report</a:t>
            </a:r>
            <a:endParaRPr sz="3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1066050" y="4105700"/>
            <a:ext cx="7011900" cy="950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587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 u="sng"/>
              <a:t>The ASQ:SE Trend Report</a:t>
            </a:r>
            <a:r>
              <a:rPr lang="en" sz="1900"/>
              <a:t> above allows you to see and track the progress of social emotional screenings for your child. </a:t>
            </a:r>
            <a:endParaRPr sz="1900"/>
          </a:p>
          <a:p>
            <a:pPr indent="-1587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/>
              <a:t>Use the tool bar at the top to print or export any report.</a:t>
            </a:r>
            <a:endParaRPr sz="1900"/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3">
            <a:alphaModFix/>
          </a:blip>
          <a:srcRect b="6166" l="0" r="1613" t="7470"/>
          <a:stretch/>
        </p:blipFill>
        <p:spPr>
          <a:xfrm>
            <a:off x="1066088" y="746800"/>
            <a:ext cx="7011876" cy="31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/>
          <p:nvPr/>
        </p:nvSpPr>
        <p:spPr>
          <a:xfrm>
            <a:off x="3593306" y="250304"/>
            <a:ext cx="978900" cy="269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0"/>
          <p:cNvSpPr/>
          <p:nvPr/>
        </p:nvSpPr>
        <p:spPr>
          <a:xfrm rot="-7866402">
            <a:off x="3502792" y="897779"/>
            <a:ext cx="306177" cy="53686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0" y="23500"/>
            <a:ext cx="9144000" cy="723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Printing your report</a:t>
            </a:r>
            <a:endParaRPr sz="3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933150" y="3539175"/>
            <a:ext cx="7277700" cy="1350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161448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Every report will have the Criteria used for the report at the end.</a:t>
            </a:r>
            <a:endParaRPr/>
          </a:p>
          <a:p>
            <a:pPr indent="-161448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This will include all the filters and the date ranges you selected before running the report.</a:t>
            </a:r>
            <a:endParaRPr/>
          </a:p>
          <a:p>
            <a:pPr indent="-16922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In this example, the ASQ:SE Trend Report shows a child’s screenings from Program 1 between 2019-2021.</a:t>
            </a:r>
            <a:endParaRPr/>
          </a:p>
        </p:txBody>
      </p:sp>
      <p:pic>
        <p:nvPicPr>
          <p:cNvPr id="200" name="Google Shape;20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111" y="990022"/>
            <a:ext cx="7277778" cy="22824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 txBox="1"/>
          <p:nvPr/>
        </p:nvSpPr>
        <p:spPr>
          <a:xfrm>
            <a:off x="0" y="0"/>
            <a:ext cx="9144000" cy="723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Reviewing the Report Criteria</a:t>
            </a:r>
            <a:endParaRPr sz="3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795600" y="1328750"/>
            <a:ext cx="5062800" cy="2796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Locate and Select the “BIR Item Detail Report” in your report list.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Select the date range and choose the filters you want to apply below.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BIR reports also allow you to filter by all Problem Behaviors, Activities, Others Involved, etc. documented in the teacher’s BIR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Select “Run Report” when complete.</a:t>
            </a:r>
            <a:endParaRPr/>
          </a:p>
        </p:txBody>
      </p:sp>
      <p:pic>
        <p:nvPicPr>
          <p:cNvPr id="207" name="Google Shape;20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26" y="1206228"/>
            <a:ext cx="3250824" cy="304134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/>
          <p:nvPr/>
        </p:nvSpPr>
        <p:spPr>
          <a:xfrm rot="5396630">
            <a:off x="2426525" y="1833133"/>
            <a:ext cx="306000" cy="537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0" y="0"/>
            <a:ext cx="9144000" cy="641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PIDS Reports – Behavior Incident Reports (BIR)</a:t>
            </a:r>
            <a:endParaRPr sz="3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995225" y="3859075"/>
            <a:ext cx="7073400" cy="939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151447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Longer PIDS reports like this one will have a </a:t>
            </a:r>
            <a:r>
              <a:rPr lang="en" u="sng"/>
              <a:t>Table of Contents</a:t>
            </a:r>
            <a:r>
              <a:rPr lang="en"/>
              <a:t> at the beginning.</a:t>
            </a:r>
            <a:endParaRPr/>
          </a:p>
          <a:p>
            <a:pPr indent="-151447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Move your cursor and click on a section of the Table of Contents to quickly navigate the report. </a:t>
            </a:r>
            <a:endParaRPr/>
          </a:p>
        </p:txBody>
      </p:sp>
      <p:pic>
        <p:nvPicPr>
          <p:cNvPr id="216" name="Google Shape;21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275" y="1199704"/>
            <a:ext cx="7073300" cy="2493517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7" name="Google Shape;217;p33"/>
          <p:cNvSpPr txBox="1"/>
          <p:nvPr/>
        </p:nvSpPr>
        <p:spPr>
          <a:xfrm>
            <a:off x="0" y="0"/>
            <a:ext cx="9144000" cy="723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The Table of Contents</a:t>
            </a:r>
            <a:endParaRPr sz="3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D0E0E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